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9" r:id="rId3"/>
    <p:sldId id="360" r:id="rId4"/>
    <p:sldId id="362" r:id="rId5"/>
    <p:sldId id="363" r:id="rId6"/>
    <p:sldId id="361" r:id="rId7"/>
    <p:sldId id="353" r:id="rId8"/>
    <p:sldId id="354" r:id="rId9"/>
    <p:sldId id="355" r:id="rId10"/>
    <p:sldId id="356" r:id="rId11"/>
    <p:sldId id="357" r:id="rId12"/>
    <p:sldId id="358" r:id="rId1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0" autoAdjust="0"/>
    <p:restoredTop sz="90857" autoAdjust="0"/>
  </p:normalViewPr>
  <p:slideViewPr>
    <p:cSldViewPr snapToObjects="1">
      <p:cViewPr>
        <p:scale>
          <a:sx n="100" d="100"/>
          <a:sy n="100" d="100"/>
        </p:scale>
        <p:origin x="-199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-2772" y="-11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7\B&#233;k&#233;s_megye_prezi\H&#225;tt&#233;r\Teljes_h&#225;tt&#233;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7\B&#233;k&#233;s_megye_prezi\H&#225;tt&#233;r\Teljes_h&#225;tt&#233;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7\B&#233;k&#233;s_megye_prezi\H&#225;tt&#233;r\Teljes_h&#225;tt&#233;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7\B&#233;k&#233;s_megye_prezi\H&#225;tt&#233;r\Teljes_h&#225;tt&#233;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7"/>
  <c:chart>
    <c:autoTitleDeleted val="1"/>
    <c:plotArea>
      <c:layout>
        <c:manualLayout>
          <c:layoutTarget val="inner"/>
          <c:xMode val="edge"/>
          <c:yMode val="edge"/>
          <c:x val="9.1282477896651115E-2"/>
          <c:y val="0.17107735548804431"/>
          <c:w val="0.81468126680725106"/>
          <c:h val="0.66787360241387195"/>
        </c:manualLayout>
      </c:layout>
      <c:barChart>
        <c:barDir val="col"/>
        <c:grouping val="clustered"/>
        <c:ser>
          <c:idx val="2"/>
          <c:order val="0"/>
          <c:tx>
            <c:strRef>
              <c:f>Békés!$D$3</c:f>
              <c:strCache>
                <c:ptCount val="1"/>
                <c:pt idx="0">
                  <c:v>Megyei átlag</c:v>
                </c:pt>
              </c:strCache>
            </c:strRef>
          </c:tx>
          <c:dLbls>
            <c:numFmt formatCode="0,,," sourceLinked="0"/>
            <c:dLblPos val="ctr"/>
            <c:showVal val="1"/>
          </c:dLbls>
          <c:val>
            <c:numRef>
              <c:f>Békés!$D$4:$D$7</c:f>
              <c:numCache>
                <c:formatCode>0.0,,,</c:formatCode>
                <c:ptCount val="4"/>
                <c:pt idx="0">
                  <c:v>263999000000</c:v>
                </c:pt>
                <c:pt idx="1">
                  <c:v>112547000000</c:v>
                </c:pt>
                <c:pt idx="2">
                  <c:v>101872000000</c:v>
                </c:pt>
                <c:pt idx="3">
                  <c:v>55613000000</c:v>
                </c:pt>
              </c:numCache>
            </c:numRef>
          </c:val>
        </c:ser>
        <c:ser>
          <c:idx val="1"/>
          <c:order val="1"/>
          <c:tx>
            <c:v>Békés megye</c:v>
          </c:tx>
          <c:dLbls>
            <c:dLbl>
              <c:idx val="3"/>
              <c:layout>
                <c:manualLayout>
                  <c:x val="4.8426496192926407E-3"/>
                  <c:y val="7.1886801551380899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,,," sourceLinked="0"/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'Forrásfelhasználás alakulása'!$A$2:$A$5</c:f>
              <c:strCache>
                <c:ptCount val="4"/>
                <c:pt idx="0">
                  <c:v>Beérkezett </c:v>
                </c:pt>
                <c:pt idx="1">
                  <c:v>Támogatott</c:v>
                </c:pt>
                <c:pt idx="2">
                  <c:v>Szerződött</c:v>
                </c:pt>
                <c:pt idx="3">
                  <c:v>Kifizetett</c:v>
                </c:pt>
              </c:strCache>
            </c:strRef>
          </c:cat>
          <c:val>
            <c:numRef>
              <c:f>Békés!$C$4:$C$7</c:f>
              <c:numCache>
                <c:formatCode>0.0,,,</c:formatCode>
                <c:ptCount val="4"/>
                <c:pt idx="0">
                  <c:v>231125000000</c:v>
                </c:pt>
                <c:pt idx="1">
                  <c:v>73030000000</c:v>
                </c:pt>
                <c:pt idx="2">
                  <c:v>65208000000</c:v>
                </c:pt>
                <c:pt idx="3">
                  <c:v>27593000000</c:v>
                </c:pt>
              </c:numCache>
            </c:numRef>
          </c:val>
        </c:ser>
        <c:dLbls/>
        <c:axId val="35298304"/>
        <c:axId val="35312384"/>
      </c:barChart>
      <c:lineChart>
        <c:grouping val="standard"/>
        <c:ser>
          <c:idx val="0"/>
          <c:order val="2"/>
          <c:tx>
            <c:v>Békés megye projektek száma (db)</c:v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Lbls>
            <c:dLbl>
              <c:idx val="0"/>
              <c:layout>
                <c:manualLayout>
                  <c:x val="-4.8199271701206844E-2"/>
                  <c:y val="-5.46866489190473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544502481744251E-2"/>
                  <c:y val="-9.777750222167114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4561601829474292E-2"/>
                  <c:y val="-0.14406817258078958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772693017333237E-2"/>
                  <c:y val="-8.69175605017877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dLblPos val="t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'Forrásfelhasználás alakulása'!$A$2:$A$5</c:f>
              <c:strCache>
                <c:ptCount val="4"/>
                <c:pt idx="0">
                  <c:v>Beérkezett </c:v>
                </c:pt>
                <c:pt idx="1">
                  <c:v>Támogatott</c:v>
                </c:pt>
                <c:pt idx="2">
                  <c:v>Szerződött</c:v>
                </c:pt>
                <c:pt idx="3">
                  <c:v>Kifizetett</c:v>
                </c:pt>
              </c:strCache>
            </c:strRef>
          </c:cat>
          <c:val>
            <c:numRef>
              <c:f>Békés!$B$4:$B$7</c:f>
              <c:numCache>
                <c:formatCode>#,##0</c:formatCode>
                <c:ptCount val="4"/>
                <c:pt idx="0">
                  <c:v>1364</c:v>
                </c:pt>
                <c:pt idx="1">
                  <c:v>303</c:v>
                </c:pt>
                <c:pt idx="2">
                  <c:v>243</c:v>
                </c:pt>
                <c:pt idx="3">
                  <c:v>166</c:v>
                </c:pt>
              </c:numCache>
            </c:numRef>
          </c:val>
        </c:ser>
        <c:dLbls/>
        <c:marker val="1"/>
        <c:axId val="35320576"/>
        <c:axId val="35314304"/>
      </c:lineChart>
      <c:catAx>
        <c:axId val="35298304"/>
        <c:scaling>
          <c:orientation val="minMax"/>
        </c:scaling>
        <c:axPos val="b"/>
        <c:numFmt formatCode="General" sourceLinked="1"/>
        <c:tickLblPos val="nextTo"/>
        <c:crossAx val="35312384"/>
        <c:crosses val="autoZero"/>
        <c:auto val="1"/>
        <c:lblAlgn val="ctr"/>
        <c:lblOffset val="100"/>
      </c:catAx>
      <c:valAx>
        <c:axId val="35312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Mrd Ft</a:t>
                </a:r>
              </a:p>
            </c:rich>
          </c:tx>
          <c:layout/>
        </c:title>
        <c:numFmt formatCode="0,,," sourceLinked="0"/>
        <c:tickLblPos val="nextTo"/>
        <c:crossAx val="35298304"/>
        <c:crosses val="autoZero"/>
        <c:crossBetween val="between"/>
      </c:valAx>
      <c:valAx>
        <c:axId val="353143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 dirty="0"/>
                  <a:t>d</a:t>
                </a:r>
                <a:r>
                  <a:rPr lang="hu-HU" dirty="0" smtClean="0"/>
                  <a:t>b</a:t>
                </a:r>
                <a:endParaRPr lang="hu-HU" dirty="0"/>
              </a:p>
            </c:rich>
          </c:tx>
          <c:layout/>
        </c:title>
        <c:numFmt formatCode="#,##0" sourceLinked="1"/>
        <c:tickLblPos val="nextTo"/>
        <c:crossAx val="35320576"/>
        <c:crosses val="max"/>
        <c:crossBetween val="between"/>
      </c:valAx>
      <c:catAx>
        <c:axId val="35320576"/>
        <c:scaling>
          <c:orientation val="minMax"/>
        </c:scaling>
        <c:delete val="1"/>
        <c:axPos val="b"/>
        <c:numFmt formatCode="General" sourceLinked="1"/>
        <c:tickLblPos val="none"/>
        <c:crossAx val="3531430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8975861314473538"/>
          <c:y val="0.93195425948640853"/>
          <c:w val="0.7015631831815754"/>
          <c:h val="6.8045976722453272E-2"/>
        </c:manualLayout>
      </c:layout>
    </c:legend>
    <c:plotVisOnly val="1"/>
    <c:dispBlanksAs val="gap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7"/>
  <c:chart>
    <c:autoTitleDeleted val="1"/>
    <c:plotArea>
      <c:layout>
        <c:manualLayout>
          <c:layoutTarget val="inner"/>
          <c:xMode val="edge"/>
          <c:yMode val="edge"/>
          <c:x val="9.1282477896651115E-2"/>
          <c:y val="4.6498591536256011E-2"/>
          <c:w val="0.81468126680725106"/>
          <c:h val="0.79245224790989888"/>
        </c:manualLayout>
      </c:layout>
      <c:barChart>
        <c:barDir val="col"/>
        <c:grouping val="clustered"/>
        <c:ser>
          <c:idx val="2"/>
          <c:order val="0"/>
          <c:tx>
            <c:v>Megyei jogú város átlag</c:v>
          </c:tx>
          <c:dLbls>
            <c:numFmt formatCode="0,,," sourceLinked="0"/>
            <c:dLblPos val="ctr"/>
            <c:showVal val="1"/>
          </c:dLbls>
          <c:val>
            <c:numRef>
              <c:f>Békés!$D$30:$D$33</c:f>
              <c:numCache>
                <c:formatCode>0.0,,,</c:formatCode>
                <c:ptCount val="4"/>
                <c:pt idx="0">
                  <c:v>78418000000</c:v>
                </c:pt>
                <c:pt idx="1">
                  <c:v>41871000000</c:v>
                </c:pt>
                <c:pt idx="2">
                  <c:v>39482000000</c:v>
                </c:pt>
                <c:pt idx="3">
                  <c:v>25100000000</c:v>
                </c:pt>
              </c:numCache>
            </c:numRef>
          </c:val>
        </c:ser>
        <c:ser>
          <c:idx val="1"/>
          <c:order val="1"/>
          <c:tx>
            <c:v>Békéscsaba</c:v>
          </c:tx>
          <c:dLbls>
            <c:dLbl>
              <c:idx val="3"/>
              <c:layout>
                <c:manualLayout>
                  <c:x val="4.8426150121065386E-3"/>
                  <c:y val="8.938464132606398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,,," sourceLinked="0"/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'Forrásfelhasználás alakulása'!$A$2:$A$5</c:f>
              <c:strCache>
                <c:ptCount val="4"/>
                <c:pt idx="0">
                  <c:v>Beérkezett </c:v>
                </c:pt>
                <c:pt idx="1">
                  <c:v>Támogatott</c:v>
                </c:pt>
                <c:pt idx="2">
                  <c:v>Szerződött</c:v>
                </c:pt>
                <c:pt idx="3">
                  <c:v>Kifizetett</c:v>
                </c:pt>
              </c:strCache>
            </c:strRef>
          </c:cat>
          <c:val>
            <c:numRef>
              <c:f>Békés!$C$30:$C$33</c:f>
              <c:numCache>
                <c:formatCode>0.0,,,</c:formatCode>
                <c:ptCount val="4"/>
                <c:pt idx="0">
                  <c:v>38054000000</c:v>
                </c:pt>
                <c:pt idx="1">
                  <c:v>29988000000</c:v>
                </c:pt>
                <c:pt idx="2">
                  <c:v>27244000000</c:v>
                </c:pt>
                <c:pt idx="3">
                  <c:v>13781000000</c:v>
                </c:pt>
              </c:numCache>
            </c:numRef>
          </c:val>
        </c:ser>
        <c:dLbls/>
        <c:axId val="35432320"/>
        <c:axId val="35433856"/>
      </c:barChart>
      <c:lineChart>
        <c:grouping val="standard"/>
        <c:ser>
          <c:idx val="0"/>
          <c:order val="2"/>
          <c:tx>
            <c:v>Békéscsaba projektek száma (db)</c:v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Lbls>
            <c:dLbl>
              <c:idx val="0"/>
              <c:layout>
                <c:manualLayout>
                  <c:x val="-4.8199271701206844E-2"/>
                  <c:y val="-5.46866489190473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544502481744247E-2"/>
                  <c:y val="-8.37792520029483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7960941763467688E-2"/>
                  <c:y val="-0.11957123469802501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172032951326632E-2"/>
                  <c:y val="-8.6917560501787686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dLblPos val="t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'Forrásfelhasználás alakulása'!$A$2:$A$5</c:f>
              <c:strCache>
                <c:ptCount val="4"/>
                <c:pt idx="0">
                  <c:v>Beérkezett </c:v>
                </c:pt>
                <c:pt idx="1">
                  <c:v>Támogatott</c:v>
                </c:pt>
                <c:pt idx="2">
                  <c:v>Szerződött</c:v>
                </c:pt>
                <c:pt idx="3">
                  <c:v>Kifizetett</c:v>
                </c:pt>
              </c:strCache>
            </c:strRef>
          </c:cat>
          <c:val>
            <c:numRef>
              <c:f>Békés!$B$30:$B$33</c:f>
              <c:numCache>
                <c:formatCode>#,##0</c:formatCode>
                <c:ptCount val="4"/>
                <c:pt idx="0">
                  <c:v>199</c:v>
                </c:pt>
                <c:pt idx="1">
                  <c:v>68</c:v>
                </c:pt>
                <c:pt idx="2">
                  <c:v>51</c:v>
                </c:pt>
                <c:pt idx="3">
                  <c:v>37</c:v>
                </c:pt>
              </c:numCache>
            </c:numRef>
          </c:val>
        </c:ser>
        <c:dLbls/>
        <c:marker val="1"/>
        <c:axId val="35458432"/>
        <c:axId val="35456512"/>
      </c:lineChart>
      <c:catAx>
        <c:axId val="35432320"/>
        <c:scaling>
          <c:orientation val="minMax"/>
        </c:scaling>
        <c:axPos val="b"/>
        <c:numFmt formatCode="General" sourceLinked="1"/>
        <c:tickLblPos val="nextTo"/>
        <c:crossAx val="35433856"/>
        <c:crosses val="autoZero"/>
        <c:auto val="1"/>
        <c:lblAlgn val="ctr"/>
        <c:lblOffset val="100"/>
      </c:catAx>
      <c:valAx>
        <c:axId val="354338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Mrd Ft</a:t>
                </a:r>
              </a:p>
            </c:rich>
          </c:tx>
          <c:layout/>
        </c:title>
        <c:numFmt formatCode="0,,," sourceLinked="0"/>
        <c:tickLblPos val="nextTo"/>
        <c:crossAx val="35432320"/>
        <c:crosses val="autoZero"/>
        <c:crossBetween val="between"/>
      </c:valAx>
      <c:valAx>
        <c:axId val="3545651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 dirty="0"/>
                  <a:t>d</a:t>
                </a:r>
                <a:r>
                  <a:rPr lang="hu-HU" dirty="0" smtClean="0"/>
                  <a:t>b</a:t>
                </a:r>
                <a:endParaRPr lang="hu-HU" dirty="0"/>
              </a:p>
            </c:rich>
          </c:tx>
          <c:layout/>
        </c:title>
        <c:numFmt formatCode="#,##0" sourceLinked="1"/>
        <c:tickLblPos val="nextTo"/>
        <c:crossAx val="35458432"/>
        <c:crosses val="max"/>
        <c:crossBetween val="between"/>
      </c:valAx>
      <c:catAx>
        <c:axId val="35458432"/>
        <c:scaling>
          <c:orientation val="minMax"/>
        </c:scaling>
        <c:delete val="1"/>
        <c:axPos val="b"/>
        <c:numFmt formatCode="General" sourceLinked="1"/>
        <c:tickLblPos val="none"/>
        <c:crossAx val="3545651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4894593311325524"/>
          <c:y val="0.93195419467373875"/>
          <c:w val="0.75173290567954643"/>
          <c:h val="6.8045824980538863E-2"/>
        </c:manualLayout>
      </c:layout>
    </c:legend>
    <c:plotVisOnly val="1"/>
    <c:dispBlanksAs val="gap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7"/>
  <c:chart>
    <c:autoTitleDeleted val="1"/>
    <c:plotArea>
      <c:layout>
        <c:manualLayout>
          <c:layoutTarget val="inner"/>
          <c:xMode val="edge"/>
          <c:yMode val="edge"/>
          <c:x val="9.1282477896651115E-2"/>
          <c:y val="1.9709388704354312E-2"/>
          <c:w val="0.87679472441130279"/>
          <c:h val="0.73048381903950943"/>
        </c:manualLayout>
      </c:layout>
      <c:barChart>
        <c:barDir val="col"/>
        <c:grouping val="clustered"/>
        <c:ser>
          <c:idx val="0"/>
          <c:order val="0"/>
          <c:tx>
            <c:strRef>
              <c:f>Békés!$D$107</c:f>
              <c:strCache>
                <c:ptCount val="1"/>
                <c:pt idx="0">
                  <c:v>Megítélt támogatás (Millió Ft) Békés megye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Lbls>
            <c:showVal val="1"/>
          </c:dLbls>
          <c:cat>
            <c:strRef>
              <c:f>Békés!$A$108:$A$114</c:f>
              <c:strCache>
                <c:ptCount val="7"/>
                <c:pt idx="0">
                  <c:v>Nonprofit szervezet
államháztartáson belül</c:v>
                </c:pt>
                <c:pt idx="1">
                  <c:v>Kisvállalkozás</c:v>
                </c:pt>
                <c:pt idx="2">
                  <c:v>Nonprofit szervezet
államháztartáson kívül</c:v>
                </c:pt>
                <c:pt idx="3">
                  <c:v>Mikrovállalkozás</c:v>
                </c:pt>
                <c:pt idx="4">
                  <c:v>Középvállalkozás</c:v>
                </c:pt>
                <c:pt idx="5">
                  <c:v>Egyéb vállalkozás</c:v>
                </c:pt>
                <c:pt idx="6">
                  <c:v>Összesen</c:v>
                </c:pt>
              </c:strCache>
            </c:strRef>
          </c:cat>
          <c:val>
            <c:numRef>
              <c:f>Békés!$D$108:$D$114</c:f>
              <c:numCache>
                <c:formatCode>#,##0</c:formatCode>
                <c:ptCount val="7"/>
                <c:pt idx="0">
                  <c:v>25252</c:v>
                </c:pt>
                <c:pt idx="1">
                  <c:v>4577</c:v>
                </c:pt>
                <c:pt idx="2">
                  <c:v>25202</c:v>
                </c:pt>
                <c:pt idx="3">
                  <c:v>946</c:v>
                </c:pt>
                <c:pt idx="4">
                  <c:v>3329</c:v>
                </c:pt>
                <c:pt idx="5">
                  <c:v>13725</c:v>
                </c:pt>
                <c:pt idx="6" formatCode="#,##0;\(#,##0\)">
                  <c:v>73031</c:v>
                </c:pt>
              </c:numCache>
            </c:numRef>
          </c:val>
        </c:ser>
        <c:ser>
          <c:idx val="3"/>
          <c:order val="1"/>
          <c:tx>
            <c:strRef>
              <c:f>Békés!$E$107</c:f>
              <c:strCache>
                <c:ptCount val="1"/>
                <c:pt idx="0">
                  <c:v>Megítélt támogatás (Millió Ft) Békéscsaba</c:v>
                </c:pt>
              </c:strCache>
            </c:strRef>
          </c:tx>
          <c:dLbls>
            <c:dLbl>
              <c:idx val="2"/>
              <c:layout>
                <c:manualLayout>
                  <c:x val="1.3010849432030321E-2"/>
                  <c:y val="2.9394888853759042E-3"/>
                </c:manualLayout>
              </c:layout>
              <c:showVal val="1"/>
            </c:dLbl>
            <c:dLbl>
              <c:idx val="5"/>
              <c:layout>
                <c:manualLayout>
                  <c:x val="2.7467348800952907E-2"/>
                  <c:y val="1.4697444426879517E-2"/>
                </c:manualLayout>
              </c:layout>
              <c:showVal val="1"/>
            </c:dLbl>
            <c:showVal val="1"/>
          </c:dLbls>
          <c:cat>
            <c:strRef>
              <c:f>Békés!$A$108:$A$114</c:f>
              <c:strCache>
                <c:ptCount val="7"/>
                <c:pt idx="0">
                  <c:v>Nonprofit szervezet
államháztartáson belül</c:v>
                </c:pt>
                <c:pt idx="1">
                  <c:v>Kisvállalkozás</c:v>
                </c:pt>
                <c:pt idx="2">
                  <c:v>Nonprofit szervezet
államháztartáson kívül</c:v>
                </c:pt>
                <c:pt idx="3">
                  <c:v>Mikrovállalkozás</c:v>
                </c:pt>
                <c:pt idx="4">
                  <c:v>Középvállalkozás</c:v>
                </c:pt>
                <c:pt idx="5">
                  <c:v>Egyéb vállalkozás</c:v>
                </c:pt>
                <c:pt idx="6">
                  <c:v>Összesen</c:v>
                </c:pt>
              </c:strCache>
            </c:strRef>
          </c:cat>
          <c:val>
            <c:numRef>
              <c:f>Békés!$E$108:$E$114</c:f>
              <c:numCache>
                <c:formatCode>#,##0</c:formatCode>
                <c:ptCount val="7"/>
                <c:pt idx="0">
                  <c:v>12109</c:v>
                </c:pt>
                <c:pt idx="1">
                  <c:v>687</c:v>
                </c:pt>
                <c:pt idx="2">
                  <c:v>3120</c:v>
                </c:pt>
                <c:pt idx="3">
                  <c:v>195</c:v>
                </c:pt>
                <c:pt idx="4">
                  <c:v>350</c:v>
                </c:pt>
                <c:pt idx="5">
                  <c:v>13526</c:v>
                </c:pt>
                <c:pt idx="6" formatCode="#,##0;\(#,##0\)">
                  <c:v>29987</c:v>
                </c:pt>
              </c:numCache>
            </c:numRef>
          </c:val>
        </c:ser>
        <c:dLbls/>
        <c:axId val="35493760"/>
        <c:axId val="35495296"/>
      </c:barChart>
      <c:catAx>
        <c:axId val="35493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35495296"/>
        <c:crosses val="autoZero"/>
        <c:auto val="1"/>
        <c:lblAlgn val="ctr"/>
        <c:lblOffset val="100"/>
      </c:catAx>
      <c:valAx>
        <c:axId val="35495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Millió Ft</a:t>
                </a:r>
              </a:p>
            </c:rich>
          </c:tx>
          <c:layout/>
        </c:title>
        <c:numFmt formatCode="0,,," sourceLinked="0"/>
        <c:tickLblPos val="nextTo"/>
        <c:crossAx val="35493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606730832039893"/>
          <c:y val="0.90446280123479006"/>
          <c:w val="0.71457063722933456"/>
          <c:h val="6.0312836381945609E-2"/>
        </c:manualLayout>
      </c:layout>
    </c:legend>
    <c:plotVisOnly val="1"/>
    <c:dispBlanksAs val="gap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7"/>
  <c:chart>
    <c:autoTitleDeleted val="1"/>
    <c:plotArea>
      <c:layout>
        <c:manualLayout>
          <c:layoutTarget val="inner"/>
          <c:xMode val="edge"/>
          <c:yMode val="edge"/>
          <c:x val="9.128249687126401E-2"/>
          <c:y val="1.7917625717854942E-2"/>
          <c:w val="0.87679472441130279"/>
          <c:h val="0.54155484019343814"/>
        </c:manualLayout>
      </c:layout>
      <c:barChart>
        <c:barDir val="col"/>
        <c:grouping val="clustered"/>
        <c:ser>
          <c:idx val="0"/>
          <c:order val="0"/>
          <c:tx>
            <c:strRef>
              <c:f>Békés!$D$139</c:f>
              <c:strCache>
                <c:ptCount val="1"/>
                <c:pt idx="0">
                  <c:v>Megítélt támogatás (Millió Ft) Békés megye</c:v>
                </c:pt>
              </c:strCache>
            </c:strRef>
          </c:tx>
          <c:dLbls>
            <c:showVal val="1"/>
          </c:dLbls>
          <c:cat>
            <c:strRef>
              <c:f>Békés!$A$140:$A$152</c:f>
              <c:strCache>
                <c:ptCount val="13"/>
                <c:pt idx="0">
                  <c:v>vállalkozásfejlesztés</c:v>
                </c:pt>
                <c:pt idx="1">
                  <c:v>szociális, társadalmi</c:v>
                </c:pt>
                <c:pt idx="2">
                  <c:v>foglalkoztatás, felnőttképzés</c:v>
                </c:pt>
                <c:pt idx="3">
                  <c:v>energia</c:v>
                </c:pt>
                <c:pt idx="4">
                  <c:v>környezetvédelem</c:v>
                </c:pt>
                <c:pt idx="5">
                  <c:v>közigazgatás</c:v>
                </c:pt>
                <c:pt idx="6">
                  <c:v>K+F+I</c:v>
                </c:pt>
                <c:pt idx="7">
                  <c:v>oktatás, nevelés</c:v>
                </c:pt>
                <c:pt idx="8">
                  <c:v>közlekedés</c:v>
                </c:pt>
                <c:pt idx="9">
                  <c:v>turisztika</c:v>
                </c:pt>
                <c:pt idx="10">
                  <c:v>egészségügy</c:v>
                </c:pt>
                <c:pt idx="11">
                  <c:v>településfejlesztés</c:v>
                </c:pt>
                <c:pt idx="12">
                  <c:v>üzleti környezet fejlesztése</c:v>
                </c:pt>
              </c:strCache>
            </c:strRef>
          </c:cat>
          <c:val>
            <c:numRef>
              <c:f>Békés!$D$140:$D$152</c:f>
              <c:numCache>
                <c:formatCode>#,##0</c:formatCode>
                <c:ptCount val="13"/>
                <c:pt idx="0">
                  <c:v>4822</c:v>
                </c:pt>
                <c:pt idx="1">
                  <c:v>1854</c:v>
                </c:pt>
                <c:pt idx="2">
                  <c:v>5107</c:v>
                </c:pt>
                <c:pt idx="3">
                  <c:v>4676</c:v>
                </c:pt>
                <c:pt idx="4">
                  <c:v>28038</c:v>
                </c:pt>
                <c:pt idx="5">
                  <c:v>105</c:v>
                </c:pt>
                <c:pt idx="6">
                  <c:v>3928</c:v>
                </c:pt>
                <c:pt idx="7">
                  <c:v>1022</c:v>
                </c:pt>
                <c:pt idx="8">
                  <c:v>18298</c:v>
                </c:pt>
                <c:pt idx="9">
                  <c:v>3090</c:v>
                </c:pt>
                <c:pt idx="10">
                  <c:v>350</c:v>
                </c:pt>
                <c:pt idx="11">
                  <c:v>1000</c:v>
                </c:pt>
                <c:pt idx="12">
                  <c:v>740</c:v>
                </c:pt>
              </c:numCache>
            </c:numRef>
          </c:val>
        </c:ser>
        <c:ser>
          <c:idx val="1"/>
          <c:order val="1"/>
          <c:tx>
            <c:strRef>
              <c:f>Békés!$E$139</c:f>
              <c:strCache>
                <c:ptCount val="1"/>
                <c:pt idx="0">
                  <c:v>Megítélt támogatás (Millió Ft) Békéscsaba</c:v>
                </c:pt>
              </c:strCache>
            </c:strRef>
          </c:tx>
          <c:dLbls>
            <c:dLbl>
              <c:idx val="1"/>
              <c:layout>
                <c:manualLayout>
                  <c:x val="4.3369498106767745E-3"/>
                  <c:y val="2.1378100534726052E-2"/>
                </c:manualLayout>
              </c:layout>
              <c:showVal val="1"/>
            </c:dLbl>
            <c:dLbl>
              <c:idx val="2"/>
              <c:layout>
                <c:manualLayout>
                  <c:x val="1.4456499368922582E-3"/>
                  <c:y val="5.0772988769974367E-2"/>
                </c:manualLayout>
              </c:layout>
              <c:showVal val="1"/>
            </c:dLbl>
            <c:dLbl>
              <c:idx val="7"/>
              <c:layout>
                <c:manualLayout>
                  <c:x val="1.0119549558245806E-2"/>
                  <c:y val="1.3361312834203781E-2"/>
                </c:manualLayout>
              </c:layout>
              <c:showVal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howVal val="1"/>
          </c:dLbls>
          <c:cat>
            <c:strRef>
              <c:f>Békés!$A$140:$A$152</c:f>
              <c:strCache>
                <c:ptCount val="13"/>
                <c:pt idx="0">
                  <c:v>vállalkozásfejlesztés</c:v>
                </c:pt>
                <c:pt idx="1">
                  <c:v>szociális, társadalmi</c:v>
                </c:pt>
                <c:pt idx="2">
                  <c:v>foglalkoztatás, felnőttképzés</c:v>
                </c:pt>
                <c:pt idx="3">
                  <c:v>energia</c:v>
                </c:pt>
                <c:pt idx="4">
                  <c:v>környezetvédelem</c:v>
                </c:pt>
                <c:pt idx="5">
                  <c:v>közigazgatás</c:v>
                </c:pt>
                <c:pt idx="6">
                  <c:v>K+F+I</c:v>
                </c:pt>
                <c:pt idx="7">
                  <c:v>oktatás, nevelés</c:v>
                </c:pt>
                <c:pt idx="8">
                  <c:v>közlekedés</c:v>
                </c:pt>
                <c:pt idx="9">
                  <c:v>turisztika</c:v>
                </c:pt>
                <c:pt idx="10">
                  <c:v>egészségügy</c:v>
                </c:pt>
                <c:pt idx="11">
                  <c:v>településfejlesztés</c:v>
                </c:pt>
                <c:pt idx="12">
                  <c:v>üzleti környezet fejlesztése</c:v>
                </c:pt>
              </c:strCache>
            </c:strRef>
          </c:cat>
          <c:val>
            <c:numRef>
              <c:f>Békés!$E$140:$E$152</c:f>
              <c:numCache>
                <c:formatCode>#,##0</c:formatCode>
                <c:ptCount val="13"/>
                <c:pt idx="0">
                  <c:v>511</c:v>
                </c:pt>
                <c:pt idx="1">
                  <c:v>580</c:v>
                </c:pt>
                <c:pt idx="2">
                  <c:v>4967</c:v>
                </c:pt>
                <c:pt idx="3">
                  <c:v>3208</c:v>
                </c:pt>
                <c:pt idx="4">
                  <c:v>2200</c:v>
                </c:pt>
                <c:pt idx="5">
                  <c:v>0</c:v>
                </c:pt>
                <c:pt idx="6">
                  <c:v>266</c:v>
                </c:pt>
                <c:pt idx="7">
                  <c:v>316</c:v>
                </c:pt>
                <c:pt idx="8">
                  <c:v>14589</c:v>
                </c:pt>
                <c:pt idx="9">
                  <c:v>1260</c:v>
                </c:pt>
                <c:pt idx="10">
                  <c:v>350</c:v>
                </c:pt>
                <c:pt idx="11">
                  <c:v>1000</c:v>
                </c:pt>
                <c:pt idx="12">
                  <c:v>740</c:v>
                </c:pt>
              </c:numCache>
            </c:numRef>
          </c:val>
        </c:ser>
        <c:dLbls/>
        <c:axId val="37462784"/>
        <c:axId val="37464320"/>
      </c:barChart>
      <c:catAx>
        <c:axId val="37462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37464320"/>
        <c:crosses val="autoZero"/>
        <c:auto val="1"/>
        <c:lblAlgn val="ctr"/>
        <c:lblOffset val="100"/>
      </c:catAx>
      <c:valAx>
        <c:axId val="37464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Millió Ft</a:t>
                </a:r>
              </a:p>
            </c:rich>
          </c:tx>
          <c:layout/>
        </c:title>
        <c:numFmt formatCode="#,##0" sourceLinked="0"/>
        <c:tickLblPos val="nextTo"/>
        <c:crossAx val="37462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574014098304292E-2"/>
          <c:y val="0.90980735091036824"/>
          <c:w val="0.95289028232594053"/>
          <c:h val="3.1769204046605111E-2"/>
        </c:manualLayout>
      </c:layout>
    </c:legend>
    <c:plotVisOnly val="1"/>
    <c:dispBlanksAs val="gap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hu-H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7F51-71C3-471D-92AD-12D7E03634ED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A346-F509-4C2A-B144-14EC950D3F3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9288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F7B2E-13EE-4576-AC6E-878B8F76600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E3FAD-61D3-417B-BDA8-C17B73D69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48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E3FAD-61D3-417B-BDA8-C17B73D69D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35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E3FAD-61D3-417B-BDA8-C17B73D69D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81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" y="0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2017.03.31.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56" r:id="rId13"/>
    <p:sldLayoutId id="21474836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0" y="1772816"/>
            <a:ext cx="4419600" cy="1368152"/>
          </a:xfrm>
        </p:spPr>
        <p:txBody>
          <a:bodyPr/>
          <a:lstStyle/>
          <a:p>
            <a:pPr algn="ctr"/>
            <a:r>
              <a:rPr lang="hu-HU" sz="2400" dirty="0" smtClean="0"/>
              <a:t>Békés megye forrásfelhasználás a </a:t>
            </a:r>
            <a:r>
              <a:rPr lang="hu-HU" sz="2400" dirty="0"/>
              <a:t>2014-2020-as európai uniós programozási időszakban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283968" y="4293096"/>
            <a:ext cx="4555232" cy="216024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u-HU" sz="20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Dia számának helye 7"/>
          <p:cNvSpPr txBox="1">
            <a:spLocks/>
          </p:cNvSpPr>
          <p:nvPr/>
        </p:nvSpPr>
        <p:spPr>
          <a:xfrm>
            <a:off x="3275856" y="627670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0E392F-423A-4B2F-819A-04E49CF4C524}" type="slidenum">
              <a:rPr lang="hu-HU" sz="1600" smtClean="0">
                <a:solidFill>
                  <a:schemeClr val="bg1"/>
                </a:solidFill>
              </a:rPr>
              <a:pPr algn="ctr"/>
              <a:t>1</a:t>
            </a:fld>
            <a:endParaRPr lang="hu-H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73916" y="-12745"/>
            <a:ext cx="9793088" cy="11430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Békéscsaba megyei jogú város hétéves forrásának intézkedés szintű megoszlása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398869"/>
              </p:ext>
            </p:extLst>
          </p:nvPr>
        </p:nvGraphicFramePr>
        <p:xfrm>
          <a:off x="251520" y="1268766"/>
          <a:ext cx="8712969" cy="4670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6709"/>
                <a:gridCol w="1978130"/>
                <a:gridCol w="1978130"/>
              </a:tblGrid>
              <a:tr h="56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Intézkedés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forráskerete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megítélt támogatás </a:t>
                      </a:r>
                      <a:b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(Mrd Ft)</a:t>
                      </a:r>
                      <a:endParaRPr lang="hu-H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2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 Gazdaságfejlesztés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3,068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61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 A foglalkoztatás segítése és az életminőség javítása családbarát, munkába állást segítő intézmények, közszolgáltatások fejlesztésével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0,3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 Gazdaságélénkítő és népességmegtartó városfejlesztés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2,089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 Fenntartható városi közlekedésfejlesztés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8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 Az önkormányzatok energiahatékonyságának fokozása és a megújuló energiaforrások részarányának növelése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3,071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0,7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 Városi közszolgáltatások fejlesztése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 Leromlott városi területek rehabilitációja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 Gazdaságfejlesztéshez kapcsolódó foglalkoztatásfejlesztés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 Társadalmi kohéziót célzó helyi programok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0,333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Összesen: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13,23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</a:t>
                      </a:r>
                      <a:r>
                        <a:rPr lang="hu-HU" sz="1200" b="1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4336198" y="60212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4819150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Békéscsaba megyei jogú város konstrukciói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forráskeretük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6825030"/>
              </p:ext>
            </p:extLst>
          </p:nvPr>
        </p:nvGraphicFramePr>
        <p:xfrm>
          <a:off x="179513" y="1268763"/>
          <a:ext cx="8784976" cy="4650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1500"/>
                <a:gridCol w="2628868"/>
                <a:gridCol w="2524608"/>
              </a:tblGrid>
              <a:tr h="83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6. prioritás konstrukciói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meghirdetett forráskerete a 2015. évi konstrukciókra vonatkozóan (Mrd Ft)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további meghirdetett / meghirdetni tervezett forráskeretei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</a:tr>
              <a:tr h="33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6.1.1 Ipari parkok, iparterületek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6.1.2 Inkubátorházak fejlesztése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3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6.1.3 Helyi gazdaságfejlesztés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0,740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3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6.1.4 Társadalmi és környezeti szempontból fenntartható turizmusfejlesztés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6.1.5 A gazdaságfejlesztést és munkaerő mobilitás ösztönzését szolgáló közlekedésfejlesztés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3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6.2.1 Családbarát, munkába állást segítő intézmények, közszolgáltatások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0,316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6.3.1 Barnamezős területek rehabilitációja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2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6.3.2 Zöld város kialakítása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0,739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6.3.3 Városi környezetvédelmi infrastruktúra-fejlesztések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6.4.1 Fenntartható városi közlekedésfejlesztés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0,813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4336198" y="60212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8864683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4137" y="65632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Békéscsaba megyei jogú város konstrukciói és forráskeretük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8033218"/>
              </p:ext>
            </p:extLst>
          </p:nvPr>
        </p:nvGraphicFramePr>
        <p:xfrm>
          <a:off x="323528" y="1214105"/>
          <a:ext cx="8640960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0538"/>
                <a:gridCol w="2449214"/>
                <a:gridCol w="2401208"/>
              </a:tblGrid>
              <a:tr h="73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6. prioritás konstrukciói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meghirdetett forráskerete a 2015. évi konstrukciókra vonatkozóan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Békéscsaba MJV további meghirdetett / meghirdetni tervezett forráskeretei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589" marR="66589" marT="0" marB="0" anchor="ctr"/>
                </a:tc>
              </a:tr>
              <a:tr h="36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6.5.1 Önkormányzati épületek energetikai korszerűsítése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2,393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2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6.5.2 Önkormányzatok által vezérelt, a helyi adottságokhoz illeszkedő, megújuló energiaforrások kiaknázására irányuló energiaellátás megvalósítása, komplex fejlesztési programok keretében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6.6.1 Egészségügyi alapellátás infrastrukturális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6.6.2 A szociális alapszolgáltatások infrastruktúrájának bővítése,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6.7.1 Leromlott városi területek rehabilitációja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9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6.8.1 Részvétel és kapcsolat a megyei szintű foglalkoztatási megállapodásokkal, foglalkoztatási- gazdaságfejlesztési együttműködésekkel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6.8.2 Helyi foglalkoztatási együttműködések a megyei jogú városok területén és várostérségében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6.9.1 A társadalmi együttműködés erősítését szolgáló helyi szintű komplex programok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0,283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6.9.2 Helyi identitás és kohézió erősítése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4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Összesen: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7,798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6,672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844" marR="50844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4336198" y="60212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9339169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8984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 megye ö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sszefoglaló adatok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83528255"/>
              </p:ext>
            </p:extLst>
          </p:nvPr>
        </p:nvGraphicFramePr>
        <p:xfrm>
          <a:off x="179512" y="1268760"/>
          <a:ext cx="87849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259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Békéscsaba összefoglaló adatok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97421196"/>
              </p:ext>
            </p:extLst>
          </p:nvPr>
        </p:nvGraphicFramePr>
        <p:xfrm>
          <a:off x="251520" y="1340768"/>
          <a:ext cx="8712967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4332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3777" y="53751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projektek megítélt támogatásának megoszlása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kedvezményezettek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szerint</a:t>
            </a:r>
            <a:endParaRPr lang="hu-HU" sz="2800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9467319"/>
              </p:ext>
            </p:extLst>
          </p:nvPr>
        </p:nvGraphicFramePr>
        <p:xfrm>
          <a:off x="179512" y="1412776"/>
          <a:ext cx="8784976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531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projektek megítélt támogatásának megoszlása terület szerint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3332751"/>
              </p:ext>
            </p:extLst>
          </p:nvPr>
        </p:nvGraphicFramePr>
        <p:xfrm>
          <a:off x="179512" y="1340769"/>
          <a:ext cx="8784976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638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Abszorpciós előrehaladás Operatív Programok szerint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5351186"/>
              </p:ext>
            </p:extLst>
          </p:nvPr>
        </p:nvGraphicFramePr>
        <p:xfrm>
          <a:off x="457199" y="1665751"/>
          <a:ext cx="8147248" cy="413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425"/>
                <a:gridCol w="740727"/>
                <a:gridCol w="1062660"/>
                <a:gridCol w="844796"/>
                <a:gridCol w="1079965"/>
                <a:gridCol w="827491"/>
                <a:gridCol w="1097270"/>
                <a:gridCol w="810186"/>
                <a:gridCol w="953728"/>
              </a:tblGrid>
              <a:tr h="85531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Igényelt támogatás</a:t>
                      </a:r>
                      <a:b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(Millió Ft)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Megítélt támogatás</a:t>
                      </a:r>
                      <a:b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(Millió Ft)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Szerződött támogatás</a:t>
                      </a:r>
                      <a:b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(Millió Ft)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Kifizetett támogatás</a:t>
                      </a:r>
                      <a:b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(Millió Ft)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129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 megye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Békéscsaba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 megye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Békéscsaba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 megye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Békéscsaba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megye</a:t>
                      </a:r>
                      <a:endParaRPr lang="hu-H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0" marR="6630" marT="663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Békéscsaba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56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14 353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2 158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2 510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530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1 221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581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43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GINOP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39 998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5 884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10 775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832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9 165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818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6 400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43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IKOP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56 726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13 526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13 526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13 526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13 526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13 526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1 388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1 388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43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KEHOP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34 543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4 786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32 036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4 731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27 112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2 331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5 544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1 779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43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KÖFOP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hu-H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hu-H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hu-H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43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TOP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85 294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11 700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14 078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10 369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14 078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10 369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13 576</a:t>
                      </a:r>
                    </a:p>
                  </a:txBody>
                  <a:tcPr marL="6630" marR="6630" marT="663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10 052</a:t>
                      </a:r>
                    </a:p>
                  </a:txBody>
                  <a:tcPr marL="6630" marR="6630" marT="663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54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Összesen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231 124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38 054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73 030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29 988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65 207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27 244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27 594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13 781</a:t>
                      </a:r>
                    </a:p>
                  </a:txBody>
                  <a:tcPr marL="6630" marR="6630" marT="663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046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 hétéves forrásának intézkedés szintű megoszlása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6729281"/>
              </p:ext>
            </p:extLst>
          </p:nvPr>
        </p:nvGraphicFramePr>
        <p:xfrm>
          <a:off x="251520" y="1268753"/>
          <a:ext cx="8640960" cy="485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88"/>
                <a:gridCol w="1583536"/>
                <a:gridCol w="1583536"/>
              </a:tblGrid>
              <a:tr h="50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1-5. prioritás intézkedései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 megye forráskerete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Békés megye megítélt támogatás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(Mrd Ft)</a:t>
                      </a:r>
                      <a:endParaRPr lang="hu-H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</a:tr>
              <a:tr h="20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Helyi gazdasági infrastruktúra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8,296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Társadalmi és környezeti szempontból fenntartható turizmusfejlesztés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5,175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 A gazdaságfejlesztést és a munkaerő mobilitás ösztönzését szolgáló közlekedésfejlesztés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3,709</a:t>
                      </a: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 A foglalkoztatás segítése és az életminőség javítása családbarát, munkába állást segítő intézmények, közszolgáltatások fejlesztésével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4,472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 Gazdaságélénkítő és népességmegtartó településfejlesztés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10,721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 Fenntartható települési közlekedésfejlesztés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5,461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 Önkormányzatok energiahatékonyságának és a megújuló energia-felhasználás arányának növelése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9,120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Egészségügyi alapellátás infrastrukturális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 A szociális alapszolgáltatások infrastruktúrájának bővítése,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4.3. Leromlott városi területek rehabilitációja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5.1. Foglalkoztatás-növelést célzó megyei és helyi foglalkoztatási együttműködések (paktumok)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4,808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 A társadalmi együttműködés erősítését szolgáló helyi szintű komplex programok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0,626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5.3. Helyi közösségi programok megvalósítása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</a:t>
                      </a:r>
                      <a:r>
                        <a:rPr lang="hu-HU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Összesen: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57,94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7,5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226" marR="38226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4362648" y="609329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5800040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6795" y="65314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 konstrukciói és forráskeretük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1574140"/>
              </p:ext>
            </p:extLst>
          </p:nvPr>
        </p:nvGraphicFramePr>
        <p:xfrm>
          <a:off x="179513" y="1340769"/>
          <a:ext cx="8640960" cy="4526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204"/>
                <a:gridCol w="2303817"/>
                <a:gridCol w="2317939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1-2.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prioritás konstrukciói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megye meghirdetett forráskerete a 2015. évi konstrukciókra vonatkozóan (Mrd Ft)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megye által meghirdetett / meghirdetni tervezett konstrukciók forráskeretei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24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1.1.1 Ipari parkok, iparterületek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4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1.1.2 Inkubátorházak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4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1.1.3 Helyi gazdaságfejlesztés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1,546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8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1.2.1 Társadalmi és környezeti szempontból fenntartható turizmusfejlesztés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3,355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8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1.3.1 A gazdaságfejlesztést és a munkaerő mobilitás ösztönzését szolgáló közlekedésfejlesztés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3,709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6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1.4.1 A foglalkoztatás segítése és az életminőség javítása családbarát, munkába állást segítő intézmények, közszolgáltatások fejlesztésével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1,872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4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2.1.1 Barnamezős területek rehabilitációja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5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2.1.2 Zöld város kialakítása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1,980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2,220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2.1.3 Települési környezetvédelmi infrastruktúra-fejlesztések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1,920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2,380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4362648" y="609329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6927518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934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Békés megye konstrukciói és forráskeretük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0873232"/>
              </p:ext>
            </p:extLst>
          </p:nvPr>
        </p:nvGraphicFramePr>
        <p:xfrm>
          <a:off x="179512" y="1330009"/>
          <a:ext cx="8784976" cy="458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191"/>
                <a:gridCol w="2342213"/>
                <a:gridCol w="2356572"/>
              </a:tblGrid>
              <a:tr h="80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hu-H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3-5.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prioritás konstrukciói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megye meghirdetett forráskerete a 2015. évi konstrukciókra vonatkozóan (Mrd Ft)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megye által meghirdetett / meghirdetni tervezett konstrukciók forráskeretei (Mrd Ft)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 Fenntartható települési közlekedésfejlesztés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2,961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3.2.1 Önkormányzati épületek energetikai korszerűsítése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3,670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3.2.2 Önkormányzati közcélú megújuló energiaellátás növelése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4.1.1 Egészségügyi alapellátás infrastrukturális fejlesztése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4.2.1 A szociális alapszolgáltatások infrastruktúrájának bővítése, fejlesztése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4.3.1 Leromlott városi területek rehabilitációja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1,681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5.1.1 Megyei szintű foglalkoztatási megállapodások, foglalkoztatási-gazdaságfejlesztési együttműködések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2,408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5.1.2 Helyi foglalkoztatási együttműködések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2,400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5.2.1 A társadalmi együttműködés erősítését szolgáló helyi szintű komplex programok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0,626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5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5.3.1 Helyi közösségi programok megvalósítása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1,074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5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Összesen: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36,149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21,794</a:t>
                      </a:r>
                      <a:endParaRPr lang="hu-H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4362648" y="616530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00E392F-423A-4B2F-819A-04E49CF4C524}" type="slidenum">
              <a:rPr lang="hu-HU">
                <a:solidFill>
                  <a:prstClr val="black"/>
                </a:solidFill>
              </a:rPr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4850885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</TotalTime>
  <Words>961</Words>
  <Application>Microsoft Office PowerPoint</Application>
  <PresentationFormat>Diavetítés a képernyőre (4:3 oldalarány)</PresentationFormat>
  <Paragraphs>331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Békés megye forrásfelhasználás a 2014-2020-as európai uniós programozási időszakban</vt:lpstr>
      <vt:lpstr>Békés megye összefoglaló adatok</vt:lpstr>
      <vt:lpstr>Békéscsaba összefoglaló adatok</vt:lpstr>
      <vt:lpstr>Támogatott projektek megítélt támogatásának megoszlása kedvezményezettek szerint</vt:lpstr>
      <vt:lpstr>Támogatott projektek megítélt támogatásának megoszlása terület szerint</vt:lpstr>
      <vt:lpstr>Abszorpciós előrehaladás Operatív Programok szerint</vt:lpstr>
      <vt:lpstr>Békés megye hétéves forrásának intézkedés szintű megoszlása </vt:lpstr>
      <vt:lpstr>Békés megye konstrukciói és forráskeretük</vt:lpstr>
      <vt:lpstr>Békés megye konstrukciói és forráskeretük</vt:lpstr>
      <vt:lpstr>Békéscsaba megyei jogú város hétéves forrásának intézkedés szintű megoszlása</vt:lpstr>
      <vt:lpstr>Békéscsaba megyei jogú város konstrukciói és forráskeretük</vt:lpstr>
      <vt:lpstr>Békéscsaba megyei jogú város konstrukciói és forráskeretük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Krasznai Eszter</cp:lastModifiedBy>
  <cp:revision>353</cp:revision>
  <dcterms:created xsi:type="dcterms:W3CDTF">2014-03-03T11:13:53Z</dcterms:created>
  <dcterms:modified xsi:type="dcterms:W3CDTF">2017-03-31T07:05:26Z</dcterms:modified>
</cp:coreProperties>
</file>