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70" r:id="rId7"/>
    <p:sldId id="266" r:id="rId8"/>
    <p:sldId id="265" r:id="rId9"/>
    <p:sldId id="269" r:id="rId10"/>
    <p:sldId id="293" r:id="rId11"/>
    <p:sldId id="294" r:id="rId12"/>
    <p:sldId id="267" r:id="rId13"/>
    <p:sldId id="268" r:id="rId14"/>
    <p:sldId id="295" r:id="rId15"/>
    <p:sldId id="272" r:id="rId16"/>
    <p:sldId id="262" r:id="rId17"/>
    <p:sldId id="281" r:id="rId18"/>
    <p:sldId id="274" r:id="rId19"/>
    <p:sldId id="273" r:id="rId20"/>
    <p:sldId id="288" r:id="rId21"/>
    <p:sldId id="275" r:id="rId22"/>
    <p:sldId id="276" r:id="rId23"/>
    <p:sldId id="277" r:id="rId24"/>
    <p:sldId id="278" r:id="rId25"/>
    <p:sldId id="282" r:id="rId26"/>
    <p:sldId id="291" r:id="rId27"/>
    <p:sldId id="292" r:id="rId28"/>
    <p:sldId id="286" r:id="rId29"/>
    <p:sldId id="290" r:id="rId30"/>
    <p:sldId id="285" r:id="rId31"/>
    <p:sldId id="279" r:id="rId32"/>
    <p:sldId id="283" r:id="rId33"/>
    <p:sldId id="284" r:id="rId34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7" autoAdjust="0"/>
  </p:normalViewPr>
  <p:slideViewPr>
    <p:cSldViewPr>
      <p:cViewPr>
        <p:scale>
          <a:sx n="66" d="100"/>
          <a:sy n="66" d="100"/>
        </p:scale>
        <p:origin x="-169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C1F30-8E92-4AC9-8C7D-BBBA69C75A77}" type="datetimeFigureOut">
              <a:rPr lang="hu-HU" smtClean="0"/>
              <a:pPr/>
              <a:t>2012.11.06.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AFB87-807B-4B83-8679-B67FDE87D05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A9A58-7CBC-4493-839B-BA729818A0F0}" type="datetimeFigureOut">
              <a:rPr lang="hu-HU" smtClean="0"/>
              <a:pPr/>
              <a:t>2012.11.06.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55CDC-FFC4-45BC-8ECC-7107CE2CDA3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C06A48-A8B7-4272-8E32-B87BFA588406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hu-H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040FAEA-436D-4B97-8BD0-2D2226E50DB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2012.11.06.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84C06-7081-481C-A989-D79C899212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ADC112E-B873-4604-88FD-5D041B202BD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munkalap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munkalap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pp.h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szakmavilag.hu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96944" cy="134076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dirty="0" smtClean="0"/>
              <a:t>Békés Megyei Önkormányzat Közgyűlése</a:t>
            </a:r>
            <a:r>
              <a:rPr lang="hu-HU" sz="3100" dirty="0" smtClean="0"/>
              <a:t/>
            </a:r>
            <a:br>
              <a:rPr lang="hu-HU" sz="3100" dirty="0" smtClean="0"/>
            </a:br>
            <a:r>
              <a:rPr lang="hu-HU" sz="2200" dirty="0" smtClean="0"/>
              <a:t>2012. november 16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8424936" cy="5472608"/>
          </a:xfrm>
        </p:spPr>
        <p:txBody>
          <a:bodyPr>
            <a:noAutofit/>
          </a:bodyPr>
          <a:lstStyle/>
          <a:p>
            <a:pPr algn="ctr"/>
            <a:r>
              <a:rPr lang="hu-HU" sz="3200" dirty="0" smtClean="0"/>
              <a:t>Tájékoztató </a:t>
            </a:r>
          </a:p>
          <a:p>
            <a:pPr algn="ctr"/>
            <a:r>
              <a:rPr lang="hu-HU" sz="3200" dirty="0" smtClean="0"/>
              <a:t>a Békés megyei szakképzés helyzetéről, </a:t>
            </a:r>
          </a:p>
          <a:p>
            <a:pPr algn="ctr"/>
            <a:r>
              <a:rPr lang="hu-HU" sz="3200" dirty="0" smtClean="0"/>
              <a:t>a szakképzés és a munkaerő-piaci igények összhangjáról</a:t>
            </a:r>
          </a:p>
          <a:p>
            <a:pPr algn="ctr"/>
            <a:endParaRPr lang="hu-HU" sz="3200" dirty="0" smtClean="0"/>
          </a:p>
          <a:p>
            <a:pPr algn="ctr"/>
            <a:endParaRPr lang="hu-HU" sz="3200" dirty="0" smtClean="0"/>
          </a:p>
          <a:p>
            <a:pPr algn="ctr"/>
            <a:r>
              <a:rPr lang="hu-HU" sz="2400" dirty="0" smtClean="0"/>
              <a:t>Juhos János a BMKIK alelnöke</a:t>
            </a:r>
          </a:p>
          <a:p>
            <a:pPr algn="ctr"/>
            <a:endParaRPr lang="hu-HU" sz="3200" dirty="0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1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Tanulószerződések és együttműködési megállapodások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FAEA-436D-4B97-8BD0-2D2226E50DBA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</a:t>
            </a: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480720" cy="4392488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7847856" y="5301208"/>
            <a:ext cx="12961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hu-H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Forrás: BMKIK</a:t>
            </a:r>
            <a:endParaRPr kumimoji="0" lang="hu-H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1115616" y="5805264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dirty="0" smtClean="0">
                <a:latin typeface="Times New Roman"/>
                <a:ea typeface="Times New Roman"/>
              </a:rPr>
              <a:t>2012.01.01 együttműködési megállapodások kamarai ellenjegyzése – nem minden iskola tartja be</a:t>
            </a:r>
            <a:endParaRPr lang="hu-H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48816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legnépszerűbb Békés megyei szakmák</a:t>
            </a:r>
            <a:endParaRPr lang="hu-HU" sz="3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FAEA-436D-4B97-8BD0-2D2226E50DBA}" type="slidenum">
              <a:rPr lang="hu-HU" smtClean="0"/>
              <a:pPr/>
              <a:t>11</a:t>
            </a:fld>
            <a:endParaRPr lang="hu-HU"/>
          </a:p>
        </p:txBody>
      </p:sp>
      <p:graphicFrame>
        <p:nvGraphicFramePr>
          <p:cNvPr id="12" name="Tartalom helye 11"/>
          <p:cNvGraphicFramePr>
            <a:graphicFrameLocks noGrp="1"/>
          </p:cNvGraphicFramePr>
          <p:nvPr>
            <p:ph idx="1"/>
          </p:nvPr>
        </p:nvGraphicFramePr>
        <p:xfrm>
          <a:off x="827584" y="1340768"/>
          <a:ext cx="7467600" cy="483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6968"/>
                <a:gridCol w="1840632"/>
              </a:tblGrid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Calibri"/>
                          <a:ea typeface="Calibri"/>
                          <a:cs typeface="Times New Roman"/>
                        </a:rPr>
                        <a:t>Szakács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Calibri"/>
                          <a:ea typeface="Calibri"/>
                          <a:cs typeface="Times New Roman"/>
                        </a:rPr>
                        <a:t>269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Élelmiszer- és vegyiáru-eladó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261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Pincér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246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Fodrász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Géplakatos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Gépi forgácsoló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Hegesztő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Kőműves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Cukrász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Pék-cukrász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Kozmetikus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Húsipari termékgyártó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Járműfényező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Festő, mázoló és tapétázó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Női szabó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Ruházati eladó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Bútorasztalos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Központifűtés- és gázhálózat-rendszerszerelő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Műszakicikk eladó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Karosszérialakatos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Nyomdai gépmester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Autóelektronikai műszerész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44450" marR="44450" marT="0" marB="0" anchor="b"/>
                </a:tc>
              </a:tr>
              <a:tr h="20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Vendéglős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44450" marR="44450" marT="0" marB="0" anchor="b"/>
                </a:tc>
              </a:tr>
              <a:tr h="1759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Calibri"/>
                          <a:ea typeface="Calibri"/>
                          <a:cs typeface="Times New Roman"/>
                        </a:rPr>
                        <a:t>Villanyszerelő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07950" y="111125"/>
            <a:ext cx="90011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32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Arial" charset="0"/>
                <a:cs typeface="+mn-cs"/>
              </a:rPr>
              <a:t>Vállalati gyakorlati képzés óraszám arányának alakulása Németországon és Magyarországon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857250" y="1657350"/>
          <a:ext cx="8072438" cy="4724400"/>
        </p:xfrm>
        <a:graphic>
          <a:graphicData uri="http://schemas.openxmlformats.org/presentationml/2006/ole">
            <p:oleObj spid="_x0000_s1026" r:id="rId3" imgW="8071804" imgH="4724809" progId="Excel.Shee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009775" y="5916613"/>
            <a:ext cx="1347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0">
                <a:solidFill>
                  <a:srgbClr val="00FF00"/>
                </a:solidFill>
                <a:latin typeface="Arial" charset="0"/>
              </a:rPr>
              <a:t>géplakatos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571875" y="5929313"/>
            <a:ext cx="1271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0">
                <a:solidFill>
                  <a:srgbClr val="00FF00"/>
                </a:solidFill>
                <a:latin typeface="Arial" charset="0"/>
              </a:rPr>
              <a:t>kőműves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929188" y="5916613"/>
            <a:ext cx="2282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0">
                <a:solidFill>
                  <a:srgbClr val="00FF00"/>
                </a:solidFill>
                <a:latin typeface="Arial" charset="0"/>
              </a:rPr>
              <a:t>ács,állványozó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57250" y="1500188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CC00"/>
                </a:solidFill>
                <a:latin typeface="Arial" charset="0"/>
              </a:rPr>
              <a:t>óraszám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643563" y="4000500"/>
            <a:ext cx="796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0000"/>
                </a:solidFill>
                <a:latin typeface="Arial" charset="0"/>
              </a:rPr>
              <a:t>1645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643188" y="400050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0000"/>
                </a:solidFill>
                <a:latin typeface="Arial" charset="0"/>
              </a:rPr>
              <a:t>1511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286250" y="2133600"/>
            <a:ext cx="893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FF00"/>
                </a:solidFill>
                <a:latin typeface="Arial" charset="0"/>
              </a:rPr>
              <a:t>4288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786438" y="2133600"/>
            <a:ext cx="893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FF00"/>
                </a:solidFill>
                <a:latin typeface="Arial" charset="0"/>
              </a:rPr>
              <a:t>4288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2643188" y="2125663"/>
            <a:ext cx="820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FF00"/>
                </a:solidFill>
                <a:latin typeface="Arial" charset="0"/>
              </a:rPr>
              <a:t>4288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143375" y="3990975"/>
            <a:ext cx="796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0000"/>
                </a:solidFill>
                <a:latin typeface="Arial" charset="0"/>
              </a:rPr>
              <a:t>1742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-71438"/>
            <a:ext cx="9144000" cy="12001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36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Tahoma" pitchFamily="34" charset="0"/>
                <a:cs typeface="Arial" pitchFamily="34" charset="0"/>
              </a:rPr>
              <a:t>A szakképzés iskolai és munkaerő-piaci modellje</a:t>
            </a:r>
          </a:p>
        </p:txBody>
      </p:sp>
      <p:sp>
        <p:nvSpPr>
          <p:cNvPr id="3" name="Téglalap 2"/>
          <p:cNvSpPr/>
          <p:nvPr/>
        </p:nvSpPr>
        <p:spPr>
          <a:xfrm>
            <a:off x="0" y="1071563"/>
            <a:ext cx="9144000" cy="23701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228600" algn="l"/>
              </a:tabLst>
              <a:defRPr/>
            </a:pPr>
            <a:r>
              <a:rPr lang="hu-HU" sz="32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Munkára szocializálás a gazdálkodónál évi </a:t>
            </a:r>
          </a:p>
          <a:p>
            <a:pPr algn="ctr">
              <a:tabLst>
                <a:tab pos="228600" algn="l"/>
              </a:tabLst>
              <a:defRPr/>
            </a:pPr>
            <a:r>
              <a:rPr lang="hu-HU" sz="32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algn="ctr">
              <a:tabLst>
                <a:tab pos="228600" algn="l"/>
              </a:tabLst>
              <a:defRPr/>
            </a:pP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Magyarország      60   	nap</a:t>
            </a:r>
          </a:p>
          <a:p>
            <a:pPr algn="ctr">
              <a:tabLst>
                <a:tab pos="228600" algn="l"/>
              </a:tabLst>
              <a:defRPr/>
            </a:pP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algn="ctr">
              <a:tabLst>
                <a:tab pos="228600" algn="l"/>
              </a:tabLst>
              <a:defRPr/>
            </a:pP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Németország  	150 	nap         </a:t>
            </a:r>
          </a:p>
        </p:txBody>
      </p:sp>
      <p:sp>
        <p:nvSpPr>
          <p:cNvPr id="29700" name="Téglalap 3"/>
          <p:cNvSpPr>
            <a:spLocks noChangeArrowheads="1"/>
          </p:cNvSpPr>
          <p:nvPr/>
        </p:nvSpPr>
        <p:spPr bwMode="auto">
          <a:xfrm>
            <a:off x="857250" y="3500438"/>
            <a:ext cx="7572375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hu-HU" sz="3200" b="0" dirty="0">
                <a:solidFill>
                  <a:srgbClr val="FFFF00"/>
                </a:solidFill>
                <a:cs typeface="Tahoma" charset="0"/>
              </a:rPr>
              <a:t>Szakiskolában oktatás-nevelés évi</a:t>
            </a:r>
          </a:p>
          <a:p>
            <a:pPr>
              <a:tabLst>
                <a:tab pos="228600" algn="l"/>
              </a:tabLst>
            </a:pPr>
            <a:r>
              <a:rPr lang="hu-HU" sz="2800" b="0" dirty="0">
                <a:solidFill>
                  <a:srgbClr val="FFFF00"/>
                </a:solidFill>
                <a:cs typeface="Tahoma" charset="0"/>
              </a:rPr>
              <a:t>	</a:t>
            </a:r>
          </a:p>
          <a:p>
            <a:pPr>
              <a:tabLst>
                <a:tab pos="228600" algn="l"/>
              </a:tabLst>
            </a:pPr>
            <a:r>
              <a:rPr lang="hu-HU" sz="2800" b="0" dirty="0">
                <a:solidFill>
                  <a:srgbClr val="FFFF00"/>
                </a:solidFill>
                <a:cs typeface="Tahoma" charset="0"/>
              </a:rPr>
              <a:t>	Németország 		60  nap, </a:t>
            </a:r>
          </a:p>
          <a:p>
            <a:pPr>
              <a:tabLst>
                <a:tab pos="228600" algn="l"/>
              </a:tabLst>
            </a:pPr>
            <a:endParaRPr lang="hu-HU" sz="2800" b="0" dirty="0">
              <a:solidFill>
                <a:srgbClr val="FFFF00"/>
              </a:solidFill>
              <a:cs typeface="Tahoma" charset="0"/>
            </a:endParaRPr>
          </a:p>
          <a:p>
            <a:pPr>
              <a:tabLst>
                <a:tab pos="228600" algn="l"/>
              </a:tabLst>
            </a:pPr>
            <a:r>
              <a:rPr lang="hu-HU" sz="2800" b="0" dirty="0">
                <a:solidFill>
                  <a:srgbClr val="FFFF00"/>
                </a:solidFill>
                <a:cs typeface="Tahoma" charset="0"/>
              </a:rPr>
              <a:t>  Anglia  		        </a:t>
            </a:r>
            <a:r>
              <a:rPr lang="hu-HU" sz="2800" b="0" dirty="0" smtClean="0">
                <a:solidFill>
                  <a:srgbClr val="FFFF00"/>
                </a:solidFill>
                <a:cs typeface="Tahoma" charset="0"/>
              </a:rPr>
              <a:t>  70  </a:t>
            </a:r>
            <a:r>
              <a:rPr lang="hu-HU" sz="2800" b="0" dirty="0">
                <a:solidFill>
                  <a:srgbClr val="FFFF00"/>
                </a:solidFill>
                <a:cs typeface="Tahoma" charset="0"/>
              </a:rPr>
              <a:t>nap 	         </a:t>
            </a:r>
          </a:p>
          <a:p>
            <a:pPr>
              <a:tabLst>
                <a:tab pos="228600" algn="l"/>
              </a:tabLst>
            </a:pPr>
            <a:endParaRPr lang="hu-HU" sz="2800" b="0" dirty="0">
              <a:solidFill>
                <a:srgbClr val="FFFF00"/>
              </a:solidFill>
              <a:cs typeface="Tahoma" charset="0"/>
            </a:endParaRPr>
          </a:p>
          <a:p>
            <a:pPr>
              <a:tabLst>
                <a:tab pos="228600" algn="l"/>
              </a:tabLst>
            </a:pPr>
            <a:r>
              <a:rPr lang="hu-HU" sz="2800" b="0" dirty="0">
                <a:solidFill>
                  <a:srgbClr val="FFFF00"/>
                </a:solidFill>
                <a:cs typeface="Tahoma" charset="0"/>
              </a:rPr>
              <a:t>  Magyarország 	      </a:t>
            </a:r>
            <a:r>
              <a:rPr lang="hu-HU" sz="2800" b="0" dirty="0" smtClean="0">
                <a:solidFill>
                  <a:srgbClr val="FFFF00"/>
                </a:solidFill>
                <a:cs typeface="Tahoma" charset="0"/>
              </a:rPr>
              <a:t>   150  </a:t>
            </a:r>
            <a:r>
              <a:rPr lang="hu-HU" sz="2800" b="0" dirty="0">
                <a:solidFill>
                  <a:srgbClr val="FFFF00"/>
                </a:solidFill>
                <a:cs typeface="Tahoma" charset="0"/>
              </a:rPr>
              <a:t>nap        </a:t>
            </a:r>
          </a:p>
        </p:txBody>
      </p:sp>
      <p:sp>
        <p:nvSpPr>
          <p:cNvPr id="29701" name="Lekerekített téglalap 4"/>
          <p:cNvSpPr>
            <a:spLocks noChangeArrowheads="1"/>
          </p:cNvSpPr>
          <p:nvPr/>
        </p:nvSpPr>
        <p:spPr bwMode="auto">
          <a:xfrm>
            <a:off x="428625" y="1071563"/>
            <a:ext cx="8429625" cy="22860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9702" name="Lekerekített téglalap 5"/>
          <p:cNvSpPr>
            <a:spLocks noChangeArrowheads="1"/>
          </p:cNvSpPr>
          <p:nvPr/>
        </p:nvSpPr>
        <p:spPr bwMode="auto">
          <a:xfrm>
            <a:off x="428625" y="3571875"/>
            <a:ext cx="8429625" cy="3071813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Iskolai tanműhelyek kapacitása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Iskolánként eltérő kihasználtság</a:t>
            </a:r>
          </a:p>
          <a:p>
            <a:r>
              <a:rPr lang="hu-HU" sz="2400" dirty="0" smtClean="0"/>
              <a:t>Iskolai „bebiztosítás” a gazdaság foglalkoztatási igényeinek ellensúlyozására</a:t>
            </a:r>
          </a:p>
          <a:p>
            <a:r>
              <a:rPr lang="hu-HU" sz="2400" dirty="0" smtClean="0"/>
              <a:t>Eszközök az alapképzésben  és szakképzésben</a:t>
            </a:r>
          </a:p>
          <a:p>
            <a:r>
              <a:rPr lang="hu-HU" sz="2400" dirty="0" smtClean="0"/>
              <a:t>Csúcstechnológia – szabad kapacitás</a:t>
            </a:r>
          </a:p>
          <a:p>
            <a:r>
              <a:rPr lang="hu-HU" sz="2400" dirty="0" smtClean="0"/>
              <a:t>Az </a:t>
            </a:r>
            <a:r>
              <a:rPr lang="hu-HU" sz="2400" dirty="0" err="1" smtClean="0"/>
              <a:t>RFKB</a:t>
            </a:r>
            <a:r>
              <a:rPr lang="hu-HU" sz="2400" dirty="0" smtClean="0"/>
              <a:t> által nem támogatott szakmákban is történt beiskolázás – nem volt büntethető</a:t>
            </a:r>
          </a:p>
          <a:p>
            <a:r>
              <a:rPr lang="hu-HU" sz="2400" dirty="0" err="1" smtClean="0"/>
              <a:t>MFKB</a:t>
            </a:r>
            <a:r>
              <a:rPr lang="hu-HU" sz="2400" dirty="0" smtClean="0"/>
              <a:t> – változás </a:t>
            </a:r>
            <a:endParaRPr lang="hu-HU" sz="24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7CA85-8242-4917-BE7A-C4E24E978FC2}" type="slidenum">
              <a:rPr lang="hu-HU"/>
              <a:pPr/>
              <a:t>15</a:t>
            </a:fld>
            <a:endParaRPr lang="hu-HU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dirty="0"/>
              <a:t>A végzést követő </a:t>
            </a:r>
            <a:r>
              <a:rPr lang="hu-HU" sz="2000" b="1" dirty="0">
                <a:solidFill>
                  <a:srgbClr val="FFFF00"/>
                </a:solidFill>
              </a:rPr>
              <a:t>8 hónapon belül </a:t>
            </a:r>
            <a:r>
              <a:rPr lang="hu-HU" sz="2000" b="1" dirty="0"/>
              <a:t>a szakiskolás és szakközépiskolások </a:t>
            </a:r>
            <a:r>
              <a:rPr lang="hu-HU" sz="2000" b="1" dirty="0">
                <a:solidFill>
                  <a:srgbClr val="FFFF00"/>
                </a:solidFill>
              </a:rPr>
              <a:t>elhelyezkedési aránya a szakmájukon belül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467600" cy="49685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1600" b="1" dirty="0"/>
              <a:t>	</a:t>
            </a:r>
          </a:p>
          <a:p>
            <a:pPr>
              <a:lnSpc>
                <a:spcPct val="80000"/>
              </a:lnSpc>
            </a:pPr>
            <a:r>
              <a:rPr lang="hu-HU" sz="1600" b="1" dirty="0"/>
              <a:t>Szakmacsoport			Saját szakmájukban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1600" b="1" dirty="0"/>
              <a:t>						elhelyezkedők aránya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Egészségügy				</a:t>
            </a:r>
            <a:r>
              <a:rPr lang="hu-HU" sz="2000" b="1" dirty="0" smtClean="0"/>
              <a:t>66,7</a:t>
            </a:r>
            <a:r>
              <a:rPr lang="hu-HU" sz="2000" b="1" dirty="0"/>
              <a:t>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Gépészet					33,1%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Elektrotechnika-elektronika		</a:t>
            </a:r>
            <a:r>
              <a:rPr lang="hu-HU" sz="2000" b="1" dirty="0" smtClean="0"/>
              <a:t>19,0</a:t>
            </a:r>
            <a:r>
              <a:rPr lang="hu-HU" sz="2000" b="1" dirty="0"/>
              <a:t>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Építészet					30,8%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Könnyűipar				</a:t>
            </a:r>
            <a:r>
              <a:rPr lang="hu-HU" sz="2000" b="1" dirty="0" smtClean="0"/>
              <a:t> </a:t>
            </a:r>
            <a:r>
              <a:rPr lang="hu-HU" sz="2000" b="1" dirty="0"/>
              <a:t>1,9%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Faipar					24,5%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Közlekedés					33,5%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Kereskedelem-marketing, üzleti </a:t>
            </a:r>
            <a:r>
              <a:rPr lang="hu-HU" sz="2000" b="1" dirty="0" err="1"/>
              <a:t>admin</a:t>
            </a:r>
            <a:r>
              <a:rPr lang="hu-HU" sz="2000" b="1" dirty="0"/>
              <a:t>.	</a:t>
            </a:r>
            <a:r>
              <a:rPr lang="hu-HU" sz="2000" b="1" dirty="0" smtClean="0"/>
              <a:t>31,8</a:t>
            </a:r>
            <a:r>
              <a:rPr lang="hu-HU" sz="2000" b="1" dirty="0"/>
              <a:t>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Vendéglátás-idegenforgalom		</a:t>
            </a:r>
            <a:r>
              <a:rPr lang="hu-HU" sz="2000" b="1" dirty="0" smtClean="0"/>
              <a:t>35,7</a:t>
            </a:r>
            <a:r>
              <a:rPr lang="hu-HU" sz="2000" b="1" dirty="0"/>
              <a:t>%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Mezőgazdaság				</a:t>
            </a:r>
            <a:r>
              <a:rPr lang="hu-HU" sz="2000" b="1" dirty="0" smtClean="0"/>
              <a:t>15,8</a:t>
            </a:r>
            <a:r>
              <a:rPr lang="hu-HU" sz="2000" b="1" dirty="0"/>
              <a:t>%	</a:t>
            </a:r>
          </a:p>
          <a:p>
            <a:pPr>
              <a:lnSpc>
                <a:spcPct val="80000"/>
              </a:lnSpc>
            </a:pPr>
            <a:r>
              <a:rPr lang="hu-HU" sz="2000" b="1" dirty="0"/>
              <a:t>Élelmiszeripar				</a:t>
            </a:r>
            <a:r>
              <a:rPr lang="hu-HU" sz="2000" b="1" dirty="0" smtClean="0"/>
              <a:t>20,0</a:t>
            </a:r>
            <a:r>
              <a:rPr lang="hu-HU" sz="2000" b="1" dirty="0"/>
              <a:t>%</a:t>
            </a:r>
            <a:r>
              <a:rPr lang="hu-HU" sz="1600" b="1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1600" b="1" dirty="0"/>
              <a:t>		</a:t>
            </a:r>
          </a:p>
          <a:p>
            <a:pPr>
              <a:lnSpc>
                <a:spcPct val="80000"/>
              </a:lnSpc>
            </a:pPr>
            <a:r>
              <a:rPr lang="hu-HU" sz="2000" b="1" dirty="0">
                <a:solidFill>
                  <a:srgbClr val="FF0000"/>
                </a:solidFill>
              </a:rPr>
              <a:t>Országos átlag				30,2</a:t>
            </a:r>
            <a:r>
              <a:rPr lang="hu-HU" sz="2000" b="1" dirty="0" smtClean="0">
                <a:solidFill>
                  <a:srgbClr val="FF0000"/>
                </a:solidFill>
              </a:rPr>
              <a:t>%</a:t>
            </a:r>
          </a:p>
          <a:p>
            <a:pPr>
              <a:lnSpc>
                <a:spcPct val="80000"/>
              </a:lnSpc>
            </a:pPr>
            <a:r>
              <a:rPr lang="hu-HU" sz="2800" b="1" dirty="0" smtClean="0">
                <a:solidFill>
                  <a:srgbClr val="FFFF00"/>
                </a:solidFill>
              </a:rPr>
              <a:t>Dél-alföldi régió	                  28,5%</a:t>
            </a:r>
            <a:endParaRPr lang="hu-HU" sz="2800" b="1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1600" b="1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1600" dirty="0"/>
              <a:t>	</a:t>
            </a:r>
            <a:r>
              <a:rPr lang="hu-HU" sz="1600" dirty="0" smtClean="0"/>
              <a:t>.</a:t>
            </a:r>
            <a:endParaRPr lang="hu-H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églalap 2"/>
          <p:cNvSpPr>
            <a:spLocks noChangeArrowheads="1"/>
          </p:cNvSpPr>
          <p:nvPr/>
        </p:nvSpPr>
        <p:spPr bwMode="auto">
          <a:xfrm>
            <a:off x="0" y="260648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6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Tahoma" pitchFamily="34" charset="0"/>
                <a:cs typeface="Arial" pitchFamily="34" charset="0"/>
              </a:rPr>
              <a:t>Szakképzés politika, szakképzési stratégia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539552" y="1052736"/>
            <a:ext cx="820891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hu-HU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A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szakképzés reformjának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egyik legfontosabb vezérlőelvének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a gazdaság fejlődése kell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hogy legyen. Nem szerencsés, ha ez egyoldalúan alárendelődik az iskolák létének és a pedagógus foglalkoztatottságnak.</a:t>
            </a:r>
          </a:p>
          <a:p>
            <a:pPr algn="just">
              <a:buFont typeface="Wingdings" pitchFamily="2" charset="2"/>
              <a:buChar char="q"/>
              <a:defRPr/>
            </a:pPr>
            <a:endParaRPr lang="hu-HU" sz="2400" b="0" dirty="0">
              <a:solidFill>
                <a:schemeClr val="bg2">
                  <a:lumMod val="75000"/>
                  <a:lumOff val="25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A szakképzésre fordított hazai és uniós milliárdoknak sokkal jobban kell hasznosulni a gazdaság és a munkaerő-piac számára. Szakképzési „papírgyártás” helyett több konkrét hasznosítható eredmény kell.</a:t>
            </a:r>
          </a:p>
          <a:p>
            <a:pPr algn="just">
              <a:buFont typeface="Wingdings" pitchFamily="2" charset="2"/>
              <a:buChar char="q"/>
              <a:defRPr/>
            </a:pPr>
            <a:endParaRPr lang="hu-HU" sz="2400" b="0" dirty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  <a:defRPr/>
            </a:pPr>
            <a:endParaRPr lang="hu-HU" sz="2400" dirty="0">
              <a:solidFill>
                <a:schemeClr val="bg2">
                  <a:lumMod val="75000"/>
                  <a:lumOff val="25000"/>
                </a:schemeClr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11560" y="4437112"/>
            <a:ext cx="828092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10000"/>
              </a:lnSpc>
              <a:spcBef>
                <a:spcPct val="50000"/>
              </a:spcBef>
              <a:buClr>
                <a:schemeClr val="bg2">
                  <a:lumMod val="75000"/>
                  <a:lumOff val="25000"/>
                </a:schemeClr>
              </a:buClr>
              <a:buFont typeface="Wingdings" pitchFamily="2" charset="2"/>
              <a:buChar char="q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A </a:t>
            </a:r>
            <a:r>
              <a:rPr lang="hu-HU" sz="2400" b="0" dirty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felnőttképzés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nem helyettesítheti a szakképzést. A szakemberellátást az iskolai szakképzésre kell alapozni, a felnőttképzés a </a:t>
            </a:r>
            <a:r>
              <a:rPr lang="hu-HU" sz="2400" b="0" dirty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rövidtávú munkaerő-piaci korrekciókat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kell hogy szolgálja, valamint </a:t>
            </a:r>
            <a:r>
              <a:rPr lang="hu-HU" sz="2400" b="0" dirty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a továbbképzést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átum helye 3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2012.11.06.</a:t>
            </a:r>
            <a:endParaRPr lang="hu-HU"/>
          </a:p>
        </p:txBody>
      </p:sp>
      <p:sp>
        <p:nvSpPr>
          <p:cNvPr id="35" name="Élőláb helye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34" name="Dia számának helye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3EED3-F8FF-4BBF-8F31-1A3ED066C086}" type="slidenum">
              <a:rPr lang="hu-HU"/>
              <a:pPr>
                <a:defRPr/>
              </a:pPr>
              <a:t>17</a:t>
            </a:fld>
            <a:endParaRPr lang="hu-H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6207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i="1" smtClean="0"/>
              <a:t>Az RFKB döntése az iskolarendszerben oktatható szakmák 2012/2013-as tanévre vonatkozó besorolásának megoszlásáról:</a:t>
            </a:r>
          </a:p>
        </p:txBody>
      </p:sp>
      <p:graphicFrame>
        <p:nvGraphicFramePr>
          <p:cNvPr id="37891" name="Group 3"/>
          <p:cNvGraphicFramePr>
            <a:graphicFrameLocks noGrp="1"/>
          </p:cNvGraphicFramePr>
          <p:nvPr/>
        </p:nvGraphicFramePr>
        <p:xfrm>
          <a:off x="1259632" y="2060848"/>
          <a:ext cx="6985000" cy="3914776"/>
        </p:xfrm>
        <a:graphic>
          <a:graphicData uri="http://schemas.openxmlformats.org/drawingml/2006/table">
            <a:tbl>
              <a:tblPr/>
              <a:tblGrid>
                <a:gridCol w="4389437"/>
                <a:gridCol w="1296988"/>
                <a:gridCol w="1298575"/>
              </a:tblGrid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Besorolások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db.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endParaRPr lang="hu-HU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Kiemelten támogatott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70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12%</a:t>
                      </a:r>
                      <a:endParaRPr kumimoji="0" 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Támogatott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104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17%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Szakképzési fejlesztési forrással nem támogatott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76</a:t>
                      </a:r>
                      <a:endParaRPr kumimoji="0" 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13%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Nem oktatott 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346</a:t>
                      </a:r>
                      <a:endParaRPr kumimoji="0" 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58%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Összesen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596</a:t>
                      </a:r>
                      <a:endParaRPr kumimoji="0" 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100%</a:t>
                      </a:r>
                      <a:endParaRPr kumimoji="0" 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62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3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DE90-1EF5-43E0-A3E7-309C11A56EB8}" type="slidenum">
              <a:rPr lang="hu-HU"/>
              <a:pPr/>
              <a:t>18</a:t>
            </a:fld>
            <a:endParaRPr lang="hu-HU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000" dirty="0"/>
              <a:t>A kereslet és kínálat számokban</a:t>
            </a:r>
          </a:p>
        </p:txBody>
      </p:sp>
      <p:graphicFrame>
        <p:nvGraphicFramePr>
          <p:cNvPr id="186371" name="Group 3"/>
          <p:cNvGraphicFramePr>
            <a:graphicFrameLocks noGrp="1"/>
          </p:cNvGraphicFramePr>
          <p:nvPr>
            <p:ph type="tbl" idx="1"/>
          </p:nvPr>
        </p:nvGraphicFramePr>
        <p:xfrm>
          <a:off x="395288" y="1556792"/>
          <a:ext cx="8209159" cy="4496202"/>
        </p:xfrm>
        <a:graphic>
          <a:graphicData uri="http://schemas.openxmlformats.org/drawingml/2006/table">
            <a:tbl>
              <a:tblPr/>
              <a:tblGrid>
                <a:gridCol w="288280"/>
                <a:gridCol w="2664296"/>
                <a:gridCol w="1008112"/>
                <a:gridCol w="1152128"/>
                <a:gridCol w="1368152"/>
                <a:gridCol w="1440160"/>
                <a:gridCol w="288031"/>
              </a:tblGrid>
              <a:tr h="129614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SZAKKÉPESÍTÉS 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2009.09.01. beiskolázási szám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2010.09.01. tervezett beiskolázási szám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Várható </a:t>
                      </a:r>
                      <a:r>
                        <a:rPr kumimoji="0" lang="hu-H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munkerőpiaci</a:t>
                      </a:r>
                      <a:r>
                        <a:rPr kumimoji="0" lang="hu-H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kereslet 2012-ben az MKIK </a:t>
                      </a:r>
                      <a:r>
                        <a:rPr kumimoji="0" lang="hu-H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GVI</a:t>
                      </a:r>
                      <a:r>
                        <a:rPr kumimoji="0" lang="hu-H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felmérése alapján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922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Informatikai statisztikus és gazdasági tervező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23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163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708,70%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38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Pedagógiai asszisztens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32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145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453,13%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7922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Web-programozó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58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256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441,38%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3946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Informatikus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56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95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169,64%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380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Logisztikai ügyintéző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341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398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116,72%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16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D7AE-7703-4FD3-B088-5F5CF22B9747}" type="slidenum">
              <a:rPr lang="hu-HU"/>
              <a:pPr/>
              <a:t>19</a:t>
            </a:fld>
            <a:endParaRPr lang="hu-HU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39825"/>
          </a:xfrm>
        </p:spPr>
        <p:txBody>
          <a:bodyPr/>
          <a:lstStyle/>
          <a:p>
            <a:pPr algn="ctr"/>
            <a:r>
              <a:rPr lang="hu-HU" sz="4000" dirty="0"/>
              <a:t>Csak a legkiválóbbaknak ! 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2000" dirty="0" smtClean="0"/>
              <a:t>(</a:t>
            </a:r>
            <a:r>
              <a:rPr lang="hu-HU" sz="2400" dirty="0"/>
              <a:t>Csökkentendő szakképesítések)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hu-HU" sz="1200" b="1" dirty="0"/>
              <a:t>Csökkentendő tanulólétszám, és sem pályázati, sem fejlesztési támogatást nem vehet igénybe</a:t>
            </a:r>
          </a:p>
          <a:p>
            <a:r>
              <a:rPr lang="hu-HU" sz="1200" b="1" dirty="0"/>
              <a:t>31 szakképesítés – a tanulók 11 %-a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Pl.: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masszőr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képzési szakasszisztens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pedagógiai asszisztens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sportedző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sportszervező – menedzser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kommunikátor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mérnökasszisztens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közösségi-civil szervező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üzleti szakügyintéző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jogi asszisztens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ügyviteli szakügyintéző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ügyviteli titkár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kereskedelmi ügyintéző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marketing és reklámügyintéző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protokoll és </a:t>
            </a:r>
            <a:r>
              <a:rPr lang="hu-HU" sz="1200" b="1" dirty="0" err="1"/>
              <a:t>utazásügyintéző</a:t>
            </a:r>
            <a:endParaRPr lang="hu-HU" sz="1200" b="1" dirty="0"/>
          </a:p>
          <a:p>
            <a:pPr>
              <a:buFont typeface="Wingdings" pitchFamily="2" charset="2"/>
              <a:buNone/>
            </a:pPr>
            <a:r>
              <a:rPr lang="hu-HU" sz="1200" b="1" dirty="0"/>
              <a:t>	- vendéglátó és idegenforgalmi szakmenedzser</a:t>
            </a:r>
          </a:p>
          <a:p>
            <a:pPr>
              <a:buFont typeface="Wingdings" pitchFamily="2" charset="2"/>
              <a:buNone/>
            </a:pPr>
            <a:r>
              <a:rPr lang="hu-HU" sz="1200" b="1" dirty="0"/>
              <a:t>	- fodrász</a:t>
            </a:r>
          </a:p>
          <a:p>
            <a:pPr>
              <a:buFontTx/>
              <a:buNone/>
            </a:pPr>
            <a:r>
              <a:rPr lang="hu-HU" sz="1200" b="1" dirty="0"/>
              <a:t>	- kozmetikus</a:t>
            </a:r>
          </a:p>
          <a:p>
            <a:pPr>
              <a:buFontTx/>
              <a:buNone/>
            </a:pPr>
            <a:r>
              <a:rPr lang="hu-HU" sz="1200" b="1" dirty="0"/>
              <a:t>	- </a:t>
            </a:r>
            <a:r>
              <a:rPr lang="hu-HU" sz="1200" b="1" dirty="0" err="1"/>
              <a:t>agrártechnikus</a:t>
            </a:r>
            <a:endParaRPr lang="hu-HU" sz="1200" b="1" dirty="0"/>
          </a:p>
          <a:p>
            <a:pPr>
              <a:buFontTx/>
              <a:buChar char="-"/>
            </a:pPr>
            <a:endParaRPr lang="hu-HU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10000"/>
                    <a:lumOff val="90000"/>
                  </a:schemeClr>
                </a:solidFill>
              </a:rPr>
              <a:t>Versenyképes gazdaság – versenyképes szakképzés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A szakképzés, mint a gazdasági fejlődés és a foglalkoztatottság növelésének motorja</a:t>
            </a:r>
          </a:p>
          <a:p>
            <a:r>
              <a:rPr lang="hu-HU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Sikeres foglalkoztatáspolitika kulcskérdése a jó szakképzés</a:t>
            </a:r>
          </a:p>
          <a:p>
            <a:r>
              <a:rPr lang="hu-HU" sz="240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A jó szakképzési rendszer: a foglakoztatás növelésének és a	munkanélküliség kezelésének eszköze</a:t>
            </a:r>
          </a:p>
          <a:p>
            <a:r>
              <a:rPr lang="hu-HU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Fejlett technikához, képzett munkaerő kell. Meg kell határozni a képzési szükségletet (mennyiség, minőség)</a:t>
            </a:r>
          </a:p>
          <a:p>
            <a:r>
              <a:rPr lang="hu-HU" sz="240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Szakképzett munkaerő intelligenciája az ország versenyképességének a motorja</a:t>
            </a:r>
            <a:endParaRPr lang="hu-HU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endParaRPr lang="hu-HU" sz="240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dirty="0" smtClean="0"/>
              <a:t>Hiányszakmák és a gazdaság által igényelt szakképesítések Békés megyében a 2013-14-es tanévben</a:t>
            </a:r>
            <a:endParaRPr lang="hu-HU" sz="3600" dirty="0"/>
          </a:p>
        </p:txBody>
      </p:sp>
      <p:graphicFrame>
        <p:nvGraphicFramePr>
          <p:cNvPr id="8" name="Táblázat helye 7"/>
          <p:cNvGraphicFramePr>
            <a:graphicFrameLocks noGrp="1"/>
          </p:cNvGraphicFramePr>
          <p:nvPr>
            <p:ph type="tbl" idx="1"/>
          </p:nvPr>
        </p:nvGraphicFramePr>
        <p:xfrm>
          <a:off x="1259631" y="1844822"/>
          <a:ext cx="6480720" cy="4248478"/>
        </p:xfrm>
        <a:graphic>
          <a:graphicData uri="http://schemas.openxmlformats.org/drawingml/2006/table">
            <a:tbl>
              <a:tblPr/>
              <a:tblGrid>
                <a:gridCol w="936611"/>
                <a:gridCol w="1196439"/>
                <a:gridCol w="4347670"/>
              </a:tblGrid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1.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Békés megye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Hegesztő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2.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>
                          <a:latin typeface="Calibri"/>
                          <a:ea typeface="Calibri"/>
                          <a:cs typeface="Calibri"/>
                        </a:rPr>
                        <a:t>Gépi forgácsoló</a:t>
                      </a:r>
                      <a:endParaRPr lang="hu-H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3.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>
                          <a:latin typeface="Calibri"/>
                          <a:ea typeface="Calibri"/>
                          <a:cs typeface="Calibri"/>
                        </a:rPr>
                        <a:t>Épület- és szerkezetlakatos</a:t>
                      </a:r>
                      <a:endParaRPr lang="hu-H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4.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Ács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5.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b="1" dirty="0">
                          <a:latin typeface="Calibri"/>
                          <a:ea typeface="Calibri"/>
                          <a:cs typeface="Calibri"/>
                        </a:rPr>
                        <a:t>Villanyszerelő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888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Női szabó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dirty="0">
                          <a:latin typeface="Calibri"/>
                          <a:ea typeface="Calibri"/>
                          <a:cs typeface="Calibri"/>
                        </a:rPr>
                        <a:t>6.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7.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Szociális gondozó és ápoló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8.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dirty="0">
                          <a:latin typeface="Calibri"/>
                          <a:ea typeface="Calibri"/>
                          <a:cs typeface="Calibri"/>
                        </a:rPr>
                        <a:t>Víz-,csatorna- és közmű rendszerszerelő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9.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Központifűtés- és gázhálózat rendszerszerelő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7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>
                          <a:latin typeface="Calibri"/>
                          <a:ea typeface="Calibri"/>
                          <a:cs typeface="Calibri"/>
                        </a:rPr>
                        <a:t>10.</a:t>
                      </a:r>
                      <a:endParaRPr lang="hu-H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800" dirty="0">
                          <a:latin typeface="Calibri"/>
                          <a:ea typeface="Calibri"/>
                          <a:cs typeface="Calibri"/>
                        </a:rPr>
                        <a:t>Mezőgazdasági gépész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FAEA-436D-4B97-8BD0-2D2226E50DBA}" type="slidenum">
              <a:rPr lang="hu-HU" smtClean="0"/>
              <a:pPr/>
              <a:t>20</a:t>
            </a:fld>
            <a:endParaRPr lang="hu-H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5B3E-C1E0-41B6-A2F2-C3FB91E6AA95}" type="slidenum">
              <a:rPr lang="hu-HU"/>
              <a:pPr/>
              <a:t>21</a:t>
            </a:fld>
            <a:endParaRPr lang="hu-HU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000" dirty="0"/>
              <a:t>A diplomás túlkínálat </a:t>
            </a:r>
            <a:endParaRPr lang="hu-HU" sz="3600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b="1" u="sng" dirty="0"/>
              <a:t>Évi </a:t>
            </a:r>
            <a:r>
              <a:rPr lang="hu-HU" sz="2800" b="1" u="sng" dirty="0" smtClean="0"/>
              <a:t>20 000 </a:t>
            </a:r>
            <a:r>
              <a:rPr lang="hu-HU" sz="2800" b="1" u="sng" dirty="0"/>
              <a:t>fős TÚLKÍNÁLAT.</a:t>
            </a:r>
            <a:r>
              <a:rPr lang="hu-HU" sz="2800" dirty="0"/>
              <a:t> </a:t>
            </a:r>
          </a:p>
          <a:p>
            <a:pPr>
              <a:lnSpc>
                <a:spcPct val="80000"/>
              </a:lnSpc>
            </a:pPr>
            <a:endParaRPr lang="hu-HU" sz="2800" dirty="0"/>
          </a:p>
          <a:p>
            <a:pPr>
              <a:lnSpc>
                <a:spcPct val="80000"/>
              </a:lnSpc>
            </a:pPr>
            <a:r>
              <a:rPr lang="hu-HU" sz="2800" dirty="0"/>
              <a:t>Pedagógusok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Szociálpolitikusok</a:t>
            </a:r>
          </a:p>
          <a:p>
            <a:pPr>
              <a:lnSpc>
                <a:spcPct val="80000"/>
              </a:lnSpc>
            </a:pPr>
            <a:r>
              <a:rPr lang="hu-HU" sz="2800" dirty="0" smtClean="0"/>
              <a:t>Számítás-technikusok</a:t>
            </a:r>
            <a:endParaRPr lang="hu-HU" sz="2800" dirty="0"/>
          </a:p>
          <a:p>
            <a:pPr>
              <a:lnSpc>
                <a:spcPct val="80000"/>
              </a:lnSpc>
            </a:pPr>
            <a:r>
              <a:rPr lang="hu-HU" sz="2800" dirty="0"/>
              <a:t>Művészeti szakmák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Társadalomtudományi szakmák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Kulturális szakmák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Kommunikációs szakmák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Jogász</a:t>
            </a:r>
          </a:p>
          <a:p>
            <a:pPr algn="ctr">
              <a:lnSpc>
                <a:spcPct val="80000"/>
              </a:lnSpc>
            </a:pPr>
            <a:endParaRPr lang="hu-HU" sz="2800" u="sng" dirty="0"/>
          </a:p>
          <a:p>
            <a:pPr>
              <a:lnSpc>
                <a:spcPct val="80000"/>
              </a:lnSpc>
            </a:pPr>
            <a:endParaRPr lang="hu-HU" sz="28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5582-0B31-49EF-876D-F240EE72354E}" type="slidenum">
              <a:rPr lang="hu-HU"/>
              <a:pPr/>
              <a:t>22</a:t>
            </a:fld>
            <a:endParaRPr lang="hu-H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200" dirty="0"/>
              <a:t>A gazdasági válság hatása a szakképzett pályakezdők elhelyezkedési esélyeire</a:t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u-HU" sz="2400" dirty="0"/>
              <a:t>A cégeknél csökkent foglalkoztatottak száma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 legnagyobb vesztesek a szakmunkások és szakiskolai végzettségűek. 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Halmozottan hátrányos helyzetűek a pályakezdő szakmunkások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 következő években nagy valószínűséggel alacsonyabb a növekedési ráta, mint 1998-2006 közt.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 vállalati elégedettséget mutatja, hogy a felvett pályakezdők 79%-át a megkérdezés pillanatában is foglalkozatják.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Nem problémás az általános kompetencia, kivéve: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az olvasási, számolási és beszédkészség, + idegen nyelvi tudás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E686-0FC3-468D-9AF6-EAD56EAB2BD3}" type="slidenum">
              <a:rPr lang="hu-HU"/>
              <a:pPr/>
              <a:t>23</a:t>
            </a:fld>
            <a:endParaRPr lang="hu-H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Nemzetközi trendek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dirty="0"/>
              <a:t>Magyarországra vonatkozó adatokat a </a:t>
            </a:r>
            <a:r>
              <a:rPr lang="hu-HU" sz="2800" dirty="0" err="1"/>
              <a:t>CEDEFOP</a:t>
            </a:r>
            <a:r>
              <a:rPr lang="hu-HU" sz="2800" dirty="0"/>
              <a:t> (2010) tartalmaz. Az előrejelzés 2020-ig.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Külön becslés a kereslet és kínálatról az EU-27-nek </a:t>
            </a:r>
            <a:r>
              <a:rPr lang="hu-HU" sz="2800" dirty="0" smtClean="0"/>
              <a:t>és más </a:t>
            </a:r>
            <a:r>
              <a:rPr lang="hu-HU" sz="2800" dirty="0"/>
              <a:t>országokra </a:t>
            </a:r>
            <a:r>
              <a:rPr lang="hu-HU" sz="2800" dirty="0" smtClean="0"/>
              <a:t>vonatkozóan</a:t>
            </a:r>
            <a:r>
              <a:rPr lang="hu-HU" sz="2800" dirty="0"/>
              <a:t>.</a:t>
            </a:r>
          </a:p>
          <a:p>
            <a:pPr>
              <a:lnSpc>
                <a:spcPct val="80000"/>
              </a:lnSpc>
            </a:pPr>
            <a:r>
              <a:rPr lang="hu-HU" sz="2800" dirty="0"/>
              <a:t>Kereslet csökkenés várható: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dirty="0"/>
              <a:t>feldolgozóipar és mezőgazdaság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dirty="0"/>
              <a:t>iparosok körében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hu-HU" dirty="0"/>
              <a:t>Elmozdulás várható: a magasabban képzett és szolgáltatás típusú szakmák irányába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hu-HU" dirty="0"/>
          </a:p>
          <a:p>
            <a:pPr lvl="1">
              <a:lnSpc>
                <a:spcPct val="80000"/>
              </a:lnSpc>
              <a:buFontTx/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2403-B947-44E6-B7F9-CBC473606A25}" type="slidenum">
              <a:rPr lang="hu-HU"/>
              <a:pPr/>
              <a:t>24</a:t>
            </a:fld>
            <a:endParaRPr lang="hu-HU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000" dirty="0"/>
              <a:t>Az </a:t>
            </a:r>
            <a:r>
              <a:rPr lang="hu-HU" sz="4000" dirty="0" err="1" smtClean="0"/>
              <a:t>RFKB</a:t>
            </a:r>
            <a:r>
              <a:rPr lang="hu-HU" sz="4000" dirty="0" smtClean="0"/>
              <a:t> - </a:t>
            </a:r>
            <a:r>
              <a:rPr lang="hu-HU" sz="4000" dirty="0" err="1" smtClean="0"/>
              <a:t>MFKB</a:t>
            </a:r>
            <a:r>
              <a:rPr lang="hu-HU" sz="4000" dirty="0" smtClean="0"/>
              <a:t> </a:t>
            </a:r>
            <a:r>
              <a:rPr lang="hu-HU" sz="4000" dirty="0"/>
              <a:t>és a gazdaságvezérelt szakképzés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Az évenkénti felmérés </a:t>
            </a: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értékelése után annak </a:t>
            </a: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továbbfejlesztése </a:t>
            </a:r>
            <a:endParaRPr lang="hu-H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80000"/>
              </a:lnSpc>
              <a:buNone/>
            </a:pPr>
            <a:endParaRPr lang="hu-H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Célja</a:t>
            </a: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az üzleti szektor szakképző iskolát végzettek iránti </a:t>
            </a: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kereslete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egy éven belül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</a:t>
            </a: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négy éven </a:t>
            </a: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túl a beiskolázási </a:t>
            </a: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keretszámok </a:t>
            </a: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meghatározáshoz</a:t>
            </a:r>
          </a:p>
          <a:p>
            <a:pPr lvl="1">
              <a:lnSpc>
                <a:spcPct val="80000"/>
              </a:lnSpc>
              <a:buNone/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Körültekintő, sokszereplős érdekegyeztetési rendszer</a:t>
            </a:r>
          </a:p>
          <a:p>
            <a:pPr marL="431800" indent="-215900">
              <a:lnSpc>
                <a:spcPct val="76000"/>
              </a:lnSpc>
              <a:spcBef>
                <a:spcPts val="5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</a:pPr>
            <a:endParaRPr lang="hu-H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31800" indent="-215900">
              <a:lnSpc>
                <a:spcPct val="76000"/>
              </a:lnSpc>
              <a:spcBef>
                <a:spcPts val="5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 fő cél, nem iskolák bezárása, pedagógusok elbocsátása, hanem egy reális, empirikus és komoly elemzéseken nyugvó tükör tartása</a:t>
            </a:r>
          </a:p>
          <a:p>
            <a:pPr marL="431800" indent="-215900">
              <a:lnSpc>
                <a:spcPct val="76000"/>
              </a:lnSpc>
              <a:spcBef>
                <a:spcPts val="5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</a:pPr>
            <a:endParaRPr lang="hu-H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31800" indent="-215900">
              <a:lnSpc>
                <a:spcPct val="76000"/>
              </a:lnSpc>
              <a:spcBef>
                <a:spcPts val="5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</a:pPr>
            <a:r>
              <a:rPr 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 legnagyobb feszültségpontokra célszerű koncentrálni és ennek alapján egy struktúraváltási programot elfogadtatni az iskolafenntartókkal</a:t>
            </a:r>
            <a:endParaRPr lang="hu-H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25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7467600" cy="1143000"/>
          </a:xfrm>
        </p:spPr>
        <p:txBody>
          <a:bodyPr/>
          <a:lstStyle/>
          <a:p>
            <a:pPr algn="ctr" eaLnBrk="1" hangingPunct="1"/>
            <a:r>
              <a:rPr lang="hu-HU" dirty="0" smtClean="0"/>
              <a:t>Fordulat a beiskolázásban</a:t>
            </a:r>
          </a:p>
        </p:txBody>
      </p:sp>
      <p:graphicFrame>
        <p:nvGraphicFramePr>
          <p:cNvPr id="4318" name="Group 222"/>
          <p:cNvGraphicFramePr>
            <a:graphicFrameLocks noGrp="1"/>
          </p:cNvGraphicFramePr>
          <p:nvPr/>
        </p:nvGraphicFramePr>
        <p:xfrm>
          <a:off x="4932040" y="1772816"/>
          <a:ext cx="3816350" cy="3455988"/>
        </p:xfrm>
        <a:graphic>
          <a:graphicData uri="http://schemas.openxmlformats.org/drawingml/2006/table">
            <a:tbl>
              <a:tblPr/>
              <a:tblGrid>
                <a:gridCol w="954087"/>
                <a:gridCol w="1193800"/>
                <a:gridCol w="1668463"/>
              </a:tblGrid>
              <a:tr h="12461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belépők (fő)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változás </a:t>
                      </a: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(előző évhez viszonyítva</a:t>
                      </a: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13841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10534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76,11%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10914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103,61%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11635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106,61%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8" name="Rectangle 217"/>
          <p:cNvSpPr>
            <a:spLocks noChangeArrowheads="1"/>
          </p:cNvSpPr>
          <p:nvPr/>
        </p:nvSpPr>
        <p:spPr bwMode="auto">
          <a:xfrm>
            <a:off x="0" y="4187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Calibri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1"/>
          </p:nvPr>
        </p:nvGraphicFramePr>
        <p:xfrm>
          <a:off x="467544" y="1628800"/>
          <a:ext cx="4392612" cy="3673475"/>
        </p:xfrm>
        <a:graphic>
          <a:graphicData uri="http://schemas.openxmlformats.org/presentationml/2006/ole">
            <p:oleObj spid="_x0000_s2050" name="Chart" r:id="rId3" imgW="3933952" imgH="3238500" progId="Excel.Sheet.8">
              <p:embed/>
            </p:oleObj>
          </a:graphicData>
        </a:graphic>
      </p:graphicFrame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2AEF6-5DA8-4C42-BC39-A5F67D7973C4}" type="slidenum">
              <a:rPr lang="hu-HU"/>
              <a:pPr>
                <a:defRPr/>
              </a:pPr>
              <a:t>25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2012.11.06.</a:t>
            </a:r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467544" y="5661248"/>
            <a:ext cx="8280920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2400" dirty="0" smtClean="0">
                <a:latin typeface="Arial" charset="0"/>
              </a:rPr>
              <a:t>Elsőrendű cél: mozduljon el a rendszer, </a:t>
            </a:r>
            <a:r>
              <a:rPr lang="hu-HU" sz="2400" dirty="0" smtClean="0">
                <a:solidFill>
                  <a:srgbClr val="FFFF00"/>
                </a:solidFill>
                <a:latin typeface="Arial" charset="0"/>
              </a:rPr>
              <a:t>a kritikus szakmák száma 2010-ben 10%-al alacsonyabb, mint 2009-ben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 smtClean="0"/>
              <a:t>A szakképzés felügyelete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szakképzés felügyelete a gazdaságé / a kamaráké</a:t>
            </a:r>
          </a:p>
          <a:p>
            <a:r>
              <a:rPr lang="hu-HU" sz="2400" dirty="0" smtClean="0"/>
              <a:t>Duális képzési rendszer bevezetése (gyakorlatorientált, vállalati képzés)</a:t>
            </a:r>
          </a:p>
          <a:p>
            <a:r>
              <a:rPr lang="hu-HU" sz="2400" dirty="0" smtClean="0"/>
              <a:t>Az új szakképzési törvény megerősíti és törvényben rögzíti a kamarai jogosítványokat</a:t>
            </a:r>
          </a:p>
          <a:p>
            <a:pPr lvl="1"/>
            <a:r>
              <a:rPr lang="hu-HU" sz="2400" dirty="0" smtClean="0"/>
              <a:t>Gyakorlati képzőhelyek felügyelete</a:t>
            </a:r>
          </a:p>
          <a:p>
            <a:pPr lvl="1"/>
            <a:r>
              <a:rPr lang="hu-HU" sz="2400" dirty="0" smtClean="0"/>
              <a:t>Tanulószerződéses tanácsadórendszer</a:t>
            </a:r>
          </a:p>
          <a:p>
            <a:pPr lvl="1"/>
            <a:r>
              <a:rPr lang="hu-HU" sz="2400" dirty="0" smtClean="0"/>
              <a:t>Szintvizsgáztatás</a:t>
            </a:r>
          </a:p>
          <a:p>
            <a:pPr lvl="1"/>
            <a:r>
              <a:rPr lang="hu-HU" sz="2400" dirty="0" smtClean="0"/>
              <a:t>SZKTV, </a:t>
            </a:r>
            <a:r>
              <a:rPr lang="hu-HU" sz="2400" dirty="0" err="1" smtClean="0"/>
              <a:t>Euroskills</a:t>
            </a:r>
            <a:r>
              <a:rPr lang="hu-HU" sz="2400" dirty="0" smtClean="0"/>
              <a:t>, </a:t>
            </a:r>
            <a:r>
              <a:rPr lang="hu-HU" sz="2400" dirty="0" err="1" smtClean="0"/>
              <a:t>WorldSkills</a:t>
            </a:r>
            <a:r>
              <a:rPr lang="hu-HU" sz="2400" dirty="0" smtClean="0"/>
              <a:t> szervezése</a:t>
            </a:r>
          </a:p>
          <a:p>
            <a:pPr lvl="1"/>
            <a:r>
              <a:rPr lang="hu-HU" sz="2400" dirty="0" smtClean="0"/>
              <a:t>Szakmafelügyelet, tananyagfejlesztés</a:t>
            </a:r>
          </a:p>
          <a:p>
            <a:pPr lvl="1"/>
            <a:r>
              <a:rPr lang="hu-HU" sz="2400" dirty="0" err="1" smtClean="0"/>
              <a:t>RFKB-k</a:t>
            </a:r>
            <a:r>
              <a:rPr lang="hu-HU" sz="2400" dirty="0" smtClean="0"/>
              <a:t> átalakítása </a:t>
            </a:r>
            <a:r>
              <a:rPr lang="hu-HU" sz="2400" dirty="0" err="1" smtClean="0"/>
              <a:t>MFKB-ká</a:t>
            </a:r>
            <a:r>
              <a:rPr lang="hu-HU" sz="2400" dirty="0" smtClean="0"/>
              <a:t> – kamarai elnöklés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36573-05E4-46D1-82E0-166DA7672237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Szakképzés – oktatás kihívásai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4713387"/>
          </a:xfrm>
        </p:spPr>
        <p:txBody>
          <a:bodyPr>
            <a:normAutofit/>
          </a:bodyPr>
          <a:lstStyle/>
          <a:p>
            <a:r>
              <a:rPr lang="hu-HU" sz="2400" dirty="0" smtClean="0"/>
              <a:t>Közeledés a német modellhez</a:t>
            </a:r>
          </a:p>
          <a:p>
            <a:r>
              <a:rPr lang="hu-HU" sz="2400" dirty="0" smtClean="0"/>
              <a:t>Közismereti tárgyak a tanulmányi időben 33 %</a:t>
            </a:r>
          </a:p>
          <a:p>
            <a:r>
              <a:rPr lang="hu-HU" sz="2400" dirty="0" smtClean="0"/>
              <a:t>Az egyes képzési szintek az adott szint képzésével foglalkozzanak</a:t>
            </a:r>
          </a:p>
          <a:p>
            <a:r>
              <a:rPr lang="hu-HU" sz="2400" dirty="0" smtClean="0"/>
              <a:t>Vállalati szakképzési hajlandóság bátorítása, bővítése</a:t>
            </a:r>
          </a:p>
          <a:p>
            <a:r>
              <a:rPr lang="hu-HU" sz="2400" dirty="0" smtClean="0"/>
              <a:t>Gazdasági szerepvállalás a felsőoktatásban</a:t>
            </a:r>
          </a:p>
          <a:p>
            <a:pPr lvl="1"/>
            <a:r>
              <a:rPr lang="hu-HU" sz="2000" dirty="0" smtClean="0"/>
              <a:t>Felsőoktatási „</a:t>
            </a:r>
            <a:r>
              <a:rPr lang="hu-HU" sz="2000" dirty="0" err="1" smtClean="0"/>
              <a:t>MFKB-k</a:t>
            </a:r>
            <a:r>
              <a:rPr lang="hu-HU" sz="2000" dirty="0" smtClean="0"/>
              <a:t>”?</a:t>
            </a:r>
          </a:p>
          <a:p>
            <a:pPr lvl="1"/>
            <a:r>
              <a:rPr lang="hu-HU" sz="2000" dirty="0" smtClean="0"/>
              <a:t>Kamarai részvétel az akkreditációban?</a:t>
            </a:r>
            <a:endParaRPr lang="hu-HU" sz="2400" dirty="0" smtClean="0"/>
          </a:p>
          <a:p>
            <a:r>
              <a:rPr lang="hu-HU" sz="2400" dirty="0" smtClean="0"/>
              <a:t>Új felnőttképzési modell – kamarai részvétellel</a:t>
            </a:r>
          </a:p>
          <a:p>
            <a:r>
              <a:rPr lang="hu-HU" sz="2400" dirty="0" smtClean="0"/>
              <a:t>Az elért jogosítványokkal felelősséggel élni kell!</a:t>
            </a:r>
          </a:p>
          <a:p>
            <a:endParaRPr lang="hu-HU" sz="2400" dirty="0" smtClean="0"/>
          </a:p>
          <a:p>
            <a:endParaRPr lang="hu-HU" sz="24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36573-05E4-46D1-82E0-166DA7672237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Megoldásra váró feladataink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Megállni tilos</a:t>
            </a:r>
          </a:p>
          <a:p>
            <a:r>
              <a:rPr lang="hu-HU" dirty="0" smtClean="0"/>
              <a:t>Gyakorlati képzőhelyek számának növelése - kontra együttműködési megállapodás</a:t>
            </a:r>
          </a:p>
          <a:p>
            <a:r>
              <a:rPr lang="hu-HU" dirty="0" smtClean="0"/>
              <a:t>Finanszírozás</a:t>
            </a:r>
          </a:p>
          <a:p>
            <a:r>
              <a:rPr lang="hu-HU" dirty="0" smtClean="0"/>
              <a:t>A termelve oktatás a hasznossága mellett nem lehet alternatívája a duális szakképzésnek</a:t>
            </a:r>
          </a:p>
          <a:p>
            <a:r>
              <a:rPr lang="hu-HU" dirty="0" smtClean="0"/>
              <a:t>MINDEN gyakorlati képzőhely ellenőrzése</a:t>
            </a:r>
          </a:p>
          <a:p>
            <a:r>
              <a:rPr lang="hu-HU" dirty="0" smtClean="0"/>
              <a:t>Törvény és a kiskapuk</a:t>
            </a:r>
          </a:p>
          <a:p>
            <a:r>
              <a:rPr lang="hu-HU" dirty="0" smtClean="0"/>
              <a:t>KIK – formális vagy érdemi együttműködés?</a:t>
            </a:r>
          </a:p>
          <a:p>
            <a:r>
              <a:rPr lang="hu-HU" dirty="0" smtClean="0"/>
              <a:t>Békés megye szakképzési stratégiája</a:t>
            </a:r>
          </a:p>
          <a:p>
            <a:r>
              <a:rPr lang="hu-HU" sz="3200" dirty="0" err="1" smtClean="0"/>
              <a:t>SZKTV</a:t>
            </a:r>
            <a:r>
              <a:rPr lang="hu-HU" sz="3200" dirty="0" smtClean="0"/>
              <a:t>, </a:t>
            </a:r>
            <a:r>
              <a:rPr lang="hu-HU" sz="3200" dirty="0" err="1" smtClean="0"/>
              <a:t>Euroskills</a:t>
            </a:r>
            <a:r>
              <a:rPr lang="hu-HU" sz="3200" dirty="0" smtClean="0"/>
              <a:t>, </a:t>
            </a:r>
            <a:r>
              <a:rPr lang="hu-HU" sz="3200" dirty="0" err="1" smtClean="0"/>
              <a:t>WorldSkills</a:t>
            </a:r>
            <a:endParaRPr lang="hu-HU" sz="3200" dirty="0" smtClean="0"/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28</a:t>
            </a:fld>
            <a:endParaRPr lang="hu-H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48872" cy="73025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Egy álom beteljesülése</a:t>
            </a:r>
            <a:endParaRPr lang="hu-HU" sz="3200" dirty="0"/>
          </a:p>
        </p:txBody>
      </p:sp>
      <p:sp>
        <p:nvSpPr>
          <p:cNvPr id="10" name="Szöveg helye 9"/>
          <p:cNvSpPr>
            <a:spLocks noGrp="1"/>
          </p:cNvSpPr>
          <p:nvPr>
            <p:ph type="body" idx="2"/>
          </p:nvPr>
        </p:nvSpPr>
        <p:spPr>
          <a:xfrm>
            <a:off x="179512" y="4581128"/>
            <a:ext cx="8964488" cy="1584176"/>
          </a:xfrm>
        </p:spPr>
        <p:txBody>
          <a:bodyPr>
            <a:normAutofit fontScale="92500" lnSpcReduction="10000"/>
          </a:bodyPr>
          <a:lstStyle/>
          <a:p>
            <a:r>
              <a:rPr lang="hu-HU" sz="1600" dirty="0" smtClean="0"/>
              <a:t>A magyar csapat a negyedik legtöbb aranyérmet elhozva összesen 5 arany (mechatronika csapatverseny, vállalati </a:t>
            </a:r>
            <a:r>
              <a:rPr lang="hu-HU" sz="1600" dirty="0" err="1" smtClean="0"/>
              <a:t>ICT</a:t>
            </a:r>
            <a:r>
              <a:rPr lang="hu-HU" sz="1600" dirty="0" smtClean="0"/>
              <a:t> team, faipari technológiák csapatverseny, épületasztalos, bútorasztalos szakmákban), 1 ezüst (virágkötő szakmában) 5 bronz (ács csapat, fodrász, pincér, karbantartó tisztítóspecialista, szakács-pincér csapat szakmában) és 2 kiválósági éremmel (festő, szakács) 23 ország közül a 6. helyen végezve teljesítette a belgiumi </a:t>
            </a:r>
            <a:r>
              <a:rPr lang="hu-HU" sz="1600" dirty="0" err="1" smtClean="0"/>
              <a:t>EuroSkills</a:t>
            </a:r>
            <a:r>
              <a:rPr lang="hu-HU" sz="1600" dirty="0" smtClean="0"/>
              <a:t> </a:t>
            </a:r>
            <a:r>
              <a:rPr lang="hu-HU" sz="1600" dirty="0" err="1" smtClean="0"/>
              <a:t>Spa-Francorchamps</a:t>
            </a:r>
            <a:r>
              <a:rPr lang="hu-HU" sz="1600" dirty="0" smtClean="0"/>
              <a:t> 2012-t a szakmák Európa bajnokságát. </a:t>
            </a:r>
          </a:p>
          <a:p>
            <a:pPr algn="ctr"/>
            <a:r>
              <a:rPr lang="hu-HU" sz="1600" b="1" dirty="0" smtClean="0"/>
              <a:t>VILÁGOSI ZOLTÁN bronz - </a:t>
            </a:r>
            <a:r>
              <a:rPr lang="hu-HU" sz="1600" b="1" dirty="0" err="1" smtClean="0"/>
              <a:t>BÉKSZI</a:t>
            </a:r>
            <a:r>
              <a:rPr lang="hu-HU" sz="1600" b="1" dirty="0" smtClean="0"/>
              <a:t> - KÓS KÁROLY</a:t>
            </a:r>
            <a:endParaRPr lang="hu-HU" sz="1600" b="1" dirty="0"/>
          </a:p>
        </p:txBody>
      </p:sp>
      <p:pic>
        <p:nvPicPr>
          <p:cNvPr id="9" name="Tartalom helye 8" descr="DSC_1331-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836712"/>
            <a:ext cx="5948039" cy="3810000"/>
          </a:xfrm>
        </p:spPr>
      </p:pic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347864" y="6492875"/>
            <a:ext cx="2895600" cy="365125"/>
          </a:xfrm>
        </p:spPr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29</a:t>
            </a:fld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-26988" y="71438"/>
            <a:ext cx="93853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32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+mn-lt"/>
                <a:cs typeface="Times New Roman" pitchFamily="18" charset="0"/>
              </a:rPr>
              <a:t>Versenyképes gazdaság, </a:t>
            </a:r>
            <a:endParaRPr lang="hu-HU" sz="3200" b="0" dirty="0" smtClean="0">
              <a:solidFill>
                <a:schemeClr val="bg2">
                  <a:lumMod val="10000"/>
                  <a:lumOff val="90000"/>
                </a:schemeClr>
              </a:solidFill>
              <a:latin typeface="+mn-lt"/>
              <a:cs typeface="Times New Roman" pitchFamily="18" charset="0"/>
            </a:endParaRPr>
          </a:p>
          <a:p>
            <a:pPr algn="ctr">
              <a:defRPr/>
            </a:pPr>
            <a:r>
              <a:rPr lang="hu-HU" sz="3200" b="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+mn-lt"/>
                <a:cs typeface="Times New Roman" pitchFamily="18" charset="0"/>
              </a:rPr>
              <a:t>- versenyképes </a:t>
            </a:r>
            <a:r>
              <a:rPr lang="hu-HU" sz="32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+mn-lt"/>
                <a:cs typeface="Times New Roman" pitchFamily="18" charset="0"/>
              </a:rPr>
              <a:t>szakképzés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23528" y="1000125"/>
            <a:ext cx="856895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Sikeres szakképzési rendszer nem képzelhető el a gazdaság 	meghatározó részvétele nélkül</a:t>
            </a:r>
          </a:p>
          <a:p>
            <a:pPr>
              <a:buFont typeface="Wingdings" pitchFamily="2" charset="2"/>
              <a:buChar char="ü"/>
              <a:defRPr/>
            </a:pPr>
            <a:endParaRPr lang="hu-HU" sz="2400" b="0" dirty="0">
              <a:solidFill>
                <a:schemeClr val="bg2">
                  <a:lumMod val="75000"/>
                  <a:lumOff val="25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Szakképzés nem csak oktatáspolitikai – tanügy igazgatási 	kérdés, hanem foglalkoztatáspolitikai, gazdaságpolitikai </a:t>
            </a: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	és társadalompolitikai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kérdés is</a:t>
            </a: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.</a:t>
            </a:r>
          </a:p>
          <a:p>
            <a:pPr algn="just">
              <a:defRPr/>
            </a:pPr>
            <a:endParaRPr lang="hu-HU" sz="2400" b="0" dirty="0" smtClean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Középtávon: 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munkaalapú társadalom megteremtése </a:t>
            </a:r>
            <a:endParaRPr lang="hu-HU" sz="2400" b="0" dirty="0" smtClean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stratégiai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cél: munkaerő-piaci aktivitás 53%          </a:t>
            </a: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 70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%</a:t>
            </a:r>
          </a:p>
          <a:p>
            <a:pPr algn="just">
              <a:defRPr/>
            </a:pPr>
            <a:endParaRPr lang="hu-HU" sz="2400" b="0" dirty="0"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Európa kontinentális gazdaságszervezési modell: köztestületi kamarai rendszer	és a gazdasági kamarák megnövekedett helye és szerepe: a gazdaság általános képviselete, önigazgatása </a:t>
            </a:r>
          </a:p>
        </p:txBody>
      </p:sp>
      <p:sp>
        <p:nvSpPr>
          <p:cNvPr id="10244" name="Jobbra nyíl 3"/>
          <p:cNvSpPr>
            <a:spLocks noChangeArrowheads="1"/>
          </p:cNvSpPr>
          <p:nvPr/>
        </p:nvSpPr>
        <p:spPr bwMode="auto">
          <a:xfrm>
            <a:off x="6660232" y="3933056"/>
            <a:ext cx="857250" cy="412750"/>
          </a:xfrm>
          <a:prstGeom prst="rightArrow">
            <a:avLst>
              <a:gd name="adj1" fmla="val 50000"/>
              <a:gd name="adj2" fmla="val 50058"/>
            </a:avLst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 dirty="0"/>
          </a:p>
        </p:txBody>
      </p:sp>
      <p:sp>
        <p:nvSpPr>
          <p:cNvPr id="10245" name="Lekerekített téglalap 4"/>
          <p:cNvSpPr>
            <a:spLocks noChangeArrowheads="1"/>
          </p:cNvSpPr>
          <p:nvPr/>
        </p:nvSpPr>
        <p:spPr bwMode="auto">
          <a:xfrm>
            <a:off x="2555776" y="3573016"/>
            <a:ext cx="5832648" cy="792088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Parlamentben Áder János fogadta az </a:t>
            </a:r>
            <a:r>
              <a:rPr lang="hu-HU" dirty="0" err="1" smtClean="0"/>
              <a:t>Euroskills</a:t>
            </a:r>
            <a:r>
              <a:rPr lang="hu-HU" dirty="0" smtClean="0"/>
              <a:t> versenyzőit</a:t>
            </a:r>
            <a:endParaRPr lang="hu-HU" dirty="0"/>
          </a:p>
        </p:txBody>
      </p:sp>
      <p:pic>
        <p:nvPicPr>
          <p:cNvPr id="7" name="Tartalom helye 6" descr="HB6_0869v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556792"/>
            <a:ext cx="6793190" cy="4525963"/>
          </a:xfrm>
        </p:spPr>
      </p:pic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30</a:t>
            </a:fld>
            <a:endParaRPr lang="hu-H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2012.11.06.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7772400" cy="855662"/>
          </a:xfrm>
        </p:spPr>
        <p:txBody>
          <a:bodyPr/>
          <a:lstStyle/>
          <a:p>
            <a:pPr algn="ctr" eaLnBrk="1" hangingPunct="1"/>
            <a:r>
              <a:rPr lang="hu-HU" dirty="0" smtClean="0">
                <a:solidFill>
                  <a:srgbClr val="FFFF00"/>
                </a:solidFill>
              </a:rPr>
              <a:t>Tájékoztató adatok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557338"/>
            <a:ext cx="8641655" cy="5040312"/>
          </a:xfrm>
        </p:spPr>
        <p:txBody>
          <a:bodyPr/>
          <a:lstStyle/>
          <a:p>
            <a:pPr eaLnBrk="1" hangingPunct="1"/>
            <a:r>
              <a:rPr lang="hu-HU" sz="2400" dirty="0" smtClean="0">
                <a:solidFill>
                  <a:srgbClr val="FFFF00"/>
                </a:solidFill>
              </a:rPr>
              <a:t>On-line elérhető országos adatbázisok </a:t>
            </a:r>
          </a:p>
          <a:p>
            <a:pPr eaLnBrk="1" hangingPunct="1">
              <a:buFontTx/>
              <a:buNone/>
            </a:pPr>
            <a:r>
              <a:rPr lang="hu-HU" sz="2400" dirty="0" smtClean="0">
                <a:solidFill>
                  <a:srgbClr val="FFFF00"/>
                </a:solidFill>
              </a:rPr>
              <a:t>	(MKIK </a:t>
            </a:r>
            <a:r>
              <a:rPr lang="hu-HU" sz="2400" dirty="0" err="1" smtClean="0">
                <a:solidFill>
                  <a:srgbClr val="FFFF00"/>
                </a:solidFill>
              </a:rPr>
              <a:t>GVI</a:t>
            </a:r>
            <a:r>
              <a:rPr lang="hu-HU" sz="2400" dirty="0" smtClean="0">
                <a:solidFill>
                  <a:srgbClr val="FFFF00"/>
                </a:solidFill>
              </a:rPr>
              <a:t> fejlesztések):</a:t>
            </a:r>
          </a:p>
          <a:p>
            <a:pPr eaLnBrk="1" hangingPunct="1">
              <a:buFontTx/>
              <a:buNone/>
            </a:pPr>
            <a:endParaRPr lang="hu-HU" sz="2400" dirty="0" smtClean="0">
              <a:solidFill>
                <a:srgbClr val="FFFF00"/>
              </a:solidFill>
            </a:endParaRPr>
          </a:p>
          <a:p>
            <a:pPr lvl="1" eaLnBrk="1" hangingPunct="1"/>
            <a:r>
              <a:rPr lang="hu-HU" sz="2400" dirty="0" smtClean="0">
                <a:solidFill>
                  <a:srgbClr val="FFFF00"/>
                </a:solidFill>
              </a:rPr>
              <a:t>Munkaerő-piaci prognózis: </a:t>
            </a:r>
            <a:r>
              <a:rPr lang="hu-HU" sz="2400" dirty="0" smtClean="0">
                <a:solidFill>
                  <a:srgbClr val="FFFF00"/>
                </a:solidFill>
                <a:hlinkClick r:id="rId3"/>
              </a:rPr>
              <a:t>http://www.mmpp.hu/</a:t>
            </a:r>
            <a:endParaRPr lang="hu-HU" sz="2400" dirty="0" smtClean="0">
              <a:solidFill>
                <a:srgbClr val="FFFF00"/>
              </a:solidFill>
            </a:endParaRPr>
          </a:p>
          <a:p>
            <a:pPr lvl="2" eaLnBrk="1" hangingPunct="1"/>
            <a:r>
              <a:rPr lang="hu-HU" dirty="0" smtClean="0">
                <a:solidFill>
                  <a:srgbClr val="FFFF00"/>
                </a:solidFill>
              </a:rPr>
              <a:t>Pályakezdők iránti kereslet, hiányszakmák régiónként, megyénként és munkaerő-piaci körzetenként</a:t>
            </a:r>
          </a:p>
          <a:p>
            <a:pPr lvl="1" eaLnBrk="1" hangingPunct="1"/>
            <a:r>
              <a:rPr lang="hu-HU" sz="2400" dirty="0" smtClean="0">
                <a:solidFill>
                  <a:srgbClr val="FFFF00"/>
                </a:solidFill>
              </a:rPr>
              <a:t>Várható kereslet szakmánként: </a:t>
            </a:r>
            <a:r>
              <a:rPr lang="hu-HU" sz="2400" dirty="0" smtClean="0">
                <a:solidFill>
                  <a:srgbClr val="FFFF00"/>
                </a:solidFill>
                <a:hlinkClick r:id="rId4"/>
              </a:rPr>
              <a:t>http://www.szakmavilag.hu/</a:t>
            </a:r>
            <a:endParaRPr lang="hu-HU" sz="2400" dirty="0" smtClean="0">
              <a:solidFill>
                <a:srgbClr val="FFFF00"/>
              </a:solidFill>
            </a:endParaRPr>
          </a:p>
          <a:p>
            <a:pPr lvl="2" eaLnBrk="1" hangingPunct="1"/>
            <a:r>
              <a:rPr lang="hu-HU" dirty="0" smtClean="0">
                <a:solidFill>
                  <a:srgbClr val="FFFF00"/>
                </a:solidFill>
              </a:rPr>
              <a:t>Az </a:t>
            </a:r>
            <a:r>
              <a:rPr lang="hu-HU" dirty="0" err="1" smtClean="0">
                <a:solidFill>
                  <a:srgbClr val="FFFF00"/>
                </a:solidFill>
              </a:rPr>
              <a:t>RFKB</a:t>
            </a:r>
            <a:r>
              <a:rPr lang="hu-HU" dirty="0" smtClean="0">
                <a:solidFill>
                  <a:srgbClr val="FFFF00"/>
                </a:solidFill>
              </a:rPr>
              <a:t> döntéseket megalapozó empirikus felvételek adatai (munkaerő-kereslet) elérhetők itt szakmánként</a:t>
            </a:r>
          </a:p>
          <a:p>
            <a:pPr lvl="1" eaLnBrk="1" hangingPunct="1"/>
            <a:endParaRPr lang="hu-HU" sz="2400" dirty="0" smtClean="0">
              <a:solidFill>
                <a:srgbClr val="FFFF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84C06-7081-481C-A989-D79C899212A2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6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0"/>
          <p:cNvSpPr>
            <a:spLocks noGrp="1"/>
          </p:cNvSpPr>
          <p:nvPr>
            <p:ph type="title"/>
          </p:nvPr>
        </p:nvSpPr>
        <p:spPr>
          <a:xfrm>
            <a:off x="467544" y="836712"/>
            <a:ext cx="8064896" cy="44644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Köszönöm megtisztelő figyelmüket!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3100" dirty="0" smtClean="0"/>
              <a:t>Juhos János </a:t>
            </a:r>
            <a:br>
              <a:rPr lang="hu-HU" sz="3100" dirty="0" smtClean="0"/>
            </a:br>
            <a:r>
              <a:rPr lang="hu-HU" sz="3100" dirty="0" smtClean="0"/>
              <a:t>a Békés Megyei Kereskedelmi és Iparkamara alelnöke</a:t>
            </a:r>
            <a:endParaRPr lang="hu-HU" sz="310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784C06-7081-481C-A989-D79C899212A2}" type="slidenum">
              <a:rPr lang="hu-HU" smtClean="0"/>
              <a:pPr/>
              <a:t>32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08912" cy="2736304"/>
          </a:xfrm>
        </p:spPr>
        <p:txBody>
          <a:bodyPr>
            <a:noAutofit/>
          </a:bodyPr>
          <a:lstStyle/>
          <a:p>
            <a:r>
              <a:rPr lang="hu-HU" sz="2400" b="0" dirty="0" err="1" smtClean="0">
                <a:effectLst/>
                <a:latin typeface="+mn-lt"/>
              </a:rPr>
              <a:t>RFKB</a:t>
            </a:r>
            <a:r>
              <a:rPr lang="hu-HU" sz="2400" b="0" dirty="0" smtClean="0">
                <a:effectLst/>
                <a:latin typeface="+mn-lt"/>
              </a:rPr>
              <a:t>    – Regionális Fejlesztési és Képzési Bizottság</a:t>
            </a:r>
            <a:br>
              <a:rPr lang="hu-HU" sz="2400" b="0" dirty="0" smtClean="0">
                <a:effectLst/>
                <a:latin typeface="+mn-lt"/>
              </a:rPr>
            </a:br>
            <a:r>
              <a:rPr lang="hu-HU" sz="2400" b="0" dirty="0" err="1" smtClean="0">
                <a:effectLst/>
                <a:latin typeface="+mn-lt"/>
              </a:rPr>
              <a:t>MFKB</a:t>
            </a:r>
            <a:r>
              <a:rPr lang="hu-HU" sz="2400" b="0" dirty="0" smtClean="0">
                <a:effectLst/>
                <a:latin typeface="+mn-lt"/>
              </a:rPr>
              <a:t>   – Megyei Fejlesztési és Képzési bizottság</a:t>
            </a:r>
            <a:br>
              <a:rPr lang="hu-HU" sz="2400" b="0" dirty="0" smtClean="0">
                <a:effectLst/>
                <a:latin typeface="+mn-lt"/>
              </a:rPr>
            </a:br>
            <a:r>
              <a:rPr lang="hu-HU" sz="2400" b="0" dirty="0" smtClean="0">
                <a:effectLst/>
                <a:latin typeface="+mn-lt"/>
              </a:rPr>
              <a:t>MKIK    – Magyar Kereskedelmi és Iparkamara</a:t>
            </a:r>
            <a:br>
              <a:rPr lang="hu-HU" sz="2400" b="0" dirty="0" smtClean="0">
                <a:effectLst/>
                <a:latin typeface="+mn-lt"/>
              </a:rPr>
            </a:br>
            <a:r>
              <a:rPr lang="hu-HU" sz="2400" b="0" dirty="0" smtClean="0">
                <a:effectLst/>
                <a:latin typeface="+mn-lt"/>
              </a:rPr>
              <a:t>BMKIK  – Békés Megyei Kereskedelmi és Iparkamara</a:t>
            </a:r>
            <a:br>
              <a:rPr lang="hu-HU" sz="2400" b="0" dirty="0" smtClean="0">
                <a:effectLst/>
                <a:latin typeface="+mn-lt"/>
              </a:rPr>
            </a:br>
            <a:r>
              <a:rPr lang="hu-HU" sz="2400" b="0" dirty="0" err="1" smtClean="0">
                <a:effectLst/>
                <a:latin typeface="+mn-lt"/>
              </a:rPr>
              <a:t>GVI</a:t>
            </a:r>
            <a:r>
              <a:rPr lang="hu-HU" sz="2400" b="0" dirty="0" smtClean="0">
                <a:effectLst/>
                <a:latin typeface="+mn-lt"/>
              </a:rPr>
              <a:t>        – Gazdasági és Vállalkozáskutató Intézet</a:t>
            </a:r>
            <a:br>
              <a:rPr lang="hu-HU" sz="2400" b="0" dirty="0" smtClean="0">
                <a:effectLst/>
                <a:latin typeface="+mn-lt"/>
              </a:rPr>
            </a:br>
            <a:r>
              <a:rPr lang="hu-HU" sz="2400" b="0" dirty="0" err="1" smtClean="0">
                <a:effectLst/>
                <a:latin typeface="+mn-lt"/>
              </a:rPr>
              <a:t>EuroSkills-</a:t>
            </a:r>
            <a:r>
              <a:rPr lang="hu-HU" sz="2400" b="0" dirty="0" smtClean="0">
                <a:effectLst/>
                <a:latin typeface="+mn-lt"/>
              </a:rPr>
              <a:t> Szakmunkástanulók  Európa-bajnoksága</a:t>
            </a:r>
            <a:endParaRPr lang="hu-HU" sz="2400" b="0" dirty="0">
              <a:effectLst/>
              <a:latin typeface="+mn-lt"/>
            </a:endParaRPr>
          </a:p>
        </p:txBody>
      </p:sp>
      <p:sp>
        <p:nvSpPr>
          <p:cNvPr id="7" name="Szöveg helye 6"/>
          <p:cNvSpPr>
            <a:spLocks noGrp="1"/>
          </p:cNvSpPr>
          <p:nvPr>
            <p:ph type="body" idx="1"/>
          </p:nvPr>
        </p:nvSpPr>
        <p:spPr>
          <a:xfrm>
            <a:off x="755576" y="692696"/>
            <a:ext cx="6629400" cy="1066688"/>
          </a:xfrm>
        </p:spPr>
        <p:txBody>
          <a:bodyPr/>
          <a:lstStyle/>
          <a:p>
            <a:r>
              <a:rPr lang="hu-HU" dirty="0" smtClean="0"/>
              <a:t>Rövidítések: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33</a:t>
            </a:fld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3528" y="928688"/>
            <a:ext cx="8568952" cy="5262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hu-HU" sz="280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hu-HU" sz="28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Magyarországon torz foglakoztatási szerkezet van</a:t>
            </a:r>
          </a:p>
          <a:p>
            <a:pPr algn="just">
              <a:defRPr/>
            </a:pPr>
            <a:endParaRPr lang="hu-HU" sz="2800" b="0" dirty="0"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  <a:defRPr/>
            </a:pP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Mindössze 0,5 millió ember végez tényleges termelő munkát</a:t>
            </a:r>
          </a:p>
          <a:p>
            <a:pPr algn="just">
              <a:defRPr/>
            </a:pPr>
            <a:endParaRPr lang="hu-HU" sz="2800" b="0" dirty="0"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  <a:defRPr/>
            </a:pPr>
            <a:r>
              <a:rPr lang="hu-HU" sz="28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Ténylegesen 1,5 millió ember közvetlen termelőmunkájára lenne szükség. Négy okosra jut egy szorgalmas</a:t>
            </a:r>
          </a:p>
          <a:p>
            <a:pPr algn="just">
              <a:defRPr/>
            </a:pPr>
            <a:endParaRPr lang="hu-HU" sz="2800" b="0" dirty="0"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  <a:defRPr/>
            </a:pP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Foglakoztatási szerkezetváltás kell, a szakképzés </a:t>
            </a:r>
            <a:r>
              <a:rPr lang="hu-HU" sz="28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újjáépítése </a:t>
            </a: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megkerülhetetlen! </a:t>
            </a:r>
            <a:r>
              <a:rPr lang="hu-HU" sz="2800" b="0" dirty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Magyarországnak jól képzett munkaerőn alapuló gazdasági fejlődés kell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23529" y="130175"/>
            <a:ext cx="8640960" cy="646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3600" b="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ahoma" pitchFamily="34" charset="0"/>
                <a:cs typeface="Arial" pitchFamily="34" charset="0"/>
              </a:rPr>
              <a:t>Foglalkoztatottak számának növelése</a:t>
            </a:r>
            <a:endParaRPr lang="hu-HU" sz="3600" b="0" dirty="0">
              <a:solidFill>
                <a:schemeClr val="bg2">
                  <a:lumMod val="10000"/>
                  <a:lumOff val="90000"/>
                </a:schemeClr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1268" name="Lekerekített téglalap 3"/>
          <p:cNvSpPr>
            <a:spLocks noChangeArrowheads="1"/>
          </p:cNvSpPr>
          <p:nvPr/>
        </p:nvSpPr>
        <p:spPr bwMode="auto">
          <a:xfrm>
            <a:off x="0" y="4786313"/>
            <a:ext cx="9144000" cy="142875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 dirty="0"/>
          </a:p>
        </p:txBody>
      </p:sp>
      <p:sp>
        <p:nvSpPr>
          <p:cNvPr id="11269" name="Lekerekített téglalap 4"/>
          <p:cNvSpPr>
            <a:spLocks noChangeArrowheads="1"/>
          </p:cNvSpPr>
          <p:nvPr/>
        </p:nvSpPr>
        <p:spPr bwMode="auto">
          <a:xfrm>
            <a:off x="428625" y="928688"/>
            <a:ext cx="8319839" cy="571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23528" y="0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32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Tahoma" pitchFamily="34" charset="0"/>
                <a:cs typeface="Arial" pitchFamily="34" charset="0"/>
              </a:rPr>
              <a:t>Szakképzés politika, szakképzési stratégia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03040" y="764704"/>
            <a:ext cx="864096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Egyik legnagyobb kihívás: </a:t>
            </a: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a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szakképzés iskolai modelljéből történő átmenet a szakképzés munkaerő-piaci modelljébe</a:t>
            </a:r>
          </a:p>
          <a:p>
            <a:pPr>
              <a:buFont typeface="Wingdings" pitchFamily="2" charset="2"/>
              <a:buChar char="v"/>
              <a:defRPr/>
            </a:pPr>
            <a:endParaRPr lang="hu-HU" sz="2400" b="0" dirty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1993-1998-ig tanoncképzés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: ipar-gazdaság alapú szakképzés, munkával egybekötött képzés (80%)</a:t>
            </a:r>
          </a:p>
          <a:p>
            <a:pPr>
              <a:defRPr/>
            </a:pPr>
            <a:endParaRPr lang="hu-HU" sz="2400" b="0" dirty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1998-tól szakiskolai modell: széles alapozású, elméletorientált szakképzés, iskolai tanműhely-labor, kis gimnázium, az értékteremtő fizikai munka, a manuális képességek leértékelődése    </a:t>
            </a:r>
          </a:p>
          <a:p>
            <a:pPr>
              <a:buFont typeface="Wingdings" pitchFamily="2" charset="2"/>
              <a:buChar char="v"/>
              <a:defRPr/>
            </a:pPr>
            <a:endParaRPr lang="hu-HU" sz="2400" b="0" dirty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A szakképzési rendszer elméletorientált </a:t>
            </a: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volt és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OKJ centrikus: </a:t>
            </a: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a cégek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2%-a foglalkozik gyakorlati képzéssel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292" name="Lekerekített téglalap 3"/>
          <p:cNvSpPr>
            <a:spLocks noChangeArrowheads="1"/>
          </p:cNvSpPr>
          <p:nvPr/>
        </p:nvSpPr>
        <p:spPr bwMode="auto">
          <a:xfrm>
            <a:off x="251520" y="714375"/>
            <a:ext cx="8712968" cy="9144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 dirty="0"/>
          </a:p>
        </p:txBody>
      </p:sp>
      <p:sp>
        <p:nvSpPr>
          <p:cNvPr id="12293" name="Lekerekített téglalap 4"/>
          <p:cNvSpPr>
            <a:spLocks noChangeArrowheads="1"/>
          </p:cNvSpPr>
          <p:nvPr/>
        </p:nvSpPr>
        <p:spPr bwMode="auto">
          <a:xfrm>
            <a:off x="1907704" y="5157192"/>
            <a:ext cx="6264696" cy="432048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Text Box 2"/>
          <p:cNvSpPr txBox="1">
            <a:spLocks noChangeArrowheads="1"/>
          </p:cNvSpPr>
          <p:nvPr/>
        </p:nvSpPr>
        <p:spPr bwMode="auto">
          <a:xfrm>
            <a:off x="1371600" y="2438400"/>
            <a:ext cx="184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sz="5400">
              <a:solidFill>
                <a:srgbClr val="FF6600"/>
              </a:solidFill>
              <a:latin typeface="Bell MT" pitchFamily="18" charset="0"/>
            </a:endParaRPr>
          </a:p>
        </p:txBody>
      </p:sp>
      <p:sp>
        <p:nvSpPr>
          <p:cNvPr id="407555" name="Text Box 3"/>
          <p:cNvSpPr txBox="1">
            <a:spLocks noChangeArrowheads="1"/>
          </p:cNvSpPr>
          <p:nvPr/>
        </p:nvSpPr>
        <p:spPr bwMode="auto">
          <a:xfrm>
            <a:off x="571500" y="-71438"/>
            <a:ext cx="8143875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4800" b="0" dirty="0">
                <a:solidFill>
                  <a:schemeClr val="bg2">
                    <a:lumMod val="10000"/>
                    <a:lumOff val="90000"/>
                  </a:schemeClr>
                </a:solidFill>
                <a:latin typeface="Tahoma" pitchFamily="34" charset="0"/>
                <a:cs typeface="+mn-cs"/>
              </a:rPr>
              <a:t>Foglalkoztatási szint növelése</a:t>
            </a:r>
          </a:p>
        </p:txBody>
      </p:sp>
      <p:sp>
        <p:nvSpPr>
          <p:cNvPr id="407556" name="Text Box 4"/>
          <p:cNvSpPr txBox="1">
            <a:spLocks noChangeArrowheads="1"/>
          </p:cNvSpPr>
          <p:nvPr/>
        </p:nvSpPr>
        <p:spPr bwMode="auto">
          <a:xfrm>
            <a:off x="251520" y="1052736"/>
            <a:ext cx="8568953" cy="108952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hu-HU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hu-HU" sz="28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Magyarországon a 18/19 éves korosztály létszáma 	125 ezer fő, ebből:</a:t>
            </a:r>
          </a:p>
          <a:p>
            <a:pPr>
              <a:buFont typeface="Wingdings" pitchFamily="2" charset="2"/>
              <a:buNone/>
              <a:defRPr/>
            </a:pPr>
            <a:endParaRPr lang="hu-HU" b="0" dirty="0"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hu-HU" b="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	</a:t>
            </a:r>
            <a:r>
              <a:rPr lang="hu-HU" sz="2400" b="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60% érettségit szerez:		75 ezer fő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2400" b="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	20% szakiskolát végez		25 ezer fő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2400" b="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	20% nem szerez végzettséget	25 ezer </a:t>
            </a:r>
            <a:r>
              <a:rPr lang="hu-HU" sz="2400" b="0" dirty="0" smtClean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fő</a:t>
            </a:r>
          </a:p>
          <a:p>
            <a:pPr>
              <a:buFont typeface="Wingdings" pitchFamily="2" charset="2"/>
              <a:buNone/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hu-HU" sz="240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hu-HU" sz="2400" dirty="0" smtClean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     </a:t>
            </a:r>
            <a:r>
              <a:rPr lang="hu-HU" sz="2400" b="0" dirty="0" smtClean="0">
                <a:solidFill>
                  <a:srgbClr val="FB6E17"/>
                </a:solidFill>
                <a:latin typeface="Tahoma" pitchFamily="34" charset="0"/>
                <a:cs typeface="Arial" pitchFamily="34" charset="0"/>
              </a:rPr>
              <a:t>ebből </a:t>
            </a:r>
            <a:r>
              <a:rPr lang="hu-HU" sz="2400" b="0" dirty="0">
                <a:solidFill>
                  <a:srgbClr val="FB6E17"/>
                </a:solidFill>
                <a:latin typeface="Tahoma" pitchFamily="34" charset="0"/>
                <a:cs typeface="Arial" pitchFamily="34" charset="0"/>
              </a:rPr>
              <a:t>15 ezer fő beemelhető lenne a szakképzésbe</a:t>
            </a:r>
          </a:p>
          <a:p>
            <a:pPr>
              <a:defRPr/>
            </a:pPr>
            <a:endParaRPr lang="hu-HU" b="0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endParaRPr lang="hu-HU" b="0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hu-HU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hu-HU" sz="28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35 év alatti segélyezettek közül:</a:t>
            </a:r>
          </a:p>
          <a:p>
            <a:pPr>
              <a:defRPr/>
            </a:pPr>
            <a:r>
              <a:rPr lang="hu-HU" b="0" dirty="0">
                <a:solidFill>
                  <a:srgbClr val="FB6E17"/>
                </a:solidFill>
                <a:latin typeface="Tahoma" pitchFamily="34" charset="0"/>
                <a:cs typeface="Arial" pitchFamily="34" charset="0"/>
              </a:rPr>
              <a:t>	</a:t>
            </a:r>
            <a:r>
              <a:rPr lang="hu-HU" sz="2400" b="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 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7 	ezer még az ált iskolát sem</a:t>
            </a:r>
          </a:p>
          <a:p>
            <a:pPr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	28 	ezer fő 8 ált isk.</a:t>
            </a:r>
          </a:p>
          <a:p>
            <a:pPr>
              <a:defRPr/>
            </a:pP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Munkanélküliek </a:t>
            </a: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50%-a nem rendelkezik </a:t>
            </a:r>
            <a:r>
              <a:rPr lang="hu-HU" sz="2400" b="0" dirty="0" smtClean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szakképesítéssel</a:t>
            </a:r>
            <a:endParaRPr lang="hu-HU" sz="2400" b="0" dirty="0">
              <a:solidFill>
                <a:srgbClr val="FFFF00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r>
              <a:rPr lang="hu-HU" sz="2400" b="0" dirty="0">
                <a:solidFill>
                  <a:srgbClr val="00CC00"/>
                </a:solidFill>
                <a:latin typeface="Tahoma" pitchFamily="34" charset="0"/>
                <a:cs typeface="Arial" pitchFamily="34" charset="0"/>
              </a:rPr>
              <a:t>		    </a:t>
            </a:r>
          </a:p>
          <a:p>
            <a:pPr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hu-HU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hu-HU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hu-HU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hu-HU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hu-HU" dirty="0">
              <a:solidFill>
                <a:srgbClr val="FB6E17"/>
              </a:solidFill>
              <a:latin typeface="Tahoma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endParaRPr lang="hu-HU" dirty="0">
              <a:latin typeface="Tahoma" pitchFamily="34" charset="0"/>
              <a:cs typeface="Arial" pitchFamily="34" charset="0"/>
            </a:endParaRPr>
          </a:p>
          <a:p>
            <a:pPr>
              <a:buClr>
                <a:srgbClr val="00CC00"/>
              </a:buClr>
              <a:buFont typeface="Wingdings" pitchFamily="2" charset="2"/>
              <a:buNone/>
              <a:defRPr/>
            </a:pPr>
            <a:endParaRPr lang="hu-HU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endParaRPr lang="hu-HU" dirty="0">
              <a:latin typeface="Tahoma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endParaRPr lang="hu-HU" dirty="0">
              <a:latin typeface="Tahoma" pitchFamily="34" charset="0"/>
              <a:cs typeface="Arial" pitchFamily="34" charset="0"/>
            </a:endParaRPr>
          </a:p>
          <a:p>
            <a:pPr>
              <a:buClr>
                <a:srgbClr val="00CC00"/>
              </a:buClr>
              <a:buFont typeface="Wingdings" pitchFamily="2" charset="2"/>
              <a:buNone/>
              <a:defRPr/>
            </a:pPr>
            <a:endParaRPr lang="hu-HU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37893" name="Lekerekített téglalap 4"/>
          <p:cNvSpPr>
            <a:spLocks noChangeArrowheads="1"/>
          </p:cNvSpPr>
          <p:nvPr/>
        </p:nvSpPr>
        <p:spPr bwMode="auto">
          <a:xfrm>
            <a:off x="827584" y="3645024"/>
            <a:ext cx="7072312" cy="48577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407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4" grpId="0"/>
      <p:bldP spid="407555" grpId="0"/>
      <p:bldP spid="4075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zövegdoboz 2"/>
          <p:cNvSpPr txBox="1">
            <a:spLocks noChangeArrowheads="1"/>
          </p:cNvSpPr>
          <p:nvPr/>
        </p:nvSpPr>
        <p:spPr bwMode="auto">
          <a:xfrm>
            <a:off x="357188" y="-87313"/>
            <a:ext cx="8286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4400" b="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ahoma" pitchFamily="34" charset="0"/>
                <a:cs typeface="+mn-cs"/>
              </a:rPr>
              <a:t>Általános problémák</a:t>
            </a:r>
            <a:endParaRPr lang="hu-HU" sz="4400" b="0" dirty="0">
              <a:solidFill>
                <a:schemeClr val="bg2">
                  <a:lumMod val="10000"/>
                  <a:lumOff val="90000"/>
                </a:schemeClr>
              </a:solidFill>
              <a:latin typeface="Tahoma" pitchFamily="34" charset="0"/>
              <a:cs typeface="+mn-cs"/>
            </a:endParaRPr>
          </a:p>
        </p:txBody>
      </p:sp>
      <p:sp>
        <p:nvSpPr>
          <p:cNvPr id="22531" name="Szövegdoboz 3"/>
          <p:cNvSpPr txBox="1">
            <a:spLocks noChangeArrowheads="1"/>
          </p:cNvSpPr>
          <p:nvPr/>
        </p:nvSpPr>
        <p:spPr bwMode="auto">
          <a:xfrm>
            <a:off x="395536" y="760413"/>
            <a:ext cx="835292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A tanulók alapkészségeinek hiánya</a:t>
            </a:r>
          </a:p>
          <a:p>
            <a:pPr algn="just">
              <a:defRPr/>
            </a:pPr>
            <a:endParaRPr lang="hu-HU" sz="2400" b="0" dirty="0">
              <a:solidFill>
                <a:srgbClr val="00CC00"/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A tanulás iránti érdektelenség</a:t>
            </a:r>
          </a:p>
          <a:p>
            <a:pPr algn="just">
              <a:defRPr/>
            </a:pPr>
            <a:endParaRPr lang="hu-HU" sz="2400" b="0" dirty="0"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Teljesítmény nélküliség</a:t>
            </a:r>
          </a:p>
          <a:p>
            <a:pPr algn="just">
              <a:defRPr/>
            </a:pPr>
            <a:endParaRPr lang="hu-HU" sz="2400" b="0" dirty="0">
              <a:latin typeface="Tahoma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A fizikai munka elutasítása</a:t>
            </a:r>
          </a:p>
          <a:p>
            <a:pPr algn="just">
              <a:defRPr/>
            </a:pPr>
            <a:endParaRPr lang="hu-HU" sz="2400" b="0" dirty="0">
              <a:latin typeface="Tahoma" pitchFamily="34" charset="0"/>
              <a:cs typeface="Arial" pitchFamily="34" charset="0"/>
            </a:endParaRPr>
          </a:p>
          <a:p>
            <a:pPr marL="0" lvl="1" algn="just">
              <a:buFont typeface="Wingdings" pitchFamily="2" charset="2"/>
              <a:buChar char="ü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Szakiskolai modell: Nőtt a képzésben eltöltött idő, emelkedett az iskolázottsági szint, ezzel együtt csökkent a tanulók tudásszintje: A kilencvenes évek végén a Nemzeti Alaptanterv (</a:t>
            </a:r>
            <a:r>
              <a:rPr lang="hu-HU" sz="24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NAT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) bevezetésével együtt járó változások nem hozták meg a szakképzés számára a kívánt eredményeket</a:t>
            </a:r>
          </a:p>
          <a:p>
            <a:pPr algn="just">
              <a:defRPr/>
            </a:pPr>
            <a:endParaRPr lang="hu-HU" sz="2400" b="0" dirty="0">
              <a:latin typeface="Tahoma" pitchFamily="34" charset="0"/>
              <a:cs typeface="Arial" pitchFamily="34" charset="0"/>
            </a:endParaRPr>
          </a:p>
        </p:txBody>
      </p:sp>
      <p:sp>
        <p:nvSpPr>
          <p:cNvPr id="23556" name="Lekerekített téglalap 4"/>
          <p:cNvSpPr>
            <a:spLocks noChangeArrowheads="1"/>
          </p:cNvSpPr>
          <p:nvPr/>
        </p:nvSpPr>
        <p:spPr bwMode="auto">
          <a:xfrm>
            <a:off x="467544" y="3645024"/>
            <a:ext cx="3143250" cy="4286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3557" name="Lekerekített téglalap 5"/>
          <p:cNvSpPr>
            <a:spLocks noChangeArrowheads="1"/>
          </p:cNvSpPr>
          <p:nvPr/>
        </p:nvSpPr>
        <p:spPr bwMode="auto">
          <a:xfrm>
            <a:off x="395536" y="4869161"/>
            <a:ext cx="8352928" cy="108011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2012.11.06.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112E-B873-4604-88FD-5D041B202BDE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Juhos János BMKIK alelnök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1792" y="71438"/>
            <a:ext cx="8052655" cy="6540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u-HU" sz="2400" dirty="0" smtClean="0">
                <a:solidFill>
                  <a:schemeClr val="bg2">
                    <a:lumMod val="10000"/>
                    <a:lumOff val="90000"/>
                  </a:schemeClr>
                </a:solidFill>
                <a:effectLst/>
              </a:rPr>
              <a:t>Keresletvezérelt szakképzési rendszer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51792" y="714375"/>
            <a:ext cx="80526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Alapvető érdek: ott, olyan létszámban, olyan szakmában és olyan tartalommal legyen szakképzés, ahogy a gazdaság igényli</a:t>
            </a:r>
          </a:p>
          <a:p>
            <a:pPr algn="just">
              <a:defRPr/>
            </a:pPr>
            <a:endParaRPr lang="hu-HU" sz="2400" b="0" dirty="0">
              <a:latin typeface="Tahoma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 Ennek szinkronban kell lennie:</a:t>
            </a:r>
          </a:p>
          <a:p>
            <a:pPr>
              <a:buClr>
                <a:schemeClr val="bg2">
                  <a:lumMod val="25000"/>
                  <a:lumOff val="75000"/>
                </a:schemeClr>
              </a:buClr>
              <a:buFontTx/>
              <a:buChar char="-"/>
              <a:defRPr/>
            </a:pP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az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egyéni aspirációkkal, tehetséggel,</a:t>
            </a:r>
          </a:p>
          <a:p>
            <a:pPr>
              <a:buClr>
                <a:schemeClr val="bg2">
                  <a:lumMod val="25000"/>
                  <a:lumOff val="75000"/>
                </a:schemeClr>
              </a:buClr>
              <a:buFontTx/>
              <a:buChar char="-"/>
              <a:defRPr/>
            </a:pP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- a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képzés kapacitásával, személyi, tárgyi </a:t>
            </a: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feltételeivel</a:t>
            </a:r>
          </a:p>
          <a:p>
            <a:pPr>
              <a:buClr>
                <a:schemeClr val="bg2">
                  <a:lumMod val="25000"/>
                  <a:lumOff val="75000"/>
                </a:schemeClr>
              </a:buClr>
              <a:defRPr/>
            </a:pPr>
            <a:r>
              <a:rPr lang="hu-HU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- k</a:t>
            </a: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ülönösen </a:t>
            </a:r>
            <a:r>
              <a:rPr lang="hu-HU" sz="2400" b="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a gyakorlati oktatás technikai </a:t>
            </a:r>
            <a:r>
              <a:rPr lang="hu-HU" sz="2400" b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  <a:cs typeface="Arial" pitchFamily="34" charset="0"/>
              </a:rPr>
              <a:t>színvonalával</a:t>
            </a:r>
            <a:endParaRPr lang="hu-HU" sz="2400" b="0" dirty="0">
              <a:solidFill>
                <a:schemeClr val="bg2">
                  <a:lumMod val="75000"/>
                  <a:lumOff val="25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25000"/>
                  <a:lumOff val="75000"/>
                </a:schemeClr>
              </a:buClr>
              <a:defRPr/>
            </a:pPr>
            <a:endParaRPr lang="hu-HU" sz="2400" b="0" dirty="0">
              <a:solidFill>
                <a:schemeClr val="bg2">
                  <a:lumMod val="75000"/>
                  <a:lumOff val="25000"/>
                </a:schemeClr>
              </a:solidFill>
              <a:latin typeface="Tahoma" pitchFamily="34" charset="0"/>
              <a:cs typeface="Arial" pitchFamily="34" charset="0"/>
            </a:endParaRPr>
          </a:p>
          <a:p>
            <a:pPr algn="just">
              <a:buClr>
                <a:srgbClr val="FFFF00"/>
              </a:buClr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FFFF00"/>
                </a:solidFill>
                <a:latin typeface="Tahoma" pitchFamily="34" charset="0"/>
                <a:cs typeface="Arial" pitchFamily="34" charset="0"/>
              </a:rPr>
              <a:t> Az RFKB beiskolázási szerkezet: felnőttképzés, gimnáziumok és a felsőoktatás, iskolai normatív finanszírozás és a képzési struktúra befolyásolása</a:t>
            </a:r>
          </a:p>
          <a:p>
            <a:pPr algn="just">
              <a:buClr>
                <a:schemeClr val="bg2">
                  <a:lumMod val="25000"/>
                  <a:lumOff val="75000"/>
                </a:schemeClr>
              </a:buClr>
              <a:defRPr/>
            </a:pPr>
            <a:r>
              <a:rPr lang="hu-HU" sz="2400" b="0" dirty="0">
                <a:solidFill>
                  <a:schemeClr val="bg2">
                    <a:lumMod val="25000"/>
                    <a:lumOff val="75000"/>
                  </a:schemeClr>
                </a:solidFill>
                <a:latin typeface="Tahoma" pitchFamily="34" charset="0"/>
                <a:cs typeface="Arial" pitchFamily="34" charset="0"/>
              </a:rPr>
              <a:t>	</a:t>
            </a:r>
          </a:p>
          <a:p>
            <a:pPr algn="just">
              <a:buClr>
                <a:schemeClr val="bg2">
                  <a:lumMod val="25000"/>
                  <a:lumOff val="75000"/>
                </a:schemeClr>
              </a:buClr>
              <a:defRPr/>
            </a:pPr>
            <a:r>
              <a:rPr lang="hu-HU" sz="2400" b="0" dirty="0">
                <a:latin typeface="Tahoma" pitchFamily="34" charset="0"/>
                <a:cs typeface="Arial" pitchFamily="34" charset="0"/>
              </a:rPr>
              <a:t>	  </a:t>
            </a:r>
          </a:p>
        </p:txBody>
      </p:sp>
      <p:sp>
        <p:nvSpPr>
          <p:cNvPr id="17412" name="Lekerekített téglalap 3"/>
          <p:cNvSpPr>
            <a:spLocks noChangeArrowheads="1"/>
          </p:cNvSpPr>
          <p:nvPr/>
        </p:nvSpPr>
        <p:spPr bwMode="auto">
          <a:xfrm>
            <a:off x="539552" y="785813"/>
            <a:ext cx="8064896" cy="113101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hu-H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/>
          <p:cNvGraphicFramePr>
            <a:graphicFrameLocks noGrp="1"/>
          </p:cNvGraphicFramePr>
          <p:nvPr/>
        </p:nvGraphicFramePr>
        <p:xfrm>
          <a:off x="611560" y="291209"/>
          <a:ext cx="7992888" cy="6023403"/>
        </p:xfrm>
        <a:graphic>
          <a:graphicData uri="http://schemas.openxmlformats.org/drawingml/2006/table">
            <a:tbl>
              <a:tblPr/>
              <a:tblGrid>
                <a:gridCol w="1856607"/>
                <a:gridCol w="6136281"/>
              </a:tblGrid>
              <a:tr h="74531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Érdekmátrix 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hu-HU" sz="2000" b="0" dirty="0" smtClean="0">
                          <a:cs typeface="Tahoma" charset="0"/>
                        </a:rPr>
                        <a:t>„</a:t>
                      </a:r>
                      <a:r>
                        <a:rPr lang="hu-HU" sz="1800" b="0" dirty="0" smtClean="0">
                          <a:cs typeface="Tahoma" charset="0"/>
                        </a:rPr>
                        <a:t>Az igazság az emberi élet legkínzóbb érzése, mert mindenkinek mást jelent</a:t>
                      </a:r>
                      <a:r>
                        <a:rPr lang="hu-HU" sz="2000" b="0" dirty="0" smtClean="0">
                          <a:cs typeface="Tahoma" charset="0"/>
                        </a:rPr>
                        <a:t>.” </a:t>
                      </a:r>
                      <a:r>
                        <a:rPr lang="hu-HU" sz="1100" b="0" dirty="0" smtClean="0">
                          <a:cs typeface="Tahoma" charset="0"/>
                        </a:rPr>
                        <a:t>L. A. Seneca </a:t>
                      </a:r>
                      <a:endParaRPr kumimoji="0" 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D1FFD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5387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6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Önkormányzat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 szakképzés finanszírozhatósága: saját hozzájárulás minimalizálása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Ne legyen jelentős pedagógus elbocsájtás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TISZK</a:t>
                      </a: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mint pénzszerzés, infrastruktúra fejlesztés eszköze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7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6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Szakképző iskola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Normatív finanszírozás kényszere, versenyfutás a tanulókért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Legalacsonyabb fajlagos mutatóval rendelkező képzések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Pedagógusok megtartása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261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A6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Állami irányítás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SZMM</a:t>
                      </a: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Munkaerő-piaci irányultságú, </a:t>
                      </a: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keresletvezérelt szakképzés</a:t>
                      </a:r>
                      <a:b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OKM</a:t>
                      </a: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1FFD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 Szakképzés a tanügyigazgatás aspektusából</a:t>
                      </a:r>
                      <a:endParaRPr kumimoji="0" 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D1FFD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64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A6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Gazdaság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Eladható tudás a munkaerőpiacon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Gyorsan munkába állítható munkaerő</a:t>
                      </a:r>
                      <a:b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Munkával egybekötött gyakorlati képzés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1517</Words>
  <Application>Microsoft Office PowerPoint</Application>
  <PresentationFormat>Diavetítés a képernyőre (4:3 oldalarány)</PresentationFormat>
  <Paragraphs>480</Paragraphs>
  <Slides>33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33</vt:i4>
      </vt:variant>
    </vt:vector>
  </HeadingPairs>
  <TitlesOfParts>
    <vt:vector size="36" baseType="lpstr">
      <vt:lpstr>Technika</vt:lpstr>
      <vt:lpstr>Microsoft Office Excel 97-2003 munkalap</vt:lpstr>
      <vt:lpstr>Chart</vt:lpstr>
      <vt:lpstr>Békés Megyei Önkormányzat Közgyűlése 2012. november 16 </vt:lpstr>
      <vt:lpstr>Versenyképes gazdaság – versenyképes szakképzés</vt:lpstr>
      <vt:lpstr>3. dia</vt:lpstr>
      <vt:lpstr>4. dia</vt:lpstr>
      <vt:lpstr>5. dia</vt:lpstr>
      <vt:lpstr>6. dia</vt:lpstr>
      <vt:lpstr>7. dia</vt:lpstr>
      <vt:lpstr>Keresletvezérelt szakképzési rendszer</vt:lpstr>
      <vt:lpstr>9. dia</vt:lpstr>
      <vt:lpstr>Tanulószerződések és együttműködési megállapodások</vt:lpstr>
      <vt:lpstr>A legnépszerűbb Békés megyei szakmák</vt:lpstr>
      <vt:lpstr>12. dia</vt:lpstr>
      <vt:lpstr>13. dia</vt:lpstr>
      <vt:lpstr>Iskolai tanműhelyek kapacitása </vt:lpstr>
      <vt:lpstr>A végzést követő 8 hónapon belül a szakiskolás és szakközépiskolások elhelyezkedési aránya a szakmájukon belül</vt:lpstr>
      <vt:lpstr>16. dia</vt:lpstr>
      <vt:lpstr>Az RFKB döntése az iskolarendszerben oktatható szakmák 2012/2013-as tanévre vonatkozó besorolásának megoszlásáról:</vt:lpstr>
      <vt:lpstr>A kereslet és kínálat számokban</vt:lpstr>
      <vt:lpstr>Csak a legkiválóbbaknak !   (Csökkentendő szakképesítések)</vt:lpstr>
      <vt:lpstr>Hiányszakmák és a gazdaság által igényelt szakképesítések Békés megyében a 2013-14-es tanévben</vt:lpstr>
      <vt:lpstr>A diplomás túlkínálat </vt:lpstr>
      <vt:lpstr>A gazdasági válság hatása a szakképzett pályakezdők elhelyezkedési esélyeire </vt:lpstr>
      <vt:lpstr>Nemzetközi trendek</vt:lpstr>
      <vt:lpstr>Az RFKB - MFKB és a gazdaságvezérelt szakképzés</vt:lpstr>
      <vt:lpstr>Fordulat a beiskolázásban</vt:lpstr>
      <vt:lpstr>A szakképzés felügyelete</vt:lpstr>
      <vt:lpstr>Szakképzés – oktatás kihívásai</vt:lpstr>
      <vt:lpstr>Megoldásra váró feladataink</vt:lpstr>
      <vt:lpstr>Egy álom beteljesülése</vt:lpstr>
      <vt:lpstr>A Parlamentben Áder János fogadta az Euroskills versenyzőit</vt:lpstr>
      <vt:lpstr>Tájékoztató adatok</vt:lpstr>
      <vt:lpstr>Köszönöm megtisztelő figyelmüket!   Juhos János  a Békés Megyei Kereskedelmi és Iparkamara alelnöke</vt:lpstr>
      <vt:lpstr>RFKB    – Regionális Fejlesztési és Képzési Bizottság MFKB   – Megyei Fejlesztési és Képzési bizottság MKIK    – Magyar Kereskedelmi és Iparkamara BMKIK  – Békés Megyei Kereskedelmi és Iparkamara GVI        – Gazdasági és Vállalkozáskutató Intézet EuroSkills- Szakmunkástanulók  Európa-bajnoksága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János</dc:creator>
  <cp:lastModifiedBy>Krasznai Eszter</cp:lastModifiedBy>
  <cp:revision>66</cp:revision>
  <dcterms:created xsi:type="dcterms:W3CDTF">2012-11-02T11:16:41Z</dcterms:created>
  <dcterms:modified xsi:type="dcterms:W3CDTF">2012-11-06T13:49:49Z</dcterms:modified>
</cp:coreProperties>
</file>