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30"/>
  </p:notesMasterIdLst>
  <p:sldIdLst>
    <p:sldId id="292" r:id="rId2"/>
    <p:sldId id="293" r:id="rId3"/>
    <p:sldId id="260" r:id="rId4"/>
    <p:sldId id="291" r:id="rId5"/>
    <p:sldId id="290" r:id="rId6"/>
    <p:sldId id="296" r:id="rId7"/>
    <p:sldId id="287" r:id="rId8"/>
    <p:sldId id="275" r:id="rId9"/>
    <p:sldId id="276" r:id="rId10"/>
    <p:sldId id="277" r:id="rId11"/>
    <p:sldId id="278"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25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napToObjects="1">
      <p:cViewPr varScale="1">
        <p:scale>
          <a:sx n="87" d="100"/>
          <a:sy n="87" d="100"/>
        </p:scale>
        <p:origin x="-10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6" d="100"/>
          <a:sy n="86" d="100"/>
        </p:scale>
        <p:origin x="378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E833F-DA3D-4CB9-800D-7F4FA1C9D34A}" type="doc">
      <dgm:prSet loTypeId="urn:microsoft.com/office/officeart/2005/8/layout/hList7#1" loCatId="process" qsTypeId="urn:microsoft.com/office/officeart/2005/8/quickstyle/simple1" qsCatId="simple" csTypeId="urn:microsoft.com/office/officeart/2005/8/colors/accent1_2" csCatId="accent1" phldr="1"/>
      <dgm:spPr/>
      <dgm:t>
        <a:bodyPr/>
        <a:lstStyle/>
        <a:p>
          <a:endParaRPr lang="hu-HU"/>
        </a:p>
      </dgm:t>
    </dgm:pt>
    <dgm:pt modelId="{3D54A2AB-5355-40A5-BD5D-91124284D501}">
      <dgm:prSet phldrT="[Szöveg]" custT="1"/>
      <dgm:spPr/>
      <dgm:t>
        <a:bodyPr/>
        <a:lstStyle/>
        <a:p>
          <a:r>
            <a:rPr lang="hu-HU" sz="1200" dirty="0" smtClean="0">
              <a:latin typeface="Arial" pitchFamily="34" charset="0"/>
              <a:cs typeface="Arial" pitchFamily="34" charset="0"/>
            </a:rPr>
            <a:t>Kapacitásbővítés</a:t>
          </a:r>
        </a:p>
        <a:p>
          <a:r>
            <a:rPr lang="hu-HU" sz="1200" dirty="0" smtClean="0">
              <a:latin typeface="Arial" pitchFamily="34" charset="0"/>
              <a:cs typeface="Arial" pitchFamily="34" charset="0"/>
            </a:rPr>
            <a:t>Modern üzleti infrastruktúra</a:t>
          </a:r>
        </a:p>
        <a:p>
          <a:r>
            <a:rPr lang="hu-HU" sz="1200" dirty="0" smtClean="0">
              <a:latin typeface="Arial" pitchFamily="34" charset="0"/>
              <a:cs typeface="Arial" pitchFamily="34" charset="0"/>
            </a:rPr>
            <a:t>Vállalkozói kultúra</a:t>
          </a:r>
        </a:p>
        <a:p>
          <a:r>
            <a:rPr lang="hu-HU" sz="1200" dirty="0" smtClean="0">
              <a:latin typeface="Arial" pitchFamily="34" charset="0"/>
              <a:cs typeface="Arial" pitchFamily="34" charset="0"/>
            </a:rPr>
            <a:t>Hálózatosodás, piacra jutás</a:t>
          </a:r>
          <a:endParaRPr lang="hu-HU" sz="1200" dirty="0">
            <a:latin typeface="Arial" pitchFamily="34" charset="0"/>
            <a:cs typeface="Arial" pitchFamily="34" charset="0"/>
          </a:endParaRPr>
        </a:p>
      </dgm:t>
    </dgm:pt>
    <dgm:pt modelId="{236FE98A-0C0A-41E2-8179-9FC3AA86E6E8}" type="parTrans" cxnId="{85D2F377-3D37-406E-860C-EB33E3D7C08C}">
      <dgm:prSet/>
      <dgm:spPr/>
      <dgm:t>
        <a:bodyPr/>
        <a:lstStyle/>
        <a:p>
          <a:endParaRPr lang="hu-HU"/>
        </a:p>
      </dgm:t>
    </dgm:pt>
    <dgm:pt modelId="{03D86302-6DCD-41E0-9546-C4C3C2540CA3}" type="sibTrans" cxnId="{85D2F377-3D37-406E-860C-EB33E3D7C08C}">
      <dgm:prSet/>
      <dgm:spPr/>
      <dgm:t>
        <a:bodyPr/>
        <a:lstStyle/>
        <a:p>
          <a:endParaRPr lang="hu-HU"/>
        </a:p>
      </dgm:t>
    </dgm:pt>
    <dgm:pt modelId="{AAF31340-9C48-447A-A31B-59C0AE3942AF}">
      <dgm:prSet phldrT="[Szöveg]"/>
      <dgm:spPr/>
      <dgm:t>
        <a:bodyPr/>
        <a:lstStyle/>
        <a:p>
          <a:r>
            <a:rPr lang="hu-HU" dirty="0" smtClean="0">
              <a:latin typeface="Arial" pitchFamily="34" charset="0"/>
              <a:cs typeface="Arial" pitchFamily="34" charset="0"/>
            </a:rPr>
            <a:t>K+I infrastruktúra és kapacitás megerősítése</a:t>
          </a:r>
        </a:p>
        <a:p>
          <a:r>
            <a:rPr lang="hu-HU" dirty="0" smtClean="0">
              <a:latin typeface="Arial" pitchFamily="34" charset="0"/>
              <a:cs typeface="Arial" pitchFamily="34" charset="0"/>
            </a:rPr>
            <a:t>Vállalati K+I</a:t>
          </a:r>
        </a:p>
        <a:p>
          <a:r>
            <a:rPr lang="hu-HU" dirty="0" smtClean="0">
              <a:latin typeface="Arial" pitchFamily="34" charset="0"/>
              <a:cs typeface="Arial" pitchFamily="34" charset="0"/>
            </a:rPr>
            <a:t>Stratégiai K+I együttműködések</a:t>
          </a:r>
          <a:endParaRPr lang="hu-HU" dirty="0">
            <a:latin typeface="Arial" pitchFamily="34" charset="0"/>
            <a:cs typeface="Arial" pitchFamily="34" charset="0"/>
          </a:endParaRPr>
        </a:p>
      </dgm:t>
    </dgm:pt>
    <dgm:pt modelId="{F1C411D1-0957-4D8C-A9D3-40197A2697E6}" type="parTrans" cxnId="{30C24B25-3728-4010-B77E-23F97C69B4DD}">
      <dgm:prSet/>
      <dgm:spPr/>
      <dgm:t>
        <a:bodyPr/>
        <a:lstStyle/>
        <a:p>
          <a:endParaRPr lang="hu-HU"/>
        </a:p>
      </dgm:t>
    </dgm:pt>
    <dgm:pt modelId="{9BDAE534-CA47-45FF-8828-8D81F08A062F}" type="sibTrans" cxnId="{30C24B25-3728-4010-B77E-23F97C69B4DD}">
      <dgm:prSet/>
      <dgm:spPr/>
      <dgm:t>
        <a:bodyPr/>
        <a:lstStyle/>
        <a:p>
          <a:endParaRPr lang="hu-HU"/>
        </a:p>
      </dgm:t>
    </dgm:pt>
    <dgm:pt modelId="{8B3E0F58-618F-41A7-9B03-6D94D4C21D86}">
      <dgm:prSet phldrT="[Szöveg]"/>
      <dgm:spPr/>
      <dgm:t>
        <a:bodyPr/>
        <a:lstStyle/>
        <a:p>
          <a:r>
            <a:rPr lang="hu-HU" dirty="0" smtClean="0">
              <a:latin typeface="Arial" pitchFamily="34" charset="0"/>
              <a:cs typeface="Arial" pitchFamily="34" charset="0"/>
            </a:rPr>
            <a:t>Természeti és kulturális örökség megőrzéses</a:t>
          </a:r>
          <a:endParaRPr lang="hu-HU" dirty="0">
            <a:latin typeface="Arial" pitchFamily="34" charset="0"/>
            <a:cs typeface="Arial" pitchFamily="34" charset="0"/>
          </a:endParaRPr>
        </a:p>
      </dgm:t>
    </dgm:pt>
    <dgm:pt modelId="{BAB9DD0D-BAA5-4CC1-9B42-908435D9A91A}" type="parTrans" cxnId="{D1B0A726-963B-4092-9084-49767655B820}">
      <dgm:prSet/>
      <dgm:spPr/>
      <dgm:t>
        <a:bodyPr/>
        <a:lstStyle/>
        <a:p>
          <a:endParaRPr lang="hu-HU"/>
        </a:p>
      </dgm:t>
    </dgm:pt>
    <dgm:pt modelId="{F222D08B-9825-49B1-9822-0C115722696E}" type="sibTrans" cxnId="{D1B0A726-963B-4092-9084-49767655B820}">
      <dgm:prSet/>
      <dgm:spPr/>
      <dgm:t>
        <a:bodyPr/>
        <a:lstStyle/>
        <a:p>
          <a:endParaRPr lang="hu-HU"/>
        </a:p>
      </dgm:t>
    </dgm:pt>
    <dgm:pt modelId="{03761687-4B6C-48C7-BA6B-7428CEF7DEF0}">
      <dgm:prSet/>
      <dgm:spPr/>
      <dgm:t>
        <a:bodyPr/>
        <a:lstStyle/>
        <a:p>
          <a:r>
            <a:rPr lang="hu-HU" dirty="0" smtClean="0">
              <a:latin typeface="Arial" pitchFamily="34" charset="0"/>
              <a:cs typeface="Arial" pitchFamily="34" charset="0"/>
            </a:rPr>
            <a:t>Versenyképes IKT szektor</a:t>
          </a:r>
        </a:p>
        <a:p>
          <a:r>
            <a:rPr lang="hu-HU" dirty="0" smtClean="0">
              <a:latin typeface="Arial" pitchFamily="34" charset="0"/>
              <a:cs typeface="Arial" pitchFamily="34" charset="0"/>
            </a:rPr>
            <a:t>Digitális gazdaság</a:t>
          </a:r>
        </a:p>
        <a:p>
          <a:r>
            <a:rPr lang="hu-HU" dirty="0" smtClean="0">
              <a:latin typeface="Arial" pitchFamily="34" charset="0"/>
              <a:cs typeface="Arial" pitchFamily="34" charset="0"/>
            </a:rPr>
            <a:t>Digitális felzárkózás</a:t>
          </a:r>
        </a:p>
        <a:p>
          <a:r>
            <a:rPr lang="hu-HU" dirty="0" smtClean="0">
              <a:latin typeface="Arial" pitchFamily="34" charset="0"/>
              <a:cs typeface="Arial" pitchFamily="34" charset="0"/>
            </a:rPr>
            <a:t>Szélessávú hálózat és hozzáférés</a:t>
          </a:r>
        </a:p>
      </dgm:t>
    </dgm:pt>
    <dgm:pt modelId="{CEE5B33C-30A5-4985-B2CC-68E23003B33E}" type="parTrans" cxnId="{01311A40-ED35-4E60-A759-72F9C2639CE2}">
      <dgm:prSet/>
      <dgm:spPr/>
      <dgm:t>
        <a:bodyPr/>
        <a:lstStyle/>
        <a:p>
          <a:endParaRPr lang="hu-HU"/>
        </a:p>
      </dgm:t>
    </dgm:pt>
    <dgm:pt modelId="{54E52ED5-ADEE-4863-BF2E-9E6C94912A1F}" type="sibTrans" cxnId="{01311A40-ED35-4E60-A759-72F9C2639CE2}">
      <dgm:prSet/>
      <dgm:spPr/>
      <dgm:t>
        <a:bodyPr/>
        <a:lstStyle/>
        <a:p>
          <a:endParaRPr lang="hu-HU"/>
        </a:p>
      </dgm:t>
    </dgm:pt>
    <dgm:pt modelId="{F0A8FD5C-15B5-4153-95F7-4B08902A09E5}">
      <dgm:prSet/>
      <dgm:spPr/>
      <dgm:t>
        <a:bodyPr/>
        <a:lstStyle/>
        <a:p>
          <a:r>
            <a:rPr lang="hu-HU" dirty="0" smtClean="0">
              <a:latin typeface="Arial" pitchFamily="34" charset="0"/>
              <a:cs typeface="Arial" pitchFamily="34" charset="0"/>
            </a:rPr>
            <a:t>Energiahatékonyság és megújuló energia</a:t>
          </a:r>
          <a:endParaRPr lang="hu-HU" dirty="0">
            <a:latin typeface="Arial" pitchFamily="34" charset="0"/>
            <a:cs typeface="Arial" pitchFamily="34" charset="0"/>
          </a:endParaRPr>
        </a:p>
      </dgm:t>
    </dgm:pt>
    <dgm:pt modelId="{23881F37-7128-48E2-804D-233982D872F5}" type="parTrans" cxnId="{E6895956-5AA8-4D25-84F1-587D549A8138}">
      <dgm:prSet/>
      <dgm:spPr/>
      <dgm:t>
        <a:bodyPr/>
        <a:lstStyle/>
        <a:p>
          <a:endParaRPr lang="hu-HU"/>
        </a:p>
      </dgm:t>
    </dgm:pt>
    <dgm:pt modelId="{357FFF0D-C8DF-4849-83F9-94DDC724F307}" type="sibTrans" cxnId="{E6895956-5AA8-4D25-84F1-587D549A8138}">
      <dgm:prSet/>
      <dgm:spPr/>
      <dgm:t>
        <a:bodyPr/>
        <a:lstStyle/>
        <a:p>
          <a:endParaRPr lang="hu-HU"/>
        </a:p>
      </dgm:t>
    </dgm:pt>
    <dgm:pt modelId="{5A9DD48C-50CC-48BF-8066-A9A7102BBB23}">
      <dgm:prSet/>
      <dgm:spPr/>
      <dgm:t>
        <a:bodyPr/>
        <a:lstStyle/>
        <a:p>
          <a:r>
            <a:rPr lang="hu-HU" dirty="0" smtClean="0">
              <a:latin typeface="Arial" pitchFamily="34" charset="0"/>
              <a:cs typeface="Arial" pitchFamily="34" charset="0"/>
            </a:rPr>
            <a:t>Foglalkoztatási programok</a:t>
          </a:r>
        </a:p>
        <a:p>
          <a:r>
            <a:rPr lang="hu-HU" dirty="0" smtClean="0">
              <a:latin typeface="Arial" pitchFamily="34" charset="0"/>
              <a:cs typeface="Arial" pitchFamily="34" charset="0"/>
            </a:rPr>
            <a:t>Gyakornoki programok</a:t>
          </a:r>
        </a:p>
        <a:p>
          <a:r>
            <a:rPr lang="hu-HU" dirty="0" smtClean="0">
              <a:latin typeface="Arial" pitchFamily="34" charset="0"/>
              <a:cs typeface="Arial" pitchFamily="34" charset="0"/>
            </a:rPr>
            <a:t>Munkahelyi rugalmasság</a:t>
          </a:r>
        </a:p>
        <a:p>
          <a:r>
            <a:rPr lang="hu-HU" dirty="0" smtClean="0">
              <a:latin typeface="Arial" pitchFamily="34" charset="0"/>
              <a:cs typeface="Arial" pitchFamily="34" charset="0"/>
            </a:rPr>
            <a:t>Képzés és átképzés</a:t>
          </a:r>
          <a:endParaRPr lang="hu-HU" dirty="0">
            <a:latin typeface="Arial" pitchFamily="34" charset="0"/>
            <a:cs typeface="Arial" pitchFamily="34" charset="0"/>
          </a:endParaRPr>
        </a:p>
      </dgm:t>
    </dgm:pt>
    <dgm:pt modelId="{71D0389A-3693-42D4-B029-7EFF95ECFDEE}" type="parTrans" cxnId="{6F466B58-1CD9-4930-87EB-3CFD3273897A}">
      <dgm:prSet/>
      <dgm:spPr/>
      <dgm:t>
        <a:bodyPr/>
        <a:lstStyle/>
        <a:p>
          <a:endParaRPr lang="hu-HU"/>
        </a:p>
      </dgm:t>
    </dgm:pt>
    <dgm:pt modelId="{3CE88CF3-8DD2-49B9-A9BD-C31E0515CE94}" type="sibTrans" cxnId="{6F466B58-1CD9-4930-87EB-3CFD3273897A}">
      <dgm:prSet/>
      <dgm:spPr/>
      <dgm:t>
        <a:bodyPr/>
        <a:lstStyle/>
        <a:p>
          <a:endParaRPr lang="hu-HU"/>
        </a:p>
      </dgm:t>
    </dgm:pt>
    <dgm:pt modelId="{BECA5FE8-C8C8-4C3F-B4BA-350B0945432F}" type="pres">
      <dgm:prSet presAssocID="{7F7E833F-DA3D-4CB9-800D-7F4FA1C9D34A}" presName="Name0" presStyleCnt="0">
        <dgm:presLayoutVars>
          <dgm:dir/>
          <dgm:resizeHandles val="exact"/>
        </dgm:presLayoutVars>
      </dgm:prSet>
      <dgm:spPr/>
      <dgm:t>
        <a:bodyPr/>
        <a:lstStyle/>
        <a:p>
          <a:endParaRPr lang="hu-HU"/>
        </a:p>
      </dgm:t>
    </dgm:pt>
    <dgm:pt modelId="{70149A63-E415-4FC9-A5D3-F08284C8E6D6}" type="pres">
      <dgm:prSet presAssocID="{7F7E833F-DA3D-4CB9-800D-7F4FA1C9D34A}" presName="fgShape" presStyleLbl="fgShp" presStyleIdx="0" presStyleCnt="1" custScaleY="150083"/>
      <dgm:spPr/>
    </dgm:pt>
    <dgm:pt modelId="{A9E2BB48-63CB-4A58-BB7C-F86D21416B5C}" type="pres">
      <dgm:prSet presAssocID="{7F7E833F-DA3D-4CB9-800D-7F4FA1C9D34A}" presName="linComp" presStyleCnt="0"/>
      <dgm:spPr/>
    </dgm:pt>
    <dgm:pt modelId="{CA283042-B652-40DA-A3C6-CAED016C953E}" type="pres">
      <dgm:prSet presAssocID="{3D54A2AB-5355-40A5-BD5D-91124284D501}" presName="compNode" presStyleCnt="0"/>
      <dgm:spPr/>
    </dgm:pt>
    <dgm:pt modelId="{FCC193C3-A515-43BB-91B4-7D6B5F435C14}" type="pres">
      <dgm:prSet presAssocID="{3D54A2AB-5355-40A5-BD5D-91124284D501}" presName="bkgdShape" presStyleLbl="node1" presStyleIdx="0" presStyleCnt="6"/>
      <dgm:spPr/>
      <dgm:t>
        <a:bodyPr/>
        <a:lstStyle/>
        <a:p>
          <a:endParaRPr lang="hu-HU"/>
        </a:p>
      </dgm:t>
    </dgm:pt>
    <dgm:pt modelId="{6E5E631F-F199-4471-BD93-C68708864684}" type="pres">
      <dgm:prSet presAssocID="{3D54A2AB-5355-40A5-BD5D-91124284D501}" presName="nodeTx" presStyleLbl="node1" presStyleIdx="0" presStyleCnt="6">
        <dgm:presLayoutVars>
          <dgm:bulletEnabled val="1"/>
        </dgm:presLayoutVars>
      </dgm:prSet>
      <dgm:spPr/>
      <dgm:t>
        <a:bodyPr/>
        <a:lstStyle/>
        <a:p>
          <a:endParaRPr lang="hu-HU"/>
        </a:p>
      </dgm:t>
    </dgm:pt>
    <dgm:pt modelId="{C5004F59-B4BA-4B55-9A40-0D50423181DE}" type="pres">
      <dgm:prSet presAssocID="{3D54A2AB-5355-40A5-BD5D-91124284D501}" presName="invisiNode" presStyleLbl="node1" presStyleIdx="0" presStyleCnt="6"/>
      <dgm:spPr/>
    </dgm:pt>
    <dgm:pt modelId="{231C2C3C-8815-4896-99FC-A1E59C7F296D}" type="pres">
      <dgm:prSet presAssocID="{3D54A2AB-5355-40A5-BD5D-91124284D501}" presName="imagNode" presStyleLbl="fgImgPlace1" presStyleIdx="0" presStyleCnt="6"/>
      <dgm:spPr>
        <a:solidFill>
          <a:schemeClr val="accent1">
            <a:tint val="50000"/>
            <a:hueOff val="0"/>
            <a:satOff val="0"/>
            <a:lumOff val="0"/>
          </a:schemeClr>
        </a:solidFill>
      </dgm:spPr>
    </dgm:pt>
    <dgm:pt modelId="{30AABDB9-0603-4DE9-AB3C-975429A67E34}" type="pres">
      <dgm:prSet presAssocID="{03D86302-6DCD-41E0-9546-C4C3C2540CA3}" presName="sibTrans" presStyleLbl="sibTrans2D1" presStyleIdx="0" presStyleCnt="0"/>
      <dgm:spPr/>
      <dgm:t>
        <a:bodyPr/>
        <a:lstStyle/>
        <a:p>
          <a:endParaRPr lang="hu-HU"/>
        </a:p>
      </dgm:t>
    </dgm:pt>
    <dgm:pt modelId="{E6F588A0-A844-4B1B-909C-A5ADCA6AD060}" type="pres">
      <dgm:prSet presAssocID="{AAF31340-9C48-447A-A31B-59C0AE3942AF}" presName="compNode" presStyleCnt="0"/>
      <dgm:spPr/>
    </dgm:pt>
    <dgm:pt modelId="{02AB8AF1-69D6-4D7F-B0DA-C768B43D839A}" type="pres">
      <dgm:prSet presAssocID="{AAF31340-9C48-447A-A31B-59C0AE3942AF}" presName="bkgdShape" presStyleLbl="node1" presStyleIdx="1" presStyleCnt="6"/>
      <dgm:spPr/>
      <dgm:t>
        <a:bodyPr/>
        <a:lstStyle/>
        <a:p>
          <a:endParaRPr lang="hu-HU"/>
        </a:p>
      </dgm:t>
    </dgm:pt>
    <dgm:pt modelId="{A0D35845-C28C-4CA9-B5FB-A1B1CDA88F59}" type="pres">
      <dgm:prSet presAssocID="{AAF31340-9C48-447A-A31B-59C0AE3942AF}" presName="nodeTx" presStyleLbl="node1" presStyleIdx="1" presStyleCnt="6">
        <dgm:presLayoutVars>
          <dgm:bulletEnabled val="1"/>
        </dgm:presLayoutVars>
      </dgm:prSet>
      <dgm:spPr/>
      <dgm:t>
        <a:bodyPr/>
        <a:lstStyle/>
        <a:p>
          <a:endParaRPr lang="hu-HU"/>
        </a:p>
      </dgm:t>
    </dgm:pt>
    <dgm:pt modelId="{85DB7913-67BC-45B3-8705-C7629D551D5A}" type="pres">
      <dgm:prSet presAssocID="{AAF31340-9C48-447A-A31B-59C0AE3942AF}" presName="invisiNode" presStyleLbl="node1" presStyleIdx="1" presStyleCnt="6"/>
      <dgm:spPr/>
    </dgm:pt>
    <dgm:pt modelId="{8224989D-A67C-4D4D-8C75-14B4B8D136B2}" type="pres">
      <dgm:prSet presAssocID="{AAF31340-9C48-447A-A31B-59C0AE3942AF}" presName="imagNode" presStyleLbl="fgImgPlace1" presStyleIdx="1" presStyleCnt="6"/>
      <dgm:spPr>
        <a:solidFill>
          <a:schemeClr val="accent1">
            <a:tint val="50000"/>
            <a:hueOff val="0"/>
            <a:satOff val="0"/>
            <a:lumOff val="0"/>
          </a:schemeClr>
        </a:solidFill>
      </dgm:spPr>
    </dgm:pt>
    <dgm:pt modelId="{A8C33360-0846-46A5-8444-757E4C4617CF}" type="pres">
      <dgm:prSet presAssocID="{9BDAE534-CA47-45FF-8828-8D81F08A062F}" presName="sibTrans" presStyleLbl="sibTrans2D1" presStyleIdx="0" presStyleCnt="0"/>
      <dgm:spPr/>
      <dgm:t>
        <a:bodyPr/>
        <a:lstStyle/>
        <a:p>
          <a:endParaRPr lang="hu-HU"/>
        </a:p>
      </dgm:t>
    </dgm:pt>
    <dgm:pt modelId="{5CA9180C-01E9-4648-B789-9CCF2689AEFB}" type="pres">
      <dgm:prSet presAssocID="{03761687-4B6C-48C7-BA6B-7428CEF7DEF0}" presName="compNode" presStyleCnt="0"/>
      <dgm:spPr/>
    </dgm:pt>
    <dgm:pt modelId="{D34A6F6F-2104-43DD-A387-16BE1C6E9612}" type="pres">
      <dgm:prSet presAssocID="{03761687-4B6C-48C7-BA6B-7428CEF7DEF0}" presName="bkgdShape" presStyleLbl="node1" presStyleIdx="2" presStyleCnt="6"/>
      <dgm:spPr/>
      <dgm:t>
        <a:bodyPr/>
        <a:lstStyle/>
        <a:p>
          <a:endParaRPr lang="hu-HU"/>
        </a:p>
      </dgm:t>
    </dgm:pt>
    <dgm:pt modelId="{07AB1D8F-B2CC-47E3-8FAC-AC559786154F}" type="pres">
      <dgm:prSet presAssocID="{03761687-4B6C-48C7-BA6B-7428CEF7DEF0}" presName="nodeTx" presStyleLbl="node1" presStyleIdx="2" presStyleCnt="6">
        <dgm:presLayoutVars>
          <dgm:bulletEnabled val="1"/>
        </dgm:presLayoutVars>
      </dgm:prSet>
      <dgm:spPr/>
      <dgm:t>
        <a:bodyPr/>
        <a:lstStyle/>
        <a:p>
          <a:endParaRPr lang="hu-HU"/>
        </a:p>
      </dgm:t>
    </dgm:pt>
    <dgm:pt modelId="{C3B13AF4-9368-4FF3-9B39-8F9BB132CE4C}" type="pres">
      <dgm:prSet presAssocID="{03761687-4B6C-48C7-BA6B-7428CEF7DEF0}" presName="invisiNode" presStyleLbl="node1" presStyleIdx="2" presStyleCnt="6"/>
      <dgm:spPr/>
    </dgm:pt>
    <dgm:pt modelId="{893F016E-E00D-4A01-8B2C-B3CA49591E2E}" type="pres">
      <dgm:prSet presAssocID="{03761687-4B6C-48C7-BA6B-7428CEF7DEF0}" presName="imagNode" presStyleLbl="fgImgPlace1" presStyleIdx="2" presStyleCnt="6"/>
      <dgm:spPr>
        <a:solidFill>
          <a:schemeClr val="accent1">
            <a:tint val="50000"/>
            <a:hueOff val="0"/>
            <a:satOff val="0"/>
            <a:lumOff val="0"/>
          </a:schemeClr>
        </a:solidFill>
      </dgm:spPr>
    </dgm:pt>
    <dgm:pt modelId="{89966F24-DDC1-4D45-963D-7188D764999E}" type="pres">
      <dgm:prSet presAssocID="{54E52ED5-ADEE-4863-BF2E-9E6C94912A1F}" presName="sibTrans" presStyleLbl="sibTrans2D1" presStyleIdx="0" presStyleCnt="0"/>
      <dgm:spPr/>
      <dgm:t>
        <a:bodyPr/>
        <a:lstStyle/>
        <a:p>
          <a:endParaRPr lang="hu-HU"/>
        </a:p>
      </dgm:t>
    </dgm:pt>
    <dgm:pt modelId="{0692EF14-3049-43DF-9F25-E4C57DAA1839}" type="pres">
      <dgm:prSet presAssocID="{F0A8FD5C-15B5-4153-95F7-4B08902A09E5}" presName="compNode" presStyleCnt="0"/>
      <dgm:spPr/>
    </dgm:pt>
    <dgm:pt modelId="{64573AC4-F6F2-4AE3-A8A0-C81B1669D7C0}" type="pres">
      <dgm:prSet presAssocID="{F0A8FD5C-15B5-4153-95F7-4B08902A09E5}" presName="bkgdShape" presStyleLbl="node1" presStyleIdx="3" presStyleCnt="6"/>
      <dgm:spPr/>
      <dgm:t>
        <a:bodyPr/>
        <a:lstStyle/>
        <a:p>
          <a:endParaRPr lang="hu-HU"/>
        </a:p>
      </dgm:t>
    </dgm:pt>
    <dgm:pt modelId="{69C24AE5-3286-4193-B16A-C717794DF97B}" type="pres">
      <dgm:prSet presAssocID="{F0A8FD5C-15B5-4153-95F7-4B08902A09E5}" presName="nodeTx" presStyleLbl="node1" presStyleIdx="3" presStyleCnt="6">
        <dgm:presLayoutVars>
          <dgm:bulletEnabled val="1"/>
        </dgm:presLayoutVars>
      </dgm:prSet>
      <dgm:spPr/>
      <dgm:t>
        <a:bodyPr/>
        <a:lstStyle/>
        <a:p>
          <a:endParaRPr lang="hu-HU"/>
        </a:p>
      </dgm:t>
    </dgm:pt>
    <dgm:pt modelId="{D893421D-20BC-473A-87AC-06FC7DBA5868}" type="pres">
      <dgm:prSet presAssocID="{F0A8FD5C-15B5-4153-95F7-4B08902A09E5}" presName="invisiNode" presStyleLbl="node1" presStyleIdx="3" presStyleCnt="6"/>
      <dgm:spPr/>
    </dgm:pt>
    <dgm:pt modelId="{BB7BDAB8-1771-4235-8DF9-4963FE14F5E4}" type="pres">
      <dgm:prSet presAssocID="{F0A8FD5C-15B5-4153-95F7-4B08902A09E5}" presName="imagNode" presStyleLbl="fgImgPlace1" presStyleIdx="3" presStyleCnt="6"/>
      <dgm:spPr>
        <a:solidFill>
          <a:schemeClr val="accent1">
            <a:tint val="50000"/>
            <a:hueOff val="0"/>
            <a:satOff val="0"/>
            <a:lumOff val="0"/>
          </a:schemeClr>
        </a:solidFill>
      </dgm:spPr>
    </dgm:pt>
    <dgm:pt modelId="{DF0CF5EE-D0E4-4D3B-B9CE-76EA493D75EB}" type="pres">
      <dgm:prSet presAssocID="{357FFF0D-C8DF-4849-83F9-94DDC724F307}" presName="sibTrans" presStyleLbl="sibTrans2D1" presStyleIdx="0" presStyleCnt="0"/>
      <dgm:spPr/>
      <dgm:t>
        <a:bodyPr/>
        <a:lstStyle/>
        <a:p>
          <a:endParaRPr lang="hu-HU"/>
        </a:p>
      </dgm:t>
    </dgm:pt>
    <dgm:pt modelId="{B194FA5A-1484-4C52-ADCE-40AB34A7D250}" type="pres">
      <dgm:prSet presAssocID="{5A9DD48C-50CC-48BF-8066-A9A7102BBB23}" presName="compNode" presStyleCnt="0"/>
      <dgm:spPr/>
    </dgm:pt>
    <dgm:pt modelId="{0A82D56B-0D98-405C-9DB4-B45DBD14E220}" type="pres">
      <dgm:prSet presAssocID="{5A9DD48C-50CC-48BF-8066-A9A7102BBB23}" presName="bkgdShape" presStyleLbl="node1" presStyleIdx="4" presStyleCnt="6"/>
      <dgm:spPr/>
      <dgm:t>
        <a:bodyPr/>
        <a:lstStyle/>
        <a:p>
          <a:endParaRPr lang="hu-HU"/>
        </a:p>
      </dgm:t>
    </dgm:pt>
    <dgm:pt modelId="{57B325FB-3AD3-41DF-8980-F47AA4FC7B8F}" type="pres">
      <dgm:prSet presAssocID="{5A9DD48C-50CC-48BF-8066-A9A7102BBB23}" presName="nodeTx" presStyleLbl="node1" presStyleIdx="4" presStyleCnt="6">
        <dgm:presLayoutVars>
          <dgm:bulletEnabled val="1"/>
        </dgm:presLayoutVars>
      </dgm:prSet>
      <dgm:spPr/>
      <dgm:t>
        <a:bodyPr/>
        <a:lstStyle/>
        <a:p>
          <a:endParaRPr lang="hu-HU"/>
        </a:p>
      </dgm:t>
    </dgm:pt>
    <dgm:pt modelId="{60E0E629-AE24-49B1-BC54-1948EEE77840}" type="pres">
      <dgm:prSet presAssocID="{5A9DD48C-50CC-48BF-8066-A9A7102BBB23}" presName="invisiNode" presStyleLbl="node1" presStyleIdx="4" presStyleCnt="6"/>
      <dgm:spPr/>
    </dgm:pt>
    <dgm:pt modelId="{650CDEA3-5AFD-4A0D-8121-EEEF84D671C2}" type="pres">
      <dgm:prSet presAssocID="{5A9DD48C-50CC-48BF-8066-A9A7102BBB23}" presName="imagNode" presStyleLbl="fgImgPlace1" presStyleIdx="4" presStyleCnt="6"/>
      <dgm:spPr>
        <a:solidFill>
          <a:schemeClr val="accent1">
            <a:tint val="50000"/>
            <a:hueOff val="0"/>
            <a:satOff val="0"/>
            <a:lumOff val="0"/>
          </a:schemeClr>
        </a:solidFill>
      </dgm:spPr>
    </dgm:pt>
    <dgm:pt modelId="{C6224913-81A7-4752-90E3-58B76C407B60}" type="pres">
      <dgm:prSet presAssocID="{3CE88CF3-8DD2-49B9-A9BD-C31E0515CE94}" presName="sibTrans" presStyleLbl="sibTrans2D1" presStyleIdx="0" presStyleCnt="0"/>
      <dgm:spPr/>
      <dgm:t>
        <a:bodyPr/>
        <a:lstStyle/>
        <a:p>
          <a:endParaRPr lang="hu-HU"/>
        </a:p>
      </dgm:t>
    </dgm:pt>
    <dgm:pt modelId="{2526A9B8-09A9-45AF-B46E-7E6E3F73D794}" type="pres">
      <dgm:prSet presAssocID="{8B3E0F58-618F-41A7-9B03-6D94D4C21D86}" presName="compNode" presStyleCnt="0"/>
      <dgm:spPr/>
    </dgm:pt>
    <dgm:pt modelId="{7C7877DA-0B09-4271-95B7-CAF69F7010C0}" type="pres">
      <dgm:prSet presAssocID="{8B3E0F58-618F-41A7-9B03-6D94D4C21D86}" presName="bkgdShape" presStyleLbl="node1" presStyleIdx="5" presStyleCnt="6"/>
      <dgm:spPr/>
      <dgm:t>
        <a:bodyPr/>
        <a:lstStyle/>
        <a:p>
          <a:endParaRPr lang="hu-HU"/>
        </a:p>
      </dgm:t>
    </dgm:pt>
    <dgm:pt modelId="{2C38FCB7-4AC3-48EB-9B76-F87DC3C91A68}" type="pres">
      <dgm:prSet presAssocID="{8B3E0F58-618F-41A7-9B03-6D94D4C21D86}" presName="nodeTx" presStyleLbl="node1" presStyleIdx="5" presStyleCnt="6">
        <dgm:presLayoutVars>
          <dgm:bulletEnabled val="1"/>
        </dgm:presLayoutVars>
      </dgm:prSet>
      <dgm:spPr/>
      <dgm:t>
        <a:bodyPr/>
        <a:lstStyle/>
        <a:p>
          <a:endParaRPr lang="hu-HU"/>
        </a:p>
      </dgm:t>
    </dgm:pt>
    <dgm:pt modelId="{543418C3-2FCB-4099-974B-C8EFEAAB3B52}" type="pres">
      <dgm:prSet presAssocID="{8B3E0F58-618F-41A7-9B03-6D94D4C21D86}" presName="invisiNode" presStyleLbl="node1" presStyleIdx="5" presStyleCnt="6"/>
      <dgm:spPr/>
    </dgm:pt>
    <dgm:pt modelId="{2BAC1757-B876-4313-BFCC-0437AFE8A326}" type="pres">
      <dgm:prSet presAssocID="{8B3E0F58-618F-41A7-9B03-6D94D4C21D86}" presName="imagNode" presStyleLbl="fgImgPlace1" presStyleIdx="5" presStyleCnt="6" custLinFactNeighborX="-1351" custLinFactNeighborY="1447"/>
      <dgm:spPr>
        <a:solidFill>
          <a:schemeClr val="accent1">
            <a:tint val="50000"/>
            <a:hueOff val="0"/>
            <a:satOff val="0"/>
            <a:lumOff val="0"/>
          </a:schemeClr>
        </a:solidFill>
      </dgm:spPr>
    </dgm:pt>
  </dgm:ptLst>
  <dgm:cxnLst>
    <dgm:cxn modelId="{421856B0-44C7-4B99-98E6-99CFD4C9C08B}" type="presOf" srcId="{5A9DD48C-50CC-48BF-8066-A9A7102BBB23}" destId="{57B325FB-3AD3-41DF-8980-F47AA4FC7B8F}" srcOrd="1" destOrd="0" presId="urn:microsoft.com/office/officeart/2005/8/layout/hList7#1"/>
    <dgm:cxn modelId="{85D2F377-3D37-406E-860C-EB33E3D7C08C}" srcId="{7F7E833F-DA3D-4CB9-800D-7F4FA1C9D34A}" destId="{3D54A2AB-5355-40A5-BD5D-91124284D501}" srcOrd="0" destOrd="0" parTransId="{236FE98A-0C0A-41E2-8179-9FC3AA86E6E8}" sibTransId="{03D86302-6DCD-41E0-9546-C4C3C2540CA3}"/>
    <dgm:cxn modelId="{23853E98-DEB9-447D-AD4C-98533E263A40}" type="presOf" srcId="{3D54A2AB-5355-40A5-BD5D-91124284D501}" destId="{FCC193C3-A515-43BB-91B4-7D6B5F435C14}" srcOrd="0" destOrd="0" presId="urn:microsoft.com/office/officeart/2005/8/layout/hList7#1"/>
    <dgm:cxn modelId="{167A9B54-4FE8-48E8-AF46-8B4D0355BF15}" type="presOf" srcId="{F0A8FD5C-15B5-4153-95F7-4B08902A09E5}" destId="{69C24AE5-3286-4193-B16A-C717794DF97B}" srcOrd="1" destOrd="0" presId="urn:microsoft.com/office/officeart/2005/8/layout/hList7#1"/>
    <dgm:cxn modelId="{21D5C2A2-5F09-4A52-BA32-18247E66570A}" type="presOf" srcId="{03761687-4B6C-48C7-BA6B-7428CEF7DEF0}" destId="{D34A6F6F-2104-43DD-A387-16BE1C6E9612}" srcOrd="0" destOrd="0" presId="urn:microsoft.com/office/officeart/2005/8/layout/hList7#1"/>
    <dgm:cxn modelId="{6F466B58-1CD9-4930-87EB-3CFD3273897A}" srcId="{7F7E833F-DA3D-4CB9-800D-7F4FA1C9D34A}" destId="{5A9DD48C-50CC-48BF-8066-A9A7102BBB23}" srcOrd="4" destOrd="0" parTransId="{71D0389A-3693-42D4-B029-7EFF95ECFDEE}" sibTransId="{3CE88CF3-8DD2-49B9-A9BD-C31E0515CE94}"/>
    <dgm:cxn modelId="{BC4BD53B-7717-48F7-A453-9BB3460F7D14}" type="presOf" srcId="{F0A8FD5C-15B5-4153-95F7-4B08902A09E5}" destId="{64573AC4-F6F2-4AE3-A8A0-C81B1669D7C0}" srcOrd="0" destOrd="0" presId="urn:microsoft.com/office/officeart/2005/8/layout/hList7#1"/>
    <dgm:cxn modelId="{8FD68593-2BF5-4BBE-A6E6-6C33E29C7A1A}" type="presOf" srcId="{3CE88CF3-8DD2-49B9-A9BD-C31E0515CE94}" destId="{C6224913-81A7-4752-90E3-58B76C407B60}" srcOrd="0" destOrd="0" presId="urn:microsoft.com/office/officeart/2005/8/layout/hList7#1"/>
    <dgm:cxn modelId="{43BD090E-4CC5-4277-B4BD-28A7AA9363FD}" type="presOf" srcId="{54E52ED5-ADEE-4863-BF2E-9E6C94912A1F}" destId="{89966F24-DDC1-4D45-963D-7188D764999E}" srcOrd="0" destOrd="0" presId="urn:microsoft.com/office/officeart/2005/8/layout/hList7#1"/>
    <dgm:cxn modelId="{3A3CBAF7-41EA-4A05-A791-7E76E05979CD}" type="presOf" srcId="{7F7E833F-DA3D-4CB9-800D-7F4FA1C9D34A}" destId="{BECA5FE8-C8C8-4C3F-B4BA-350B0945432F}" srcOrd="0" destOrd="0" presId="urn:microsoft.com/office/officeart/2005/8/layout/hList7#1"/>
    <dgm:cxn modelId="{D1B0A726-963B-4092-9084-49767655B820}" srcId="{7F7E833F-DA3D-4CB9-800D-7F4FA1C9D34A}" destId="{8B3E0F58-618F-41A7-9B03-6D94D4C21D86}" srcOrd="5" destOrd="0" parTransId="{BAB9DD0D-BAA5-4CC1-9B42-908435D9A91A}" sibTransId="{F222D08B-9825-49B1-9822-0C115722696E}"/>
    <dgm:cxn modelId="{F4839209-DA74-482F-B118-D17CE346530D}" type="presOf" srcId="{AAF31340-9C48-447A-A31B-59C0AE3942AF}" destId="{A0D35845-C28C-4CA9-B5FB-A1B1CDA88F59}" srcOrd="1" destOrd="0" presId="urn:microsoft.com/office/officeart/2005/8/layout/hList7#1"/>
    <dgm:cxn modelId="{C885F425-3018-4FE0-8608-4A4430E9220F}" type="presOf" srcId="{03D86302-6DCD-41E0-9546-C4C3C2540CA3}" destId="{30AABDB9-0603-4DE9-AB3C-975429A67E34}" srcOrd="0" destOrd="0" presId="urn:microsoft.com/office/officeart/2005/8/layout/hList7#1"/>
    <dgm:cxn modelId="{01311A40-ED35-4E60-A759-72F9C2639CE2}" srcId="{7F7E833F-DA3D-4CB9-800D-7F4FA1C9D34A}" destId="{03761687-4B6C-48C7-BA6B-7428CEF7DEF0}" srcOrd="2" destOrd="0" parTransId="{CEE5B33C-30A5-4985-B2CC-68E23003B33E}" sibTransId="{54E52ED5-ADEE-4863-BF2E-9E6C94912A1F}"/>
    <dgm:cxn modelId="{76CA6500-2BAF-4006-BCFC-A24378E157A1}" type="presOf" srcId="{AAF31340-9C48-447A-A31B-59C0AE3942AF}" destId="{02AB8AF1-69D6-4D7F-B0DA-C768B43D839A}" srcOrd="0" destOrd="0" presId="urn:microsoft.com/office/officeart/2005/8/layout/hList7#1"/>
    <dgm:cxn modelId="{30C24B25-3728-4010-B77E-23F97C69B4DD}" srcId="{7F7E833F-DA3D-4CB9-800D-7F4FA1C9D34A}" destId="{AAF31340-9C48-447A-A31B-59C0AE3942AF}" srcOrd="1" destOrd="0" parTransId="{F1C411D1-0957-4D8C-A9D3-40197A2697E6}" sibTransId="{9BDAE534-CA47-45FF-8828-8D81F08A062F}"/>
    <dgm:cxn modelId="{C5F8F385-5539-48DB-AC32-4E4E89E00887}" type="presOf" srcId="{03761687-4B6C-48C7-BA6B-7428CEF7DEF0}" destId="{07AB1D8F-B2CC-47E3-8FAC-AC559786154F}" srcOrd="1" destOrd="0" presId="urn:microsoft.com/office/officeart/2005/8/layout/hList7#1"/>
    <dgm:cxn modelId="{E6895956-5AA8-4D25-84F1-587D549A8138}" srcId="{7F7E833F-DA3D-4CB9-800D-7F4FA1C9D34A}" destId="{F0A8FD5C-15B5-4153-95F7-4B08902A09E5}" srcOrd="3" destOrd="0" parTransId="{23881F37-7128-48E2-804D-233982D872F5}" sibTransId="{357FFF0D-C8DF-4849-83F9-94DDC724F307}"/>
    <dgm:cxn modelId="{67AAC6BB-3BAC-413A-85BB-01C515749109}" type="presOf" srcId="{357FFF0D-C8DF-4849-83F9-94DDC724F307}" destId="{DF0CF5EE-D0E4-4D3B-B9CE-76EA493D75EB}" srcOrd="0" destOrd="0" presId="urn:microsoft.com/office/officeart/2005/8/layout/hList7#1"/>
    <dgm:cxn modelId="{8268C5AE-C696-4F8E-9749-126E13C1B069}" type="presOf" srcId="{5A9DD48C-50CC-48BF-8066-A9A7102BBB23}" destId="{0A82D56B-0D98-405C-9DB4-B45DBD14E220}" srcOrd="0" destOrd="0" presId="urn:microsoft.com/office/officeart/2005/8/layout/hList7#1"/>
    <dgm:cxn modelId="{2AE3D35B-2DB9-434F-854D-046EEE4D37CA}" type="presOf" srcId="{9BDAE534-CA47-45FF-8828-8D81F08A062F}" destId="{A8C33360-0846-46A5-8444-757E4C4617CF}" srcOrd="0" destOrd="0" presId="urn:microsoft.com/office/officeart/2005/8/layout/hList7#1"/>
    <dgm:cxn modelId="{CD0A35D5-99B6-4323-886E-727FA987425C}" type="presOf" srcId="{8B3E0F58-618F-41A7-9B03-6D94D4C21D86}" destId="{7C7877DA-0B09-4271-95B7-CAF69F7010C0}" srcOrd="0" destOrd="0" presId="urn:microsoft.com/office/officeart/2005/8/layout/hList7#1"/>
    <dgm:cxn modelId="{B19C713E-5106-4C2A-ADF3-216ACE114CD6}" type="presOf" srcId="{3D54A2AB-5355-40A5-BD5D-91124284D501}" destId="{6E5E631F-F199-4471-BD93-C68708864684}" srcOrd="1" destOrd="0" presId="urn:microsoft.com/office/officeart/2005/8/layout/hList7#1"/>
    <dgm:cxn modelId="{C7694528-16C2-447E-AD2B-5D5CE5AD7417}" type="presOf" srcId="{8B3E0F58-618F-41A7-9B03-6D94D4C21D86}" destId="{2C38FCB7-4AC3-48EB-9B76-F87DC3C91A68}" srcOrd="1" destOrd="0" presId="urn:microsoft.com/office/officeart/2005/8/layout/hList7#1"/>
    <dgm:cxn modelId="{E6DD1174-8978-4E38-A5A2-54CB54E12CEB}" type="presParOf" srcId="{BECA5FE8-C8C8-4C3F-B4BA-350B0945432F}" destId="{70149A63-E415-4FC9-A5D3-F08284C8E6D6}" srcOrd="0" destOrd="0" presId="urn:microsoft.com/office/officeart/2005/8/layout/hList7#1"/>
    <dgm:cxn modelId="{0D946312-932D-40C8-A85E-29CE07B02073}" type="presParOf" srcId="{BECA5FE8-C8C8-4C3F-B4BA-350B0945432F}" destId="{A9E2BB48-63CB-4A58-BB7C-F86D21416B5C}" srcOrd="1" destOrd="0" presId="urn:microsoft.com/office/officeart/2005/8/layout/hList7#1"/>
    <dgm:cxn modelId="{BC4FBC49-1D4F-477C-9E39-9421AA69B03F}" type="presParOf" srcId="{A9E2BB48-63CB-4A58-BB7C-F86D21416B5C}" destId="{CA283042-B652-40DA-A3C6-CAED016C953E}" srcOrd="0" destOrd="0" presId="urn:microsoft.com/office/officeart/2005/8/layout/hList7#1"/>
    <dgm:cxn modelId="{BA0F7490-2F97-4D0E-8C6A-B0080CD1BB44}" type="presParOf" srcId="{CA283042-B652-40DA-A3C6-CAED016C953E}" destId="{FCC193C3-A515-43BB-91B4-7D6B5F435C14}" srcOrd="0" destOrd="0" presId="urn:microsoft.com/office/officeart/2005/8/layout/hList7#1"/>
    <dgm:cxn modelId="{4C6F55C0-93F8-45D0-8994-B883A2BC1B52}" type="presParOf" srcId="{CA283042-B652-40DA-A3C6-CAED016C953E}" destId="{6E5E631F-F199-4471-BD93-C68708864684}" srcOrd="1" destOrd="0" presId="urn:microsoft.com/office/officeart/2005/8/layout/hList7#1"/>
    <dgm:cxn modelId="{57D1EB47-D0BA-4AB9-A5E9-A3705B05223D}" type="presParOf" srcId="{CA283042-B652-40DA-A3C6-CAED016C953E}" destId="{C5004F59-B4BA-4B55-9A40-0D50423181DE}" srcOrd="2" destOrd="0" presId="urn:microsoft.com/office/officeart/2005/8/layout/hList7#1"/>
    <dgm:cxn modelId="{78794EFC-1332-4B06-8085-9B06A352A652}" type="presParOf" srcId="{CA283042-B652-40DA-A3C6-CAED016C953E}" destId="{231C2C3C-8815-4896-99FC-A1E59C7F296D}" srcOrd="3" destOrd="0" presId="urn:microsoft.com/office/officeart/2005/8/layout/hList7#1"/>
    <dgm:cxn modelId="{E1E34043-9466-4674-95B3-684282D8B53E}" type="presParOf" srcId="{A9E2BB48-63CB-4A58-BB7C-F86D21416B5C}" destId="{30AABDB9-0603-4DE9-AB3C-975429A67E34}" srcOrd="1" destOrd="0" presId="urn:microsoft.com/office/officeart/2005/8/layout/hList7#1"/>
    <dgm:cxn modelId="{A311C4C2-D64E-4FAC-BFE5-33EB08436F83}" type="presParOf" srcId="{A9E2BB48-63CB-4A58-BB7C-F86D21416B5C}" destId="{E6F588A0-A844-4B1B-909C-A5ADCA6AD060}" srcOrd="2" destOrd="0" presId="urn:microsoft.com/office/officeart/2005/8/layout/hList7#1"/>
    <dgm:cxn modelId="{27C83144-7157-4F0B-AC3C-EA317F362D4B}" type="presParOf" srcId="{E6F588A0-A844-4B1B-909C-A5ADCA6AD060}" destId="{02AB8AF1-69D6-4D7F-B0DA-C768B43D839A}" srcOrd="0" destOrd="0" presId="urn:microsoft.com/office/officeart/2005/8/layout/hList7#1"/>
    <dgm:cxn modelId="{43E9C614-A205-4F95-9BAA-B88C0F4EC171}" type="presParOf" srcId="{E6F588A0-A844-4B1B-909C-A5ADCA6AD060}" destId="{A0D35845-C28C-4CA9-B5FB-A1B1CDA88F59}" srcOrd="1" destOrd="0" presId="urn:microsoft.com/office/officeart/2005/8/layout/hList7#1"/>
    <dgm:cxn modelId="{0DE3FEB7-7CAD-4AC3-9711-580D1429DA4A}" type="presParOf" srcId="{E6F588A0-A844-4B1B-909C-A5ADCA6AD060}" destId="{85DB7913-67BC-45B3-8705-C7629D551D5A}" srcOrd="2" destOrd="0" presId="urn:microsoft.com/office/officeart/2005/8/layout/hList7#1"/>
    <dgm:cxn modelId="{4EAB8F33-0D52-4ADC-ADD5-37A1917363E5}" type="presParOf" srcId="{E6F588A0-A844-4B1B-909C-A5ADCA6AD060}" destId="{8224989D-A67C-4D4D-8C75-14B4B8D136B2}" srcOrd="3" destOrd="0" presId="urn:microsoft.com/office/officeart/2005/8/layout/hList7#1"/>
    <dgm:cxn modelId="{180D946D-F6DD-418C-AF28-84A3F3B5D0D7}" type="presParOf" srcId="{A9E2BB48-63CB-4A58-BB7C-F86D21416B5C}" destId="{A8C33360-0846-46A5-8444-757E4C4617CF}" srcOrd="3" destOrd="0" presId="urn:microsoft.com/office/officeart/2005/8/layout/hList7#1"/>
    <dgm:cxn modelId="{045671B3-CE97-49AC-B77F-230A4323E02F}" type="presParOf" srcId="{A9E2BB48-63CB-4A58-BB7C-F86D21416B5C}" destId="{5CA9180C-01E9-4648-B789-9CCF2689AEFB}" srcOrd="4" destOrd="0" presId="urn:microsoft.com/office/officeart/2005/8/layout/hList7#1"/>
    <dgm:cxn modelId="{5485E05C-20C7-4597-81EB-17994E1AFCF1}" type="presParOf" srcId="{5CA9180C-01E9-4648-B789-9CCF2689AEFB}" destId="{D34A6F6F-2104-43DD-A387-16BE1C6E9612}" srcOrd="0" destOrd="0" presId="urn:microsoft.com/office/officeart/2005/8/layout/hList7#1"/>
    <dgm:cxn modelId="{F3F5A5F5-C40F-4D77-A2BF-3014F79C8202}" type="presParOf" srcId="{5CA9180C-01E9-4648-B789-9CCF2689AEFB}" destId="{07AB1D8F-B2CC-47E3-8FAC-AC559786154F}" srcOrd="1" destOrd="0" presId="urn:microsoft.com/office/officeart/2005/8/layout/hList7#1"/>
    <dgm:cxn modelId="{70400412-0A75-46C8-94DB-4DDF610E0D51}" type="presParOf" srcId="{5CA9180C-01E9-4648-B789-9CCF2689AEFB}" destId="{C3B13AF4-9368-4FF3-9B39-8F9BB132CE4C}" srcOrd="2" destOrd="0" presId="urn:microsoft.com/office/officeart/2005/8/layout/hList7#1"/>
    <dgm:cxn modelId="{489A6DCA-2088-42D3-89A0-588C1E7CC55B}" type="presParOf" srcId="{5CA9180C-01E9-4648-B789-9CCF2689AEFB}" destId="{893F016E-E00D-4A01-8B2C-B3CA49591E2E}" srcOrd="3" destOrd="0" presId="urn:microsoft.com/office/officeart/2005/8/layout/hList7#1"/>
    <dgm:cxn modelId="{F13F9F81-528F-43BC-B1C1-558D324F92D3}" type="presParOf" srcId="{A9E2BB48-63CB-4A58-BB7C-F86D21416B5C}" destId="{89966F24-DDC1-4D45-963D-7188D764999E}" srcOrd="5" destOrd="0" presId="urn:microsoft.com/office/officeart/2005/8/layout/hList7#1"/>
    <dgm:cxn modelId="{BB2D4A3F-8EE9-4CA8-9B09-BF159D539B4C}" type="presParOf" srcId="{A9E2BB48-63CB-4A58-BB7C-F86D21416B5C}" destId="{0692EF14-3049-43DF-9F25-E4C57DAA1839}" srcOrd="6" destOrd="0" presId="urn:microsoft.com/office/officeart/2005/8/layout/hList7#1"/>
    <dgm:cxn modelId="{B69E91B3-4353-4788-9BAE-3FE7512C3A0A}" type="presParOf" srcId="{0692EF14-3049-43DF-9F25-E4C57DAA1839}" destId="{64573AC4-F6F2-4AE3-A8A0-C81B1669D7C0}" srcOrd="0" destOrd="0" presId="urn:microsoft.com/office/officeart/2005/8/layout/hList7#1"/>
    <dgm:cxn modelId="{2641AB15-42E6-422E-B1D7-7EFA2DAA9DAD}" type="presParOf" srcId="{0692EF14-3049-43DF-9F25-E4C57DAA1839}" destId="{69C24AE5-3286-4193-B16A-C717794DF97B}" srcOrd="1" destOrd="0" presId="urn:microsoft.com/office/officeart/2005/8/layout/hList7#1"/>
    <dgm:cxn modelId="{63831C3D-856A-412D-8CA7-EC83AA1C4511}" type="presParOf" srcId="{0692EF14-3049-43DF-9F25-E4C57DAA1839}" destId="{D893421D-20BC-473A-87AC-06FC7DBA5868}" srcOrd="2" destOrd="0" presId="urn:microsoft.com/office/officeart/2005/8/layout/hList7#1"/>
    <dgm:cxn modelId="{FA7F584A-578E-4A21-9FEA-9E7AA9CFB1F9}" type="presParOf" srcId="{0692EF14-3049-43DF-9F25-E4C57DAA1839}" destId="{BB7BDAB8-1771-4235-8DF9-4963FE14F5E4}" srcOrd="3" destOrd="0" presId="urn:microsoft.com/office/officeart/2005/8/layout/hList7#1"/>
    <dgm:cxn modelId="{761C1C17-0D7C-48E0-AE1C-C542A3059857}" type="presParOf" srcId="{A9E2BB48-63CB-4A58-BB7C-F86D21416B5C}" destId="{DF0CF5EE-D0E4-4D3B-B9CE-76EA493D75EB}" srcOrd="7" destOrd="0" presId="urn:microsoft.com/office/officeart/2005/8/layout/hList7#1"/>
    <dgm:cxn modelId="{25DFFEFB-8A11-43F9-A800-222927E3E9F2}" type="presParOf" srcId="{A9E2BB48-63CB-4A58-BB7C-F86D21416B5C}" destId="{B194FA5A-1484-4C52-ADCE-40AB34A7D250}" srcOrd="8" destOrd="0" presId="urn:microsoft.com/office/officeart/2005/8/layout/hList7#1"/>
    <dgm:cxn modelId="{A00DFA0E-30AB-4A80-922B-779B3A023D5D}" type="presParOf" srcId="{B194FA5A-1484-4C52-ADCE-40AB34A7D250}" destId="{0A82D56B-0D98-405C-9DB4-B45DBD14E220}" srcOrd="0" destOrd="0" presId="urn:microsoft.com/office/officeart/2005/8/layout/hList7#1"/>
    <dgm:cxn modelId="{4BD91862-740B-4A1D-9D77-EE2FD6FA6951}" type="presParOf" srcId="{B194FA5A-1484-4C52-ADCE-40AB34A7D250}" destId="{57B325FB-3AD3-41DF-8980-F47AA4FC7B8F}" srcOrd="1" destOrd="0" presId="urn:microsoft.com/office/officeart/2005/8/layout/hList7#1"/>
    <dgm:cxn modelId="{5260F962-D091-4132-9109-4A3FD4E60978}" type="presParOf" srcId="{B194FA5A-1484-4C52-ADCE-40AB34A7D250}" destId="{60E0E629-AE24-49B1-BC54-1948EEE77840}" srcOrd="2" destOrd="0" presId="urn:microsoft.com/office/officeart/2005/8/layout/hList7#1"/>
    <dgm:cxn modelId="{6D531A3F-1AAB-4655-A2CA-D9FE1060E2EA}" type="presParOf" srcId="{B194FA5A-1484-4C52-ADCE-40AB34A7D250}" destId="{650CDEA3-5AFD-4A0D-8121-EEEF84D671C2}" srcOrd="3" destOrd="0" presId="urn:microsoft.com/office/officeart/2005/8/layout/hList7#1"/>
    <dgm:cxn modelId="{68123622-2216-4E6E-B392-371229B6567F}" type="presParOf" srcId="{A9E2BB48-63CB-4A58-BB7C-F86D21416B5C}" destId="{C6224913-81A7-4752-90E3-58B76C407B60}" srcOrd="9" destOrd="0" presId="urn:microsoft.com/office/officeart/2005/8/layout/hList7#1"/>
    <dgm:cxn modelId="{51CD3810-48A7-48C8-AB4F-80C999F759BB}" type="presParOf" srcId="{A9E2BB48-63CB-4A58-BB7C-F86D21416B5C}" destId="{2526A9B8-09A9-45AF-B46E-7E6E3F73D794}" srcOrd="10" destOrd="0" presId="urn:microsoft.com/office/officeart/2005/8/layout/hList7#1"/>
    <dgm:cxn modelId="{18124EC3-C2C2-46E5-A79B-42E2FF5AF0CD}" type="presParOf" srcId="{2526A9B8-09A9-45AF-B46E-7E6E3F73D794}" destId="{7C7877DA-0B09-4271-95B7-CAF69F7010C0}" srcOrd="0" destOrd="0" presId="urn:microsoft.com/office/officeart/2005/8/layout/hList7#1"/>
    <dgm:cxn modelId="{C5244645-2E6E-4814-9E8F-F24A2E219EA1}" type="presParOf" srcId="{2526A9B8-09A9-45AF-B46E-7E6E3F73D794}" destId="{2C38FCB7-4AC3-48EB-9B76-F87DC3C91A68}" srcOrd="1" destOrd="0" presId="urn:microsoft.com/office/officeart/2005/8/layout/hList7#1"/>
    <dgm:cxn modelId="{1CE09067-E6DF-4515-97EC-54EAAF4E0DB7}" type="presParOf" srcId="{2526A9B8-09A9-45AF-B46E-7E6E3F73D794}" destId="{543418C3-2FCB-4099-974B-C8EFEAAB3B52}" srcOrd="2" destOrd="0" presId="urn:microsoft.com/office/officeart/2005/8/layout/hList7#1"/>
    <dgm:cxn modelId="{62DCEF9F-55E5-43E6-96F0-21255DF948C6}" type="presParOf" srcId="{2526A9B8-09A9-45AF-B46E-7E6E3F73D794}" destId="{2BAC1757-B876-4313-BFCC-0437AFE8A326}"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C193C3-A515-43BB-91B4-7D6B5F435C14}">
      <dsp:nvSpPr>
        <dsp:cNvPr id="0" name=""/>
        <dsp:cNvSpPr/>
      </dsp:nvSpPr>
      <dsp:spPr>
        <a:xfrm>
          <a:off x="100" y="0"/>
          <a:ext cx="1338113"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hu-HU" sz="1200" kern="1200" dirty="0" smtClean="0">
              <a:latin typeface="Arial" pitchFamily="34" charset="0"/>
              <a:cs typeface="Arial" pitchFamily="34" charset="0"/>
            </a:rPr>
            <a:t>Kapacitásbővítés</a:t>
          </a:r>
        </a:p>
        <a:p>
          <a:pPr lvl="0" algn="ctr" defTabSz="533400">
            <a:lnSpc>
              <a:spcPct val="90000"/>
            </a:lnSpc>
            <a:spcBef>
              <a:spcPct val="0"/>
            </a:spcBef>
            <a:spcAft>
              <a:spcPct val="35000"/>
            </a:spcAft>
          </a:pPr>
          <a:r>
            <a:rPr lang="hu-HU" sz="1200" kern="1200" dirty="0" smtClean="0">
              <a:latin typeface="Arial" pitchFamily="34" charset="0"/>
              <a:cs typeface="Arial" pitchFamily="34" charset="0"/>
            </a:rPr>
            <a:t>Modern üzleti infrastruktúra</a:t>
          </a:r>
        </a:p>
        <a:p>
          <a:pPr lvl="0" algn="ctr" defTabSz="533400">
            <a:lnSpc>
              <a:spcPct val="90000"/>
            </a:lnSpc>
            <a:spcBef>
              <a:spcPct val="0"/>
            </a:spcBef>
            <a:spcAft>
              <a:spcPct val="35000"/>
            </a:spcAft>
          </a:pPr>
          <a:r>
            <a:rPr lang="hu-HU" sz="1200" kern="1200" dirty="0" smtClean="0">
              <a:latin typeface="Arial" pitchFamily="34" charset="0"/>
              <a:cs typeface="Arial" pitchFamily="34" charset="0"/>
            </a:rPr>
            <a:t>Vállalkozói kultúra</a:t>
          </a:r>
        </a:p>
        <a:p>
          <a:pPr lvl="0" algn="ctr" defTabSz="533400">
            <a:lnSpc>
              <a:spcPct val="90000"/>
            </a:lnSpc>
            <a:spcBef>
              <a:spcPct val="0"/>
            </a:spcBef>
            <a:spcAft>
              <a:spcPct val="35000"/>
            </a:spcAft>
          </a:pPr>
          <a:r>
            <a:rPr lang="hu-HU" sz="1200" kern="1200" dirty="0" smtClean="0">
              <a:latin typeface="Arial" pitchFamily="34" charset="0"/>
              <a:cs typeface="Arial" pitchFamily="34" charset="0"/>
            </a:rPr>
            <a:t>Hálózatosodás, piacra jutás</a:t>
          </a:r>
          <a:endParaRPr lang="hu-HU" sz="1200" kern="1200" dirty="0">
            <a:latin typeface="Arial" pitchFamily="34" charset="0"/>
            <a:cs typeface="Arial" pitchFamily="34" charset="0"/>
          </a:endParaRPr>
        </a:p>
      </dsp:txBody>
      <dsp:txXfrm>
        <a:off x="100" y="1810385"/>
        <a:ext cx="1338113" cy="1810385"/>
      </dsp:txXfrm>
    </dsp:sp>
    <dsp:sp modelId="{231C2C3C-8815-4896-99FC-A1E59C7F296D}">
      <dsp:nvSpPr>
        <dsp:cNvPr id="0" name=""/>
        <dsp:cNvSpPr/>
      </dsp:nvSpPr>
      <dsp:spPr>
        <a:xfrm>
          <a:off x="40243" y="271557"/>
          <a:ext cx="1257826" cy="1507145"/>
        </a:xfrm>
        <a:prstGeom prst="ellipse">
          <a:avLst/>
        </a:prstGeom>
        <a:solidFill>
          <a:schemeClr val="accent1">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AB8AF1-69D6-4D7F-B0DA-C768B43D839A}">
      <dsp:nvSpPr>
        <dsp:cNvPr id="0" name=""/>
        <dsp:cNvSpPr/>
      </dsp:nvSpPr>
      <dsp:spPr>
        <a:xfrm>
          <a:off x="1378357" y="0"/>
          <a:ext cx="1338113"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hu-HU" sz="1000" kern="1200" dirty="0" smtClean="0">
              <a:latin typeface="Arial" pitchFamily="34" charset="0"/>
              <a:cs typeface="Arial" pitchFamily="34" charset="0"/>
            </a:rPr>
            <a:t>K+I infrastruktúra és kapacitás megerősítése</a:t>
          </a:r>
        </a:p>
        <a:p>
          <a:pPr lvl="0" algn="ctr" defTabSz="444500">
            <a:lnSpc>
              <a:spcPct val="90000"/>
            </a:lnSpc>
            <a:spcBef>
              <a:spcPct val="0"/>
            </a:spcBef>
            <a:spcAft>
              <a:spcPct val="35000"/>
            </a:spcAft>
          </a:pPr>
          <a:r>
            <a:rPr lang="hu-HU" sz="1000" kern="1200" dirty="0" smtClean="0">
              <a:latin typeface="Arial" pitchFamily="34" charset="0"/>
              <a:cs typeface="Arial" pitchFamily="34" charset="0"/>
            </a:rPr>
            <a:t>Vállalati K+I</a:t>
          </a:r>
        </a:p>
        <a:p>
          <a:pPr lvl="0" algn="ctr" defTabSz="444500">
            <a:lnSpc>
              <a:spcPct val="90000"/>
            </a:lnSpc>
            <a:spcBef>
              <a:spcPct val="0"/>
            </a:spcBef>
            <a:spcAft>
              <a:spcPct val="35000"/>
            </a:spcAft>
          </a:pPr>
          <a:r>
            <a:rPr lang="hu-HU" sz="1000" kern="1200" dirty="0" smtClean="0">
              <a:latin typeface="Arial" pitchFamily="34" charset="0"/>
              <a:cs typeface="Arial" pitchFamily="34" charset="0"/>
            </a:rPr>
            <a:t>Stratégiai K+I együttműködések</a:t>
          </a:r>
          <a:endParaRPr lang="hu-HU" sz="1000" kern="1200" dirty="0">
            <a:latin typeface="Arial" pitchFamily="34" charset="0"/>
            <a:cs typeface="Arial" pitchFamily="34" charset="0"/>
          </a:endParaRPr>
        </a:p>
      </dsp:txBody>
      <dsp:txXfrm>
        <a:off x="1378357" y="1810385"/>
        <a:ext cx="1338113" cy="1810385"/>
      </dsp:txXfrm>
    </dsp:sp>
    <dsp:sp modelId="{8224989D-A67C-4D4D-8C75-14B4B8D136B2}">
      <dsp:nvSpPr>
        <dsp:cNvPr id="0" name=""/>
        <dsp:cNvSpPr/>
      </dsp:nvSpPr>
      <dsp:spPr>
        <a:xfrm>
          <a:off x="1418500" y="271557"/>
          <a:ext cx="1257826" cy="1507145"/>
        </a:xfrm>
        <a:prstGeom prst="ellipse">
          <a:avLst/>
        </a:prstGeom>
        <a:solidFill>
          <a:schemeClr val="accent1">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4A6F6F-2104-43DD-A387-16BE1C6E9612}">
      <dsp:nvSpPr>
        <dsp:cNvPr id="0" name=""/>
        <dsp:cNvSpPr/>
      </dsp:nvSpPr>
      <dsp:spPr>
        <a:xfrm>
          <a:off x="2756614" y="0"/>
          <a:ext cx="1338113"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hu-HU" sz="1000" kern="1200" dirty="0" smtClean="0">
              <a:latin typeface="Arial" pitchFamily="34" charset="0"/>
              <a:cs typeface="Arial" pitchFamily="34" charset="0"/>
            </a:rPr>
            <a:t>Versenyképes IKT szektor</a:t>
          </a:r>
        </a:p>
        <a:p>
          <a:pPr lvl="0" algn="ctr" defTabSz="444500">
            <a:lnSpc>
              <a:spcPct val="90000"/>
            </a:lnSpc>
            <a:spcBef>
              <a:spcPct val="0"/>
            </a:spcBef>
            <a:spcAft>
              <a:spcPct val="35000"/>
            </a:spcAft>
          </a:pPr>
          <a:r>
            <a:rPr lang="hu-HU" sz="1000" kern="1200" dirty="0" smtClean="0">
              <a:latin typeface="Arial" pitchFamily="34" charset="0"/>
              <a:cs typeface="Arial" pitchFamily="34" charset="0"/>
            </a:rPr>
            <a:t>Digitális gazdaság</a:t>
          </a:r>
        </a:p>
        <a:p>
          <a:pPr lvl="0" algn="ctr" defTabSz="444500">
            <a:lnSpc>
              <a:spcPct val="90000"/>
            </a:lnSpc>
            <a:spcBef>
              <a:spcPct val="0"/>
            </a:spcBef>
            <a:spcAft>
              <a:spcPct val="35000"/>
            </a:spcAft>
          </a:pPr>
          <a:r>
            <a:rPr lang="hu-HU" sz="1000" kern="1200" dirty="0" smtClean="0">
              <a:latin typeface="Arial" pitchFamily="34" charset="0"/>
              <a:cs typeface="Arial" pitchFamily="34" charset="0"/>
            </a:rPr>
            <a:t>Digitális felzárkózás</a:t>
          </a:r>
        </a:p>
        <a:p>
          <a:pPr lvl="0" algn="ctr" defTabSz="444500">
            <a:lnSpc>
              <a:spcPct val="90000"/>
            </a:lnSpc>
            <a:spcBef>
              <a:spcPct val="0"/>
            </a:spcBef>
            <a:spcAft>
              <a:spcPct val="35000"/>
            </a:spcAft>
          </a:pPr>
          <a:r>
            <a:rPr lang="hu-HU" sz="1000" kern="1200" dirty="0" smtClean="0">
              <a:latin typeface="Arial" pitchFamily="34" charset="0"/>
              <a:cs typeface="Arial" pitchFamily="34" charset="0"/>
            </a:rPr>
            <a:t>Szélessávú hálózat és hozzáférés</a:t>
          </a:r>
        </a:p>
      </dsp:txBody>
      <dsp:txXfrm>
        <a:off x="2756614" y="1810385"/>
        <a:ext cx="1338113" cy="1810385"/>
      </dsp:txXfrm>
    </dsp:sp>
    <dsp:sp modelId="{893F016E-E00D-4A01-8B2C-B3CA49591E2E}">
      <dsp:nvSpPr>
        <dsp:cNvPr id="0" name=""/>
        <dsp:cNvSpPr/>
      </dsp:nvSpPr>
      <dsp:spPr>
        <a:xfrm>
          <a:off x="2796758" y="271557"/>
          <a:ext cx="1257826" cy="1507145"/>
        </a:xfrm>
        <a:prstGeom prst="ellipse">
          <a:avLst/>
        </a:prstGeom>
        <a:solidFill>
          <a:schemeClr val="accent1">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73AC4-F6F2-4AE3-A8A0-C81B1669D7C0}">
      <dsp:nvSpPr>
        <dsp:cNvPr id="0" name=""/>
        <dsp:cNvSpPr/>
      </dsp:nvSpPr>
      <dsp:spPr>
        <a:xfrm>
          <a:off x="4134871" y="0"/>
          <a:ext cx="1338113"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hu-HU" sz="1000" kern="1200" dirty="0" smtClean="0">
              <a:latin typeface="Arial" pitchFamily="34" charset="0"/>
              <a:cs typeface="Arial" pitchFamily="34" charset="0"/>
            </a:rPr>
            <a:t>Energiahatékonyság és megújuló energia</a:t>
          </a:r>
          <a:endParaRPr lang="hu-HU" sz="1000" kern="1200" dirty="0">
            <a:latin typeface="Arial" pitchFamily="34" charset="0"/>
            <a:cs typeface="Arial" pitchFamily="34" charset="0"/>
          </a:endParaRPr>
        </a:p>
      </dsp:txBody>
      <dsp:txXfrm>
        <a:off x="4134871" y="1810385"/>
        <a:ext cx="1338113" cy="1810385"/>
      </dsp:txXfrm>
    </dsp:sp>
    <dsp:sp modelId="{BB7BDAB8-1771-4235-8DF9-4963FE14F5E4}">
      <dsp:nvSpPr>
        <dsp:cNvPr id="0" name=""/>
        <dsp:cNvSpPr/>
      </dsp:nvSpPr>
      <dsp:spPr>
        <a:xfrm>
          <a:off x="4175015" y="271557"/>
          <a:ext cx="1257826" cy="1507145"/>
        </a:xfrm>
        <a:prstGeom prst="ellipse">
          <a:avLst/>
        </a:prstGeom>
        <a:solidFill>
          <a:schemeClr val="accent1">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82D56B-0D98-405C-9DB4-B45DBD14E220}">
      <dsp:nvSpPr>
        <dsp:cNvPr id="0" name=""/>
        <dsp:cNvSpPr/>
      </dsp:nvSpPr>
      <dsp:spPr>
        <a:xfrm>
          <a:off x="5513128" y="0"/>
          <a:ext cx="1338113"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hu-HU" sz="1000" kern="1200" dirty="0" smtClean="0">
              <a:latin typeface="Arial" pitchFamily="34" charset="0"/>
              <a:cs typeface="Arial" pitchFamily="34" charset="0"/>
            </a:rPr>
            <a:t>Foglalkoztatási programok</a:t>
          </a:r>
        </a:p>
        <a:p>
          <a:pPr lvl="0" algn="ctr" defTabSz="444500">
            <a:lnSpc>
              <a:spcPct val="90000"/>
            </a:lnSpc>
            <a:spcBef>
              <a:spcPct val="0"/>
            </a:spcBef>
            <a:spcAft>
              <a:spcPct val="35000"/>
            </a:spcAft>
          </a:pPr>
          <a:r>
            <a:rPr lang="hu-HU" sz="1000" kern="1200" dirty="0" smtClean="0">
              <a:latin typeface="Arial" pitchFamily="34" charset="0"/>
              <a:cs typeface="Arial" pitchFamily="34" charset="0"/>
            </a:rPr>
            <a:t>Gyakornoki programok</a:t>
          </a:r>
        </a:p>
        <a:p>
          <a:pPr lvl="0" algn="ctr" defTabSz="444500">
            <a:lnSpc>
              <a:spcPct val="90000"/>
            </a:lnSpc>
            <a:spcBef>
              <a:spcPct val="0"/>
            </a:spcBef>
            <a:spcAft>
              <a:spcPct val="35000"/>
            </a:spcAft>
          </a:pPr>
          <a:r>
            <a:rPr lang="hu-HU" sz="1000" kern="1200" dirty="0" smtClean="0">
              <a:latin typeface="Arial" pitchFamily="34" charset="0"/>
              <a:cs typeface="Arial" pitchFamily="34" charset="0"/>
            </a:rPr>
            <a:t>Munkahelyi rugalmasság</a:t>
          </a:r>
        </a:p>
        <a:p>
          <a:pPr lvl="0" algn="ctr" defTabSz="444500">
            <a:lnSpc>
              <a:spcPct val="90000"/>
            </a:lnSpc>
            <a:spcBef>
              <a:spcPct val="0"/>
            </a:spcBef>
            <a:spcAft>
              <a:spcPct val="35000"/>
            </a:spcAft>
          </a:pPr>
          <a:r>
            <a:rPr lang="hu-HU" sz="1000" kern="1200" dirty="0" smtClean="0">
              <a:latin typeface="Arial" pitchFamily="34" charset="0"/>
              <a:cs typeface="Arial" pitchFamily="34" charset="0"/>
            </a:rPr>
            <a:t>Képzés és átképzés</a:t>
          </a:r>
          <a:endParaRPr lang="hu-HU" sz="1000" kern="1200" dirty="0">
            <a:latin typeface="Arial" pitchFamily="34" charset="0"/>
            <a:cs typeface="Arial" pitchFamily="34" charset="0"/>
          </a:endParaRPr>
        </a:p>
      </dsp:txBody>
      <dsp:txXfrm>
        <a:off x="5513128" y="1810385"/>
        <a:ext cx="1338113" cy="1810385"/>
      </dsp:txXfrm>
    </dsp:sp>
    <dsp:sp modelId="{650CDEA3-5AFD-4A0D-8121-EEEF84D671C2}">
      <dsp:nvSpPr>
        <dsp:cNvPr id="0" name=""/>
        <dsp:cNvSpPr/>
      </dsp:nvSpPr>
      <dsp:spPr>
        <a:xfrm>
          <a:off x="5553272" y="271557"/>
          <a:ext cx="1257826" cy="1507145"/>
        </a:xfrm>
        <a:prstGeom prst="ellipse">
          <a:avLst/>
        </a:prstGeom>
        <a:solidFill>
          <a:schemeClr val="accent1">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877DA-0B09-4271-95B7-CAF69F7010C0}">
      <dsp:nvSpPr>
        <dsp:cNvPr id="0" name=""/>
        <dsp:cNvSpPr/>
      </dsp:nvSpPr>
      <dsp:spPr>
        <a:xfrm>
          <a:off x="6891385" y="0"/>
          <a:ext cx="1338113"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hu-HU" sz="1000" kern="1200" dirty="0" smtClean="0">
              <a:latin typeface="Arial" pitchFamily="34" charset="0"/>
              <a:cs typeface="Arial" pitchFamily="34" charset="0"/>
            </a:rPr>
            <a:t>Természeti és kulturális örökség megőrzéses</a:t>
          </a:r>
          <a:endParaRPr lang="hu-HU" sz="1000" kern="1200" dirty="0">
            <a:latin typeface="Arial" pitchFamily="34" charset="0"/>
            <a:cs typeface="Arial" pitchFamily="34" charset="0"/>
          </a:endParaRPr>
        </a:p>
      </dsp:txBody>
      <dsp:txXfrm>
        <a:off x="6891385" y="1810385"/>
        <a:ext cx="1338113" cy="1810385"/>
      </dsp:txXfrm>
    </dsp:sp>
    <dsp:sp modelId="{2BAC1757-B876-4313-BFCC-0437AFE8A326}">
      <dsp:nvSpPr>
        <dsp:cNvPr id="0" name=""/>
        <dsp:cNvSpPr/>
      </dsp:nvSpPr>
      <dsp:spPr>
        <a:xfrm>
          <a:off x="6914536" y="293366"/>
          <a:ext cx="1257826" cy="1507145"/>
        </a:xfrm>
        <a:prstGeom prst="ellipse">
          <a:avLst/>
        </a:prstGeom>
        <a:solidFill>
          <a:schemeClr val="accent1">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149A63-E415-4FC9-A5D3-F08284C8E6D6}">
      <dsp:nvSpPr>
        <dsp:cNvPr id="0" name=""/>
        <dsp:cNvSpPr/>
      </dsp:nvSpPr>
      <dsp:spPr>
        <a:xfrm>
          <a:off x="329183" y="3450765"/>
          <a:ext cx="7571232" cy="101890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230F8-2015-46AC-9C15-B08EDE877F5D}" type="datetimeFigureOut">
              <a:rPr lang="hu-HU" smtClean="0"/>
              <a:pPr/>
              <a:t>2016.01.07.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5C11E-540C-488B-B718-84796C0B45F1}" type="slidenum">
              <a:rPr lang="hu-HU" smtClean="0"/>
              <a:pPr/>
              <a:t>‹#›</a:t>
            </a:fld>
            <a:endParaRPr lang="hu-HU"/>
          </a:p>
        </p:txBody>
      </p:sp>
    </p:spTree>
    <p:extLst>
      <p:ext uri="{BB962C8B-B14F-4D97-AF65-F5344CB8AC3E}">
        <p14:creationId xmlns="" xmlns:p14="http://schemas.microsoft.com/office/powerpoint/2010/main" val="403658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pPr/>
              <a:t>28</a:t>
            </a:fld>
            <a:endParaRPr lang="hu-HU"/>
          </a:p>
        </p:txBody>
      </p:sp>
    </p:spTree>
    <p:extLst>
      <p:ext uri="{BB962C8B-B14F-4D97-AF65-F5344CB8AC3E}">
        <p14:creationId xmlns="" xmlns:p14="http://schemas.microsoft.com/office/powerpoint/2010/main" val="411238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 xmlns:p14="http://schemas.microsoft.com/office/powerpoint/2010/main" val="380523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köszönő oldal">
    <p:spTree>
      <p:nvGrpSpPr>
        <p:cNvPr id="1" name=""/>
        <p:cNvGrpSpPr/>
        <p:nvPr/>
      </p:nvGrpSpPr>
      <p:grpSpPr>
        <a:xfrm>
          <a:off x="0" y="0"/>
          <a:ext cx="0" cy="0"/>
          <a:chOff x="0" y="0"/>
          <a:chExt cx="0" cy="0"/>
        </a:xfrm>
      </p:grpSpPr>
      <p:sp>
        <p:nvSpPr>
          <p:cNvPr id="2" name="Title 1"/>
          <p:cNvSpPr txBox="1">
            <a:spLocks/>
          </p:cNvSpPr>
          <p:nvPr userDrawn="1"/>
        </p:nvSpPr>
        <p:spPr>
          <a:xfrm>
            <a:off x="6099175" y="428625"/>
            <a:ext cx="2522538" cy="582613"/>
          </a:xfrm>
          <a:prstGeom prst="rect">
            <a:avLst/>
          </a:prstGeom>
        </p:spPr>
        <p:txBody>
          <a:bodyPr anchor="ctr">
            <a:normAutofit/>
          </a:bodyPr>
          <a:lstStyle>
            <a:lvl1pPr algn="ctr" defTabSz="457200" rtl="0" eaLnBrk="1" latinLnBrk="0" hangingPunct="1">
              <a:spcBef>
                <a:spcPct val="0"/>
              </a:spcBef>
              <a:buNone/>
              <a:defRPr sz="1200" kern="1200">
                <a:solidFill>
                  <a:schemeClr val="accent1">
                    <a:lumMod val="75000"/>
                  </a:schemeClr>
                </a:solidFill>
                <a:latin typeface="+mj-lt"/>
                <a:ea typeface="+mj-ea"/>
                <a:cs typeface="+mj-cs"/>
              </a:defRPr>
            </a:lvl1pPr>
          </a:lstStyle>
          <a:p>
            <a:pPr algn="r">
              <a:defRPr/>
            </a:pPr>
            <a:endParaRPr lang="en-US"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132961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 xmlns:p14="http://schemas.microsoft.com/office/powerpoint/2010/main" val="346902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363456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2445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Tree>
    <p:extLst>
      <p:ext uri="{BB962C8B-B14F-4D97-AF65-F5344CB8AC3E}">
        <p14:creationId xmlns="" xmlns:p14="http://schemas.microsoft.com/office/powerpoint/2010/main" val="208617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
        <p:nvSpPr>
          <p:cNvPr id="9" name="Cím 1"/>
          <p:cNvSpPr>
            <a:spLocks noGrp="1"/>
          </p:cNvSpPr>
          <p:nvPr>
            <p:ph type="title"/>
          </p:nvPr>
        </p:nvSpPr>
        <p:spPr>
          <a:xfrm>
            <a:off x="447989" y="44624"/>
            <a:ext cx="4412043" cy="864096"/>
          </a:xfrm>
        </p:spPr>
        <p:txBody>
          <a:bodyPr/>
          <a:lstStyle/>
          <a:p>
            <a:r>
              <a:rPr lang="hu-HU" smtClean="0"/>
              <a:t>Mintacím szerkesztése</a:t>
            </a:r>
            <a:endParaRPr lang="hu-HU"/>
          </a:p>
        </p:txBody>
      </p:sp>
    </p:spTree>
    <p:extLst>
      <p:ext uri="{BB962C8B-B14F-4D97-AF65-F5344CB8AC3E}">
        <p14:creationId xmlns="" xmlns:p14="http://schemas.microsoft.com/office/powerpoint/2010/main" val="142877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9034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smtClean="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smtClean="0"/>
              <a:t>Click to edit Alcím</a:t>
            </a:r>
          </a:p>
          <a:p>
            <a:pPr lvl="0"/>
            <a:endParaRPr lang="hu-HU"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pPr/>
              <a:t>2016.01.07.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pPr/>
              <a:t>‹#›</a:t>
            </a:fld>
            <a:endParaRPr lang="hu-HU"/>
          </a:p>
        </p:txBody>
      </p:sp>
    </p:spTree>
    <p:extLst>
      <p:ext uri="{BB962C8B-B14F-4D97-AF65-F5344CB8AC3E}">
        <p14:creationId xmlns="" xmlns:p14="http://schemas.microsoft.com/office/powerpoint/2010/main" val="19150826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70" r:id="rId9"/>
    <p:sldLayoutId id="2147483671" r:id="rId10"/>
  </p:sldLayoutIdLst>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827584" y="1595021"/>
            <a:ext cx="7488832" cy="5262979"/>
          </a:xfrm>
          <a:prstGeom prst="rect">
            <a:avLst/>
          </a:prstGeom>
          <a:noFill/>
        </p:spPr>
        <p:txBody>
          <a:bodyPr wrap="square" rtlCol="0">
            <a:spAutoFit/>
          </a:bodyPr>
          <a:lstStyle/>
          <a:p>
            <a:pPr algn="ctr"/>
            <a:r>
              <a:rPr lang="hu-HU" sz="2400" b="1" dirty="0" smtClean="0"/>
              <a:t>TÁMOP 7.2.1.  PROJEKT KERETÉBEN</a:t>
            </a:r>
            <a:r>
              <a:rPr lang="hu-HU" dirty="0" smtClean="0"/>
              <a:t>:</a:t>
            </a:r>
          </a:p>
          <a:p>
            <a:pPr algn="ctr"/>
            <a:endParaRPr lang="hu-HU" dirty="0" smtClean="0"/>
          </a:p>
          <a:p>
            <a:pPr algn="ctr"/>
            <a:r>
              <a:rPr lang="hu-HU" sz="2000" b="1" dirty="0" smtClean="0"/>
              <a:t>A „Szinergiavizsgálat más operatív programmal, az egymásra épülő programok nevesítése” főtevékenységen belül</a:t>
            </a:r>
          </a:p>
          <a:p>
            <a:pPr algn="ctr"/>
            <a:endParaRPr lang="hu-HU" dirty="0" smtClean="0"/>
          </a:p>
          <a:p>
            <a:pPr algn="ctr"/>
            <a:r>
              <a:rPr lang="hu-HU" b="1" i="1" dirty="0" smtClean="0"/>
              <a:t>„</a:t>
            </a:r>
            <a:r>
              <a:rPr lang="hu-HU" b="1" i="1" dirty="0" err="1" smtClean="0"/>
              <a:t>GINOP-ból</a:t>
            </a:r>
            <a:r>
              <a:rPr lang="hu-HU" b="1" i="1" dirty="0" smtClean="0"/>
              <a:t> finanszírozható az </a:t>
            </a:r>
            <a:r>
              <a:rPr lang="hu-HU" b="1" i="1" dirty="0" err="1" smtClean="0"/>
              <a:t>EFOP-hoz</a:t>
            </a:r>
            <a:r>
              <a:rPr lang="hu-HU" b="1" i="1" dirty="0" smtClean="0"/>
              <a:t> kapcsolódó programok/projektek”</a:t>
            </a:r>
          </a:p>
          <a:p>
            <a:pPr algn="ctr"/>
            <a:endParaRPr lang="hu-HU" b="1" i="1" dirty="0" smtClean="0"/>
          </a:p>
          <a:p>
            <a:pPr algn="ctr"/>
            <a:r>
              <a:rPr lang="hu-HU" b="1" i="1" dirty="0" smtClean="0"/>
              <a:t>című </a:t>
            </a:r>
            <a:r>
              <a:rPr lang="hu-HU" b="1" i="1" dirty="0" err="1" smtClean="0"/>
              <a:t>workshop</a:t>
            </a:r>
            <a:r>
              <a:rPr lang="hu-HU" b="1" i="1" dirty="0" smtClean="0"/>
              <a:t>.</a:t>
            </a:r>
          </a:p>
          <a:p>
            <a:pPr algn="ctr"/>
            <a:r>
              <a:rPr lang="hu-HU" i="1" dirty="0" smtClean="0"/>
              <a:t>Helyszín: Békéscsaba</a:t>
            </a:r>
          </a:p>
          <a:p>
            <a:pPr algn="ctr"/>
            <a:r>
              <a:rPr lang="hu-HU" i="1" dirty="0" smtClean="0"/>
              <a:t>Időpont: 2015.12.17.</a:t>
            </a:r>
          </a:p>
          <a:p>
            <a:pPr algn="ctr"/>
            <a:endParaRPr lang="hu-HU" b="1" i="1" dirty="0" smtClean="0"/>
          </a:p>
          <a:p>
            <a:pPr algn="ctr"/>
            <a:r>
              <a:rPr lang="hu-HU" i="1" dirty="0" smtClean="0"/>
              <a:t>Készítette: Projektfelügyelet Kft.</a:t>
            </a:r>
          </a:p>
          <a:p>
            <a:pPr algn="ctr"/>
            <a:endParaRPr lang="hu-HU" i="1" dirty="0" smtClean="0"/>
          </a:p>
          <a:p>
            <a:pPr algn="ctr"/>
            <a:endParaRPr lang="hu-HU" dirty="0" smtClean="0"/>
          </a:p>
          <a:p>
            <a:r>
              <a:rPr lang="hu-HU" dirty="0" smtClean="0"/>
              <a:t> </a:t>
            </a:r>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I.</a:t>
            </a:r>
            <a:br>
              <a:rPr lang="hu-HU" sz="2800" dirty="0" smtClean="0">
                <a:solidFill>
                  <a:srgbClr val="FFFF00"/>
                </a:solidFill>
              </a:rPr>
            </a:br>
            <a:r>
              <a:rPr lang="hu-HU" sz="2800" dirty="0" smtClean="0">
                <a:solidFill>
                  <a:srgbClr val="FFFF00"/>
                </a:solidFill>
              </a:rPr>
              <a:t>FŐ elemei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3"/>
            <a:ext cx="8028384" cy="4708981"/>
          </a:xfrm>
          <a:prstGeom prst="rect">
            <a:avLst/>
          </a:prstGeom>
          <a:noFill/>
        </p:spPr>
        <p:txBody>
          <a:bodyPr wrap="square" rtlCol="0">
            <a:spAutoFit/>
          </a:bodyPr>
          <a:lstStyle/>
          <a:p>
            <a:r>
              <a:rPr lang="hu-HU" sz="2000" b="1" dirty="0" smtClean="0">
                <a:solidFill>
                  <a:schemeClr val="tx2"/>
                </a:solidFill>
              </a:rPr>
              <a:t>PROJEKT LEÍRÁSA, ELEMEI:</a:t>
            </a:r>
          </a:p>
          <a:p>
            <a:endParaRPr lang="hu-HU" sz="2000" dirty="0" smtClean="0">
              <a:solidFill>
                <a:schemeClr val="tx2"/>
              </a:solidFill>
            </a:endParaRPr>
          </a:p>
          <a:p>
            <a:pPr algn="just"/>
            <a:r>
              <a:rPr lang="hu-HU" sz="2000" dirty="0" smtClean="0"/>
              <a:t>Munkahelyi képzési programok, illetve a kiemelt ágazatok kapcsán felmerülő képzési igényeknek megfelelő általános, széleskörűen elérhető képzési és fejlesztési programok. A program keretében célzott, az egyes vállalkozások számára szükséges oktatás zajlik, valamint munkahelyen belüli képzések, képességfejlesztés. </a:t>
            </a:r>
          </a:p>
          <a:p>
            <a:pPr algn="just"/>
            <a:endParaRPr lang="hu-HU" sz="2000" dirty="0" smtClean="0"/>
          </a:p>
          <a:p>
            <a:pPr algn="just"/>
            <a:r>
              <a:rPr lang="hu-HU" sz="2000" dirty="0" smtClean="0"/>
              <a:t>Ezt kiegészítve a program részei a vállalkozóvá válás inspirálása, támogatása, üzleti képzések, vállalkozói </a:t>
            </a:r>
            <a:r>
              <a:rPr lang="hu-HU" sz="2000" dirty="0" err="1" smtClean="0"/>
              <a:t>mentorálás</a:t>
            </a:r>
            <a:r>
              <a:rPr lang="hu-HU" sz="2000" dirty="0" smtClean="0"/>
              <a:t> és ösztöndíj program is. </a:t>
            </a:r>
          </a:p>
          <a:p>
            <a:endParaRPr lang="hu-HU" sz="2000" dirty="0" smtClean="0">
              <a:solidFill>
                <a:schemeClr val="tx2"/>
              </a:solidFill>
            </a:endParaRPr>
          </a:p>
          <a:p>
            <a:endParaRPr lang="hu-HU" sz="2000"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KIEMLET PROJEKT I.</a:t>
            </a:r>
            <a:br>
              <a:rPr lang="hu-HU" sz="2800" dirty="0" smtClean="0">
                <a:solidFill>
                  <a:srgbClr val="FFFF00"/>
                </a:solidFill>
              </a:rPr>
            </a:br>
            <a:r>
              <a:rPr lang="hu-HU" sz="2800" dirty="0" smtClean="0">
                <a:solidFill>
                  <a:srgbClr val="FFFF00"/>
                </a:solidFill>
              </a:rPr>
              <a:t>MILYEN EREDMÉNYT VÁRUNK TŐLE?</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4401205"/>
          </a:xfrm>
          <a:prstGeom prst="rect">
            <a:avLst/>
          </a:prstGeom>
          <a:noFill/>
        </p:spPr>
        <p:txBody>
          <a:bodyPr wrap="square" rtlCol="0">
            <a:spAutoFit/>
          </a:bodyPr>
          <a:lstStyle/>
          <a:p>
            <a:endParaRPr lang="hu-HU" sz="2000" b="1" dirty="0" smtClean="0">
              <a:solidFill>
                <a:schemeClr val="tx2"/>
              </a:solidFill>
            </a:endParaRPr>
          </a:p>
          <a:p>
            <a:r>
              <a:rPr lang="hu-HU" sz="2000" b="1" dirty="0" smtClean="0">
                <a:solidFill>
                  <a:schemeClr val="tx2"/>
                </a:solidFill>
              </a:rPr>
              <a:t>A PROJEKTTŐL ELVÁRT EREDMÉNYEK:</a:t>
            </a:r>
          </a:p>
          <a:p>
            <a:endParaRPr lang="hu-HU" sz="2000" b="1" dirty="0" smtClean="0">
              <a:solidFill>
                <a:schemeClr val="tx2"/>
              </a:solidFill>
            </a:endParaRPr>
          </a:p>
          <a:p>
            <a:pPr algn="just"/>
            <a:r>
              <a:rPr lang="hu-HU" sz="2000" dirty="0" smtClean="0"/>
              <a:t>Több ezer fő bevonása a programba, ezzel a felkészült és naprakész tudással és képességekkel rendelkező munkavállalók és vállalkozások számának nagyságrendi növelése, mely jelentősen hozzájárul a megy vállalkozásainak sikerességéhez és a megye tőkevonzó képességének növekedéséhez.</a:t>
            </a: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II.</a:t>
            </a:r>
            <a:br>
              <a:rPr lang="hu-HU" sz="2800" dirty="0" smtClean="0">
                <a:solidFill>
                  <a:srgbClr val="FFFF00"/>
                </a:solidFill>
              </a:rPr>
            </a:br>
            <a:r>
              <a:rPr lang="hu-HU" sz="2800" dirty="0" smtClean="0">
                <a:solidFill>
                  <a:srgbClr val="FFFF00"/>
                </a:solidFill>
              </a:rPr>
              <a:t>Fő ADATOK</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412776"/>
            <a:ext cx="8028384" cy="5016758"/>
          </a:xfrm>
          <a:prstGeom prst="rect">
            <a:avLst/>
          </a:prstGeom>
          <a:noFill/>
        </p:spPr>
        <p:txBody>
          <a:bodyPr wrap="square" rtlCol="0">
            <a:spAutoFit/>
          </a:bodyPr>
          <a:lstStyle/>
          <a:p>
            <a:r>
              <a:rPr lang="hu-HU" sz="2000" b="1" dirty="0" smtClean="0">
                <a:solidFill>
                  <a:schemeClr val="tx2"/>
                </a:solidFill>
              </a:rPr>
              <a:t>NEVE:</a:t>
            </a:r>
            <a:r>
              <a:rPr lang="hu-HU" sz="2000" dirty="0" smtClean="0">
                <a:solidFill>
                  <a:srgbClr val="FF0000"/>
                </a:solidFill>
              </a:rPr>
              <a:t> </a:t>
            </a:r>
            <a:r>
              <a:rPr lang="hu-HU" sz="2000" b="1" dirty="0" smtClean="0"/>
              <a:t>Békés megyei tranzitfoglalkoztatási program</a:t>
            </a:r>
          </a:p>
          <a:p>
            <a:endParaRPr lang="hu-HU" sz="2000" dirty="0" smtClean="0">
              <a:solidFill>
                <a:schemeClr val="tx2"/>
              </a:solidFill>
            </a:endParaRPr>
          </a:p>
          <a:p>
            <a:pPr algn="just"/>
            <a:r>
              <a:rPr lang="hu-HU" sz="2000" b="1" dirty="0" smtClean="0">
                <a:solidFill>
                  <a:schemeClr val="tx2"/>
                </a:solidFill>
              </a:rPr>
              <a:t>CÉLJA: </a:t>
            </a:r>
            <a:r>
              <a:rPr lang="hu-HU" sz="2000" dirty="0" smtClean="0"/>
              <a:t>Az átmeneti foglalkoztatást támogató program munkapiaci tapasztalat szerzését segíti elő a munkaerőpiacon helyüket keresők számára. </a:t>
            </a:r>
          </a:p>
          <a:p>
            <a:endParaRPr lang="hu-HU" sz="2000" dirty="0" smtClean="0">
              <a:solidFill>
                <a:schemeClr val="tx2"/>
              </a:solidFill>
            </a:endParaRPr>
          </a:p>
          <a:p>
            <a:pPr algn="just"/>
            <a:r>
              <a:rPr lang="hu-HU" sz="2000" b="1" dirty="0" smtClean="0">
                <a:solidFill>
                  <a:schemeClr val="tx2"/>
                </a:solidFill>
              </a:rPr>
              <a:t>INDOKOLTSÁGA: </a:t>
            </a:r>
            <a:r>
              <a:rPr lang="hu-HU" sz="2000" dirty="0" smtClean="0"/>
              <a:t>A megye lehetséges munkavállalóinak jelentős része nem rendelkezik azon képességekkel és tapasztalatokkal, amelyek elkerülhetetlenül szükségesek a munkavállaláshoz, a munkaerőpiacon való helytálláshoz.</a:t>
            </a:r>
          </a:p>
          <a:p>
            <a:endParaRPr lang="hu-HU" sz="2000" dirty="0" smtClean="0">
              <a:solidFill>
                <a:schemeClr val="tx2"/>
              </a:solidFill>
            </a:endParaRPr>
          </a:p>
          <a:p>
            <a:r>
              <a:rPr lang="hu-HU" sz="2000" b="1" dirty="0" smtClean="0">
                <a:solidFill>
                  <a:schemeClr val="tx2"/>
                </a:solidFill>
              </a:rPr>
              <a:t>FORRÁS: </a:t>
            </a:r>
            <a:r>
              <a:rPr lang="hu-HU" sz="2000" dirty="0" smtClean="0"/>
              <a:t>GINOP 5.</a:t>
            </a:r>
          </a:p>
          <a:p>
            <a:r>
              <a:rPr lang="hu-HU" sz="2000" b="1" dirty="0" smtClean="0">
                <a:solidFill>
                  <a:schemeClr val="tx2"/>
                </a:solidFill>
              </a:rPr>
              <a:t>KEDVEZMÉNYEZETT(EK): </a:t>
            </a:r>
            <a:r>
              <a:rPr lang="hu-HU" sz="2000" dirty="0" smtClean="0"/>
              <a:t>Képző szervezetek, civil szervezetek, vállalkozások</a:t>
            </a:r>
          </a:p>
          <a:p>
            <a:r>
              <a:rPr lang="hu-HU" sz="2000" b="1" dirty="0" smtClean="0">
                <a:solidFill>
                  <a:schemeClr val="tx2"/>
                </a:solidFill>
              </a:rPr>
              <a:t>CÉLCSOPORT: </a:t>
            </a:r>
            <a:r>
              <a:rPr lang="hu-HU" sz="2000" dirty="0" smtClean="0"/>
              <a:t>A munkaerőpiacon hátrányos helyzetű emberek</a:t>
            </a:r>
          </a:p>
          <a:p>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II.</a:t>
            </a:r>
            <a:br>
              <a:rPr lang="hu-HU" sz="2800" dirty="0" smtClean="0">
                <a:solidFill>
                  <a:srgbClr val="FFFF00"/>
                </a:solidFill>
              </a:rPr>
            </a:br>
            <a:r>
              <a:rPr lang="hu-HU" sz="2800" dirty="0" smtClean="0">
                <a:solidFill>
                  <a:srgbClr val="FFFF00"/>
                </a:solidFill>
              </a:rPr>
              <a:t>FŐ elemei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3"/>
            <a:ext cx="8028384" cy="4401205"/>
          </a:xfrm>
          <a:prstGeom prst="rect">
            <a:avLst/>
          </a:prstGeom>
          <a:noFill/>
        </p:spPr>
        <p:txBody>
          <a:bodyPr wrap="square" rtlCol="0">
            <a:spAutoFit/>
          </a:bodyPr>
          <a:lstStyle/>
          <a:p>
            <a:r>
              <a:rPr lang="hu-HU" sz="2000" b="1" dirty="0" smtClean="0">
                <a:solidFill>
                  <a:schemeClr val="tx2"/>
                </a:solidFill>
              </a:rPr>
              <a:t>PROJEKT LEÍRÁSA, ELEMEI:</a:t>
            </a:r>
          </a:p>
          <a:p>
            <a:endParaRPr lang="hu-HU" sz="2000" b="1" dirty="0" smtClean="0">
              <a:solidFill>
                <a:schemeClr val="tx2"/>
              </a:solidFill>
            </a:endParaRPr>
          </a:p>
          <a:p>
            <a:pPr algn="just"/>
            <a:r>
              <a:rPr lang="hu-HU" sz="2000" dirty="0" smtClean="0"/>
              <a:t>Az átmeneti foglalkoztatást támogató program egyrészt munkapiaci tapasztalat szerzését segíti elő a munkaerőpiacon helyüket keresők számára, másrészt bővíti azon vállalkozások lehetőségeit, akik bővítés, új piacok fejlesztése, K+F tevékenység vagy egyéb, jelentős kockázatú tevékenység kapcsán nem tudják pontosan tervezni munkaerőigényüket, a magasabb </a:t>
            </a:r>
            <a:r>
              <a:rPr lang="hu-HU" sz="2000" dirty="0" err="1" smtClean="0"/>
              <a:t>foglalkoztatotti</a:t>
            </a:r>
            <a:r>
              <a:rPr lang="hu-HU" sz="2000" dirty="0" smtClean="0"/>
              <a:t> létszám mellett való elköteleződés viszont nagyon nagy anyagi és egyéb terhet jelentene nekik, ha nem a legjobb szcenárió valósul meg üzleti terveik közül. </a:t>
            </a:r>
          </a:p>
          <a:p>
            <a:pPr algn="just"/>
            <a:r>
              <a:rPr lang="hu-HU" sz="2000" dirty="0" smtClean="0"/>
              <a:t>A programot mindenképpen szükséges összehangolni a többi fejlesztési programmal, több ponton direkt módon is összekapcsolva a támogatásokat, egymásra épülve felépíteni azok rendszerét.</a:t>
            </a:r>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KIEMLET PROJEKT II.</a:t>
            </a:r>
            <a:br>
              <a:rPr lang="hu-HU" sz="2800" dirty="0" smtClean="0">
                <a:solidFill>
                  <a:srgbClr val="FFFF00"/>
                </a:solidFill>
              </a:rPr>
            </a:br>
            <a:r>
              <a:rPr lang="hu-HU" sz="2800" dirty="0" smtClean="0">
                <a:solidFill>
                  <a:srgbClr val="FFFF00"/>
                </a:solidFill>
              </a:rPr>
              <a:t>MILYEN EREDMÉNYT VÁRUNK TŐLE?</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5016758"/>
          </a:xfrm>
          <a:prstGeom prst="rect">
            <a:avLst/>
          </a:prstGeom>
          <a:noFill/>
        </p:spPr>
        <p:txBody>
          <a:bodyPr wrap="square" rtlCol="0">
            <a:spAutoFit/>
          </a:bodyPr>
          <a:lstStyle/>
          <a:p>
            <a:r>
              <a:rPr lang="hu-HU" sz="2000" b="1" dirty="0" smtClean="0">
                <a:solidFill>
                  <a:schemeClr val="tx2"/>
                </a:solidFill>
              </a:rPr>
              <a:t>A PROJEKTTŐL ELVÁRT EREDMÉNYEK:</a:t>
            </a:r>
          </a:p>
          <a:p>
            <a:endParaRPr lang="hu-HU" sz="2000" b="1" dirty="0" smtClean="0">
              <a:solidFill>
                <a:schemeClr val="tx2"/>
              </a:solidFill>
            </a:endParaRPr>
          </a:p>
          <a:p>
            <a:pPr algn="just"/>
            <a:r>
              <a:rPr lang="hu-HU" sz="2000" dirty="0" smtClean="0"/>
              <a:t>A tranzitfoglalkoztatás célcsoportját alapvetően olyan, a munkaerő-piacon hátrányos helyzetű emberek alkotják, akik nem rendelkeznek szakképzettséggel, illetve szakmájuk munkaerő-piaci szempontból elavult, és egyéb hátrányaik miatt (pl. alapkompetenciák hiánya, családi hátrányok, iskolai kudarcok) más típusú programban való részvétel (pl. szakképzés felnőttképzés keretében) nem vezetné őket vissza eredményesen az elsődleges munkaerő-piacra.</a:t>
            </a:r>
          </a:p>
          <a:p>
            <a:pPr algn="just"/>
            <a:endParaRPr lang="hu-HU" sz="2000" dirty="0" smtClean="0"/>
          </a:p>
          <a:p>
            <a:pPr algn="just"/>
            <a:r>
              <a:rPr lang="hu-HU" sz="2000" dirty="0" smtClean="0"/>
              <a:t>A program eredményeként legalább 2000 fő lehetőségeit kívánjuk javítani a munkaerőpiacon.</a:t>
            </a: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III.</a:t>
            </a:r>
            <a:br>
              <a:rPr lang="hu-HU" sz="2800" dirty="0" smtClean="0">
                <a:solidFill>
                  <a:srgbClr val="FFFF00"/>
                </a:solidFill>
              </a:rPr>
            </a:br>
            <a:r>
              <a:rPr lang="hu-HU" sz="2800" dirty="0" smtClean="0">
                <a:solidFill>
                  <a:srgbClr val="FFFF00"/>
                </a:solidFill>
              </a:rPr>
              <a:t>Fő ADATOK</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412776"/>
            <a:ext cx="8028384" cy="5324535"/>
          </a:xfrm>
          <a:prstGeom prst="rect">
            <a:avLst/>
          </a:prstGeom>
          <a:noFill/>
        </p:spPr>
        <p:txBody>
          <a:bodyPr wrap="square" rtlCol="0">
            <a:spAutoFit/>
          </a:bodyPr>
          <a:lstStyle/>
          <a:p>
            <a:r>
              <a:rPr lang="hu-HU" sz="2000" b="1" dirty="0" smtClean="0">
                <a:solidFill>
                  <a:schemeClr val="tx2"/>
                </a:solidFill>
              </a:rPr>
              <a:t>NEVE:</a:t>
            </a:r>
            <a:r>
              <a:rPr lang="hu-HU" sz="2000" dirty="0" smtClean="0">
                <a:solidFill>
                  <a:srgbClr val="FF0000"/>
                </a:solidFill>
              </a:rPr>
              <a:t> </a:t>
            </a:r>
            <a:r>
              <a:rPr lang="hu-HU" sz="2000" b="1" dirty="0" smtClean="0"/>
              <a:t>Üzleti infrastruktúra fejlesztése Békés megyében </a:t>
            </a:r>
          </a:p>
          <a:p>
            <a:endParaRPr lang="hu-HU" sz="2000" dirty="0" smtClean="0">
              <a:solidFill>
                <a:schemeClr val="tx2"/>
              </a:solidFill>
            </a:endParaRPr>
          </a:p>
          <a:p>
            <a:pPr algn="just"/>
            <a:r>
              <a:rPr lang="hu-HU" sz="2000" b="1" dirty="0" smtClean="0">
                <a:solidFill>
                  <a:schemeClr val="tx2"/>
                </a:solidFill>
              </a:rPr>
              <a:t>CÉLJA: </a:t>
            </a:r>
            <a:r>
              <a:rPr lang="hu-HU" sz="2000" dirty="0" smtClean="0"/>
              <a:t>A program célja, hogy a megye területének különösen a leszakadó, ipari teljesítmény szempontjából elmaradt területein is biztosítsuk a betelepedéshez szükséges, stabil alapinfrastruktúrát és minél magasabb szintű szolgáltatásokat is nyújtani tudó üzleti infrastruktúra elemeit. </a:t>
            </a:r>
            <a:endParaRPr lang="hu-HU" sz="2000" b="1" dirty="0" smtClean="0">
              <a:solidFill>
                <a:schemeClr val="tx2"/>
              </a:solidFill>
            </a:endParaRPr>
          </a:p>
          <a:p>
            <a:endParaRPr lang="hu-HU" sz="2000" dirty="0" smtClean="0">
              <a:solidFill>
                <a:schemeClr val="tx2"/>
              </a:solidFill>
            </a:endParaRPr>
          </a:p>
          <a:p>
            <a:pPr algn="just"/>
            <a:r>
              <a:rPr lang="hu-HU" sz="2000" b="1" dirty="0" smtClean="0">
                <a:solidFill>
                  <a:schemeClr val="tx2"/>
                </a:solidFill>
              </a:rPr>
              <a:t>INDOKOLTSÁGA: </a:t>
            </a:r>
            <a:r>
              <a:rPr lang="hu-HU" sz="2000" dirty="0" smtClean="0"/>
              <a:t>A megye számos rossz gazdasági helyzetű településén  nincs megfelelő üzleti infrastruktúra (iparterület, inkubátorház stb.), a beruházás, betelepedés alapvető fizikai feltételei sem teljesülnek.</a:t>
            </a:r>
          </a:p>
          <a:p>
            <a:endParaRPr lang="hu-HU" sz="2000" dirty="0" smtClean="0">
              <a:solidFill>
                <a:schemeClr val="tx2"/>
              </a:solidFill>
            </a:endParaRPr>
          </a:p>
          <a:p>
            <a:r>
              <a:rPr lang="hu-HU" sz="2000" b="1" dirty="0" smtClean="0">
                <a:solidFill>
                  <a:schemeClr val="tx2"/>
                </a:solidFill>
              </a:rPr>
              <a:t>FORRÁS: </a:t>
            </a:r>
            <a:r>
              <a:rPr lang="hu-HU" sz="2000" dirty="0" smtClean="0"/>
              <a:t>GINOP 1.</a:t>
            </a:r>
          </a:p>
          <a:p>
            <a:r>
              <a:rPr lang="hu-HU" sz="2000" b="1" dirty="0" smtClean="0">
                <a:solidFill>
                  <a:schemeClr val="tx2"/>
                </a:solidFill>
              </a:rPr>
              <a:t>KEDVEZMÉNYEZETT(EK): </a:t>
            </a:r>
            <a:r>
              <a:rPr lang="hu-HU" sz="2000" dirty="0" smtClean="0"/>
              <a:t>Kis- és közepes vállalkozások</a:t>
            </a:r>
            <a:endParaRPr lang="hu-HU" sz="2000" b="1" dirty="0" smtClean="0">
              <a:solidFill>
                <a:schemeClr val="tx2"/>
              </a:solidFill>
            </a:endParaRPr>
          </a:p>
          <a:p>
            <a:r>
              <a:rPr lang="hu-HU" sz="2000" b="1" dirty="0" smtClean="0">
                <a:solidFill>
                  <a:schemeClr val="tx2"/>
                </a:solidFill>
              </a:rPr>
              <a:t>CÉLCSOPORT: </a:t>
            </a:r>
            <a:r>
              <a:rPr lang="hu-HU" sz="2000" dirty="0" smtClean="0"/>
              <a:t>Kis- és közepes vállalkozások</a:t>
            </a:r>
          </a:p>
          <a:p>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III.</a:t>
            </a:r>
            <a:br>
              <a:rPr lang="hu-HU" sz="2800" dirty="0" smtClean="0">
                <a:solidFill>
                  <a:srgbClr val="FFFF00"/>
                </a:solidFill>
              </a:rPr>
            </a:br>
            <a:r>
              <a:rPr lang="hu-HU" sz="2800" dirty="0" smtClean="0">
                <a:solidFill>
                  <a:srgbClr val="FFFF00"/>
                </a:solidFill>
              </a:rPr>
              <a:t>FŐ elemei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3"/>
            <a:ext cx="8028384" cy="4401205"/>
          </a:xfrm>
          <a:prstGeom prst="rect">
            <a:avLst/>
          </a:prstGeom>
          <a:noFill/>
        </p:spPr>
        <p:txBody>
          <a:bodyPr wrap="square" rtlCol="0">
            <a:spAutoFit/>
          </a:bodyPr>
          <a:lstStyle/>
          <a:p>
            <a:endParaRPr lang="hu-HU" sz="2000" b="1" dirty="0" smtClean="0">
              <a:solidFill>
                <a:schemeClr val="tx2"/>
              </a:solidFill>
            </a:endParaRPr>
          </a:p>
          <a:p>
            <a:r>
              <a:rPr lang="hu-HU" sz="2000" b="1" dirty="0" smtClean="0">
                <a:solidFill>
                  <a:schemeClr val="tx2"/>
                </a:solidFill>
              </a:rPr>
              <a:t>PROJEKT LEÍRÁSA, ELEMEI:</a:t>
            </a:r>
          </a:p>
          <a:p>
            <a:endParaRPr lang="hu-HU" sz="2000" b="1" dirty="0" smtClean="0">
              <a:solidFill>
                <a:schemeClr val="tx2"/>
              </a:solidFill>
            </a:endParaRPr>
          </a:p>
          <a:p>
            <a:pPr lvl="1" algn="just">
              <a:buFont typeface="Arial" pitchFamily="34" charset="0"/>
              <a:buChar char="•"/>
            </a:pPr>
            <a:r>
              <a:rPr lang="hu-HU" sz="2000" dirty="0" smtClean="0"/>
              <a:t>Ipari parkok, </a:t>
            </a:r>
          </a:p>
          <a:p>
            <a:pPr lvl="1" algn="just">
              <a:buFont typeface="Arial" pitchFamily="34" charset="0"/>
              <a:buChar char="•"/>
            </a:pPr>
            <a:r>
              <a:rPr lang="hu-HU" sz="2000" dirty="0" smtClean="0"/>
              <a:t>iparterületek, </a:t>
            </a:r>
          </a:p>
          <a:p>
            <a:pPr lvl="1" algn="just">
              <a:buFont typeface="Arial" pitchFamily="34" charset="0"/>
              <a:buChar char="•"/>
            </a:pPr>
            <a:r>
              <a:rPr lang="hu-HU" sz="2000" dirty="0" smtClean="0"/>
              <a:t>inkubátorházak, </a:t>
            </a:r>
          </a:p>
          <a:p>
            <a:pPr lvl="1" algn="just">
              <a:buFont typeface="Arial" pitchFamily="34" charset="0"/>
              <a:buChar char="•"/>
            </a:pPr>
            <a:r>
              <a:rPr lang="hu-HU" sz="2000" dirty="0" smtClean="0"/>
              <a:t>üzleti szolgáltató központok (pl. logisztika) </a:t>
            </a:r>
          </a:p>
          <a:p>
            <a:pPr algn="just"/>
            <a:endParaRPr lang="hu-HU" sz="2000" dirty="0" smtClean="0"/>
          </a:p>
          <a:p>
            <a:pPr algn="just"/>
            <a:r>
              <a:rPr lang="hu-HU" sz="2000" dirty="0" smtClean="0"/>
              <a:t>támogatása. Mind új egységek létrehozása, mind a meglévők bővítése, fejlesztése támogatandó.</a:t>
            </a:r>
          </a:p>
          <a:p>
            <a:endParaRPr lang="hu-HU" sz="2000" dirty="0" smtClean="0">
              <a:solidFill>
                <a:schemeClr val="tx2"/>
              </a:solidFill>
            </a:endParaRPr>
          </a:p>
          <a:p>
            <a:endParaRPr lang="hu-HU" sz="2000"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KIEMLET PROJEKT III.</a:t>
            </a:r>
            <a:br>
              <a:rPr lang="hu-HU" sz="2800" dirty="0" smtClean="0">
                <a:solidFill>
                  <a:srgbClr val="FFFF00"/>
                </a:solidFill>
              </a:rPr>
            </a:br>
            <a:r>
              <a:rPr lang="hu-HU" sz="2800" dirty="0" smtClean="0">
                <a:solidFill>
                  <a:srgbClr val="FFFF00"/>
                </a:solidFill>
              </a:rPr>
              <a:t>MILYEN EREDMÉNYT VÁRUNK TŐLE?</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3170099"/>
          </a:xfrm>
          <a:prstGeom prst="rect">
            <a:avLst/>
          </a:prstGeom>
          <a:noFill/>
        </p:spPr>
        <p:txBody>
          <a:bodyPr wrap="square" rtlCol="0">
            <a:spAutoFit/>
          </a:bodyPr>
          <a:lstStyle/>
          <a:p>
            <a:endParaRPr lang="hu-HU" sz="2000" b="1" dirty="0" smtClean="0">
              <a:solidFill>
                <a:schemeClr val="tx2"/>
              </a:solidFill>
            </a:endParaRPr>
          </a:p>
          <a:p>
            <a:r>
              <a:rPr lang="hu-HU" sz="2000" b="1" dirty="0" smtClean="0">
                <a:solidFill>
                  <a:schemeClr val="tx2"/>
                </a:solidFill>
              </a:rPr>
              <a:t>A PROJEKTTŐL ELVÁRT EREDMÉNYEK:</a:t>
            </a:r>
          </a:p>
          <a:p>
            <a:endParaRPr lang="hu-HU" sz="2000" b="1" dirty="0" smtClean="0">
              <a:solidFill>
                <a:schemeClr val="tx2"/>
              </a:solidFill>
            </a:endParaRPr>
          </a:p>
          <a:p>
            <a:pPr algn="just"/>
            <a:r>
              <a:rPr lang="hu-HU" sz="2000" dirty="0" smtClean="0"/>
              <a:t>A megye területén termelő beruházást eszközölni kívánó piaci szereplők (legyen az akár a megyén kívülről érkező szereplő vagy egy bővülni szándékozó helyi vállalkozás) több megfelelő helyszín közül is választhassanak egyedi igényeiknek megfelelően. </a:t>
            </a:r>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IV.</a:t>
            </a:r>
            <a:br>
              <a:rPr lang="hu-HU" sz="2800" dirty="0" smtClean="0">
                <a:solidFill>
                  <a:srgbClr val="FFFF00"/>
                </a:solidFill>
              </a:rPr>
            </a:br>
            <a:r>
              <a:rPr lang="hu-HU" sz="2800" dirty="0" smtClean="0">
                <a:solidFill>
                  <a:srgbClr val="FFFF00"/>
                </a:solidFill>
              </a:rPr>
              <a:t>Fő ADATOK</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412776"/>
            <a:ext cx="8028384" cy="5324535"/>
          </a:xfrm>
          <a:prstGeom prst="rect">
            <a:avLst/>
          </a:prstGeom>
          <a:noFill/>
        </p:spPr>
        <p:txBody>
          <a:bodyPr wrap="square" rtlCol="0">
            <a:spAutoFit/>
          </a:bodyPr>
          <a:lstStyle/>
          <a:p>
            <a:r>
              <a:rPr lang="hu-HU" sz="2000" b="1" dirty="0" smtClean="0">
                <a:solidFill>
                  <a:schemeClr val="tx2"/>
                </a:solidFill>
              </a:rPr>
              <a:t>NEVE:</a:t>
            </a:r>
            <a:r>
              <a:rPr lang="hu-HU" sz="2000" dirty="0" smtClean="0">
                <a:solidFill>
                  <a:srgbClr val="FF0000"/>
                </a:solidFill>
              </a:rPr>
              <a:t> </a:t>
            </a:r>
            <a:r>
              <a:rPr lang="hu-HU" sz="2000" b="1" dirty="0" smtClean="0"/>
              <a:t>Innovatív Békés Megye Program</a:t>
            </a:r>
          </a:p>
          <a:p>
            <a:endParaRPr lang="hu-HU" sz="2000" dirty="0" smtClean="0">
              <a:solidFill>
                <a:schemeClr val="tx2"/>
              </a:solidFill>
            </a:endParaRPr>
          </a:p>
          <a:p>
            <a:pPr algn="just"/>
            <a:r>
              <a:rPr lang="hu-HU" sz="2000" b="1" dirty="0" smtClean="0">
                <a:solidFill>
                  <a:schemeClr val="tx2"/>
                </a:solidFill>
              </a:rPr>
              <a:t>CÉLJA: </a:t>
            </a:r>
            <a:r>
              <a:rPr lang="hu-HU" sz="2000" dirty="0" smtClean="0"/>
              <a:t>Fókuszált, a kiemelt ágazatokhoz (elsősorban az S3 stratégia által megyei szinten is definiált  tématerületekhez/ágazatokhoz, </a:t>
            </a:r>
            <a:r>
              <a:rPr lang="hu-HU" sz="2000" dirty="0" err="1" smtClean="0"/>
              <a:t>pl</a:t>
            </a:r>
            <a:r>
              <a:rPr lang="hu-HU" sz="2000" dirty="0" smtClean="0"/>
              <a:t>: korszerű csomagolástechnikai technológiák) kapcsolódó K+F infrastruktúra létrejöttének támogatása.</a:t>
            </a:r>
            <a:endParaRPr lang="hu-HU" sz="2000" b="1" dirty="0" smtClean="0">
              <a:solidFill>
                <a:schemeClr val="tx2"/>
              </a:solidFill>
            </a:endParaRPr>
          </a:p>
          <a:p>
            <a:endParaRPr lang="hu-HU" sz="2000" dirty="0" smtClean="0">
              <a:solidFill>
                <a:schemeClr val="tx2"/>
              </a:solidFill>
            </a:endParaRPr>
          </a:p>
          <a:p>
            <a:pPr algn="just"/>
            <a:r>
              <a:rPr lang="hu-HU" sz="2000" b="1" dirty="0" smtClean="0">
                <a:solidFill>
                  <a:schemeClr val="tx2"/>
                </a:solidFill>
              </a:rPr>
              <a:t>INDOKOLTSÁGA: </a:t>
            </a:r>
            <a:r>
              <a:rPr lang="hu-HU" sz="2000" dirty="0" smtClean="0"/>
              <a:t>Mind a K+F aktivitás vállalati szinten, mind a K+F intézményhálózat kiépültsége nagyon alacsony a megyében, ami jelentősen korlátozza a megye gazdaságának fejlődési lehetőségeit, mind minőségi, mind mennyiségi szempontból. </a:t>
            </a:r>
            <a:endParaRPr lang="hu-HU" sz="2000" b="1" dirty="0" smtClean="0">
              <a:solidFill>
                <a:schemeClr val="tx2"/>
              </a:solidFill>
            </a:endParaRPr>
          </a:p>
          <a:p>
            <a:r>
              <a:rPr lang="hu-HU" sz="2000" b="1" dirty="0" smtClean="0">
                <a:solidFill>
                  <a:schemeClr val="tx2"/>
                </a:solidFill>
              </a:rPr>
              <a:t>FORRÁS: </a:t>
            </a:r>
            <a:r>
              <a:rPr lang="hu-HU" sz="2000" dirty="0" smtClean="0"/>
              <a:t>GINOP 2.</a:t>
            </a:r>
          </a:p>
          <a:p>
            <a:r>
              <a:rPr lang="hu-HU" sz="2000" b="1" dirty="0" smtClean="0">
                <a:solidFill>
                  <a:schemeClr val="tx2"/>
                </a:solidFill>
              </a:rPr>
              <a:t>KEDVEZMÉNYEZETT(EK): </a:t>
            </a:r>
            <a:r>
              <a:rPr lang="hu-HU" sz="2000" dirty="0" smtClean="0"/>
              <a:t>Vállalkozások, szakmai és civil szervezetek, klaszterek, önkormányzatok</a:t>
            </a:r>
          </a:p>
          <a:p>
            <a:r>
              <a:rPr lang="hu-HU" sz="2000" b="1" dirty="0" smtClean="0">
                <a:solidFill>
                  <a:schemeClr val="tx2"/>
                </a:solidFill>
              </a:rPr>
              <a:t>CÉLCSOPORT: </a:t>
            </a:r>
            <a:r>
              <a:rPr lang="hu-HU" sz="2000" dirty="0" smtClean="0"/>
              <a:t>Kis- közepes vállalkozások</a:t>
            </a:r>
          </a:p>
          <a:p>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IV.</a:t>
            </a:r>
            <a:br>
              <a:rPr lang="hu-HU" sz="2800" dirty="0" smtClean="0">
                <a:solidFill>
                  <a:srgbClr val="FFFF00"/>
                </a:solidFill>
              </a:rPr>
            </a:br>
            <a:r>
              <a:rPr lang="hu-HU" sz="2800" dirty="0" smtClean="0">
                <a:solidFill>
                  <a:srgbClr val="FFFF00"/>
                </a:solidFill>
              </a:rPr>
              <a:t>FŐ elemei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3"/>
            <a:ext cx="8028384" cy="5632311"/>
          </a:xfrm>
          <a:prstGeom prst="rect">
            <a:avLst/>
          </a:prstGeom>
          <a:noFill/>
        </p:spPr>
        <p:txBody>
          <a:bodyPr wrap="square" rtlCol="0">
            <a:spAutoFit/>
          </a:bodyPr>
          <a:lstStyle/>
          <a:p>
            <a:endParaRPr lang="hu-HU" sz="2000" b="1" dirty="0" smtClean="0">
              <a:solidFill>
                <a:schemeClr val="tx2"/>
              </a:solidFill>
            </a:endParaRPr>
          </a:p>
          <a:p>
            <a:r>
              <a:rPr lang="hu-HU" sz="2000" b="1" dirty="0" smtClean="0">
                <a:solidFill>
                  <a:schemeClr val="tx2"/>
                </a:solidFill>
              </a:rPr>
              <a:t>PROJEKT LEÍRÁSA, ELEMEI:</a:t>
            </a:r>
          </a:p>
          <a:p>
            <a:endParaRPr lang="hu-HU" sz="2000" b="1" dirty="0" smtClean="0">
              <a:solidFill>
                <a:schemeClr val="tx2"/>
              </a:solidFill>
            </a:endParaRPr>
          </a:p>
          <a:p>
            <a:pPr algn="just"/>
            <a:r>
              <a:rPr lang="hu-HU" sz="2000" dirty="0" smtClean="0"/>
              <a:t>Tekintve, hogy megyei szinten kiépíteni egy komoly tudásbázist sok esetben nem finanszírozható, nem megtérülő beruházás, szükség van olyan kreatív, újszerű, a XXI. század lehetőségeit figyelembe vevő megoldásokra, melyek költséghatékonyan tudják a megfelelő K+F hátteret és alapokat biztosítani a megye vállalkozói számára.</a:t>
            </a:r>
          </a:p>
          <a:p>
            <a:pPr algn="just"/>
            <a:endParaRPr lang="hu-HU" sz="2000" dirty="0" smtClean="0"/>
          </a:p>
          <a:p>
            <a:pPr algn="just"/>
            <a:r>
              <a:rPr lang="hu-HU" sz="2000" dirty="0" smtClean="0"/>
              <a:t>Helyhez kötött vagy mozgó laboratórium, műhely (</a:t>
            </a:r>
            <a:r>
              <a:rPr lang="hu-HU" sz="2000" dirty="0" err="1" smtClean="0"/>
              <a:t>high-tech</a:t>
            </a:r>
            <a:r>
              <a:rPr lang="hu-HU" sz="2000" dirty="0" smtClean="0"/>
              <a:t> eszközökkel) biztosítása, mely igény esetén vagy rendszeresen elérhető a térség vállalkozásai számára, akár az egyes településeken, ipari parkokban, inkubátorházaknál. Használatához magasan képzett szakembereket biztosít a program.</a:t>
            </a:r>
            <a:endParaRPr lang="hu-HU" sz="2000" b="1" dirty="0" smtClean="0">
              <a:solidFill>
                <a:schemeClr val="tx2"/>
              </a:solidFill>
            </a:endParaRPr>
          </a:p>
          <a:p>
            <a:endParaRPr lang="hu-HU" sz="2000" dirty="0" smtClean="0">
              <a:solidFill>
                <a:schemeClr val="tx2"/>
              </a:solidFill>
            </a:endParaRPr>
          </a:p>
          <a:p>
            <a:endParaRPr lang="hu-HU" sz="2000"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workshop</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4708981"/>
          </a:xfrm>
          <a:prstGeom prst="rect">
            <a:avLst/>
          </a:prstGeom>
          <a:noFill/>
        </p:spPr>
        <p:txBody>
          <a:bodyPr wrap="square" rtlCol="0">
            <a:spAutoFit/>
          </a:bodyPr>
          <a:lstStyle/>
          <a:p>
            <a:endParaRPr lang="hu-HU" sz="2400" dirty="0" smtClean="0"/>
          </a:p>
          <a:p>
            <a:r>
              <a:rPr lang="hu-HU" sz="2400" b="1" dirty="0" smtClean="0">
                <a:solidFill>
                  <a:schemeClr val="tx2"/>
                </a:solidFill>
              </a:rPr>
              <a:t>A WORKSHOPNAK CÉLJA:</a:t>
            </a:r>
            <a:r>
              <a:rPr lang="hu-HU" sz="2400" dirty="0" smtClean="0"/>
              <a:t> Kiemelt projektötletek a </a:t>
            </a:r>
            <a:r>
              <a:rPr lang="hu-HU" sz="2400" dirty="0" err="1" smtClean="0"/>
              <a:t>GINOP-ból</a:t>
            </a:r>
            <a:r>
              <a:rPr lang="hu-HU" sz="2400" dirty="0" smtClean="0"/>
              <a:t> Békés Megye fejlesztéséért.</a:t>
            </a:r>
          </a:p>
          <a:p>
            <a:endParaRPr lang="hu-HU" sz="2400" dirty="0" smtClean="0"/>
          </a:p>
          <a:p>
            <a:r>
              <a:rPr lang="hu-HU" sz="2400" b="1" dirty="0" smtClean="0">
                <a:solidFill>
                  <a:schemeClr val="tx2"/>
                </a:solidFill>
              </a:rPr>
              <a:t>MIRŐL FOG SZÓLNI EZ AZ ELŐADÁS?</a:t>
            </a:r>
          </a:p>
          <a:p>
            <a:pPr lvl="1">
              <a:buFont typeface="Arial" pitchFamily="34" charset="0"/>
              <a:buChar char="•"/>
            </a:pPr>
            <a:r>
              <a:rPr lang="hu-HU" sz="2400" dirty="0" smtClean="0"/>
              <a:t>EFOP BEMUTATÁSA</a:t>
            </a:r>
          </a:p>
          <a:p>
            <a:pPr lvl="1">
              <a:buFont typeface="Arial" pitchFamily="34" charset="0"/>
              <a:buChar char="•"/>
            </a:pPr>
            <a:r>
              <a:rPr lang="hu-HU" sz="2400" dirty="0" smtClean="0"/>
              <a:t>GINOP BEMUTATÁSA</a:t>
            </a:r>
          </a:p>
          <a:p>
            <a:pPr lvl="1">
              <a:buFont typeface="Arial" pitchFamily="34" charset="0"/>
              <a:buChar char="•"/>
            </a:pPr>
            <a:r>
              <a:rPr lang="hu-HU" sz="2400" dirty="0" smtClean="0"/>
              <a:t>EFOP ÉS GINOP KAPCSOLATA</a:t>
            </a:r>
          </a:p>
          <a:p>
            <a:pPr lvl="1">
              <a:buFont typeface="Arial" pitchFamily="34" charset="0"/>
              <a:buChar char="•"/>
            </a:pPr>
            <a:r>
              <a:rPr lang="hu-HU" sz="2400" dirty="0" smtClean="0"/>
              <a:t>KIEMELT PROGRAM/PROJEKT ÖTLETEK BEMUTATÁSA</a:t>
            </a:r>
          </a:p>
          <a:p>
            <a:pPr lvl="1">
              <a:buFont typeface="Arial" pitchFamily="34" charset="0"/>
              <a:buChar char="•"/>
            </a:pPr>
            <a:r>
              <a:rPr lang="hu-HU" sz="2400" dirty="0" smtClean="0"/>
              <a:t>KÉRDÉSEK, JAVASLATOK ÁTBESZÉLÉSE</a:t>
            </a: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KIEMLET PROJEKT IV.</a:t>
            </a:r>
            <a:br>
              <a:rPr lang="hu-HU" sz="2800" dirty="0" smtClean="0">
                <a:solidFill>
                  <a:srgbClr val="FFFF00"/>
                </a:solidFill>
              </a:rPr>
            </a:br>
            <a:r>
              <a:rPr lang="hu-HU" sz="2800" dirty="0" smtClean="0">
                <a:solidFill>
                  <a:srgbClr val="FFFF00"/>
                </a:solidFill>
              </a:rPr>
              <a:t>MILYEN EREDMÉNYT VÁRUNK TŐLE?</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4401205"/>
          </a:xfrm>
          <a:prstGeom prst="rect">
            <a:avLst/>
          </a:prstGeom>
          <a:noFill/>
        </p:spPr>
        <p:txBody>
          <a:bodyPr wrap="square" rtlCol="0">
            <a:spAutoFit/>
          </a:bodyPr>
          <a:lstStyle/>
          <a:p>
            <a:endParaRPr lang="hu-HU" sz="2000" b="1" dirty="0" smtClean="0">
              <a:solidFill>
                <a:schemeClr val="tx2"/>
              </a:solidFill>
            </a:endParaRPr>
          </a:p>
          <a:p>
            <a:r>
              <a:rPr lang="hu-HU" sz="2000" b="1" dirty="0" smtClean="0">
                <a:solidFill>
                  <a:schemeClr val="tx2"/>
                </a:solidFill>
              </a:rPr>
              <a:t>A PROJEKTTŐL ELVÁRT EREDMÉNYEK:</a:t>
            </a:r>
          </a:p>
          <a:p>
            <a:endParaRPr lang="hu-HU" sz="2000" b="1" dirty="0" smtClean="0">
              <a:solidFill>
                <a:schemeClr val="tx2"/>
              </a:solidFill>
            </a:endParaRPr>
          </a:p>
          <a:p>
            <a:pPr algn="just"/>
            <a:r>
              <a:rPr lang="hu-HU" sz="2000" dirty="0" smtClean="0"/>
              <a:t>A térség vállalkozásai saját beruházás nélkül érhetnek el és használhatnak korszerű technológiai színvonalat képviselő eszközöket fejlesztéseikhez, prototípus gyártáshoz stb. A közös infrastruktúra használata olyan felületet biztosít mely erősíti a térség vállalkozásainak piaci együttműködését is.</a:t>
            </a:r>
          </a:p>
          <a:p>
            <a:pPr algn="just"/>
            <a:endParaRPr lang="hu-HU" sz="2000" dirty="0" smtClean="0"/>
          </a:p>
          <a:p>
            <a:pPr algn="just"/>
            <a:r>
              <a:rPr lang="hu-HU" sz="2000" dirty="0" smtClean="0"/>
              <a:t>E mellett a térség iskolásai rendszeresen találkoznak </a:t>
            </a:r>
            <a:r>
              <a:rPr lang="hu-HU" sz="2000" dirty="0" err="1" smtClean="0"/>
              <a:t>high-tech</a:t>
            </a:r>
            <a:r>
              <a:rPr lang="hu-HU" sz="2000" dirty="0" smtClean="0"/>
              <a:t> eszközökkel, megismerkednek az azok adta lehetőségekkel. </a:t>
            </a: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V.</a:t>
            </a:r>
            <a:br>
              <a:rPr lang="hu-HU" sz="2800" dirty="0" smtClean="0">
                <a:solidFill>
                  <a:srgbClr val="FFFF00"/>
                </a:solidFill>
              </a:rPr>
            </a:br>
            <a:r>
              <a:rPr lang="hu-HU" sz="2800" dirty="0" smtClean="0">
                <a:solidFill>
                  <a:srgbClr val="FFFF00"/>
                </a:solidFill>
              </a:rPr>
              <a:t>Fő ADATOK</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412776"/>
            <a:ext cx="8028384" cy="5324535"/>
          </a:xfrm>
          <a:prstGeom prst="rect">
            <a:avLst/>
          </a:prstGeom>
          <a:noFill/>
        </p:spPr>
        <p:txBody>
          <a:bodyPr wrap="square" rtlCol="0">
            <a:spAutoFit/>
          </a:bodyPr>
          <a:lstStyle/>
          <a:p>
            <a:r>
              <a:rPr lang="hu-HU" sz="2000" b="1" dirty="0" smtClean="0">
                <a:solidFill>
                  <a:schemeClr val="tx2"/>
                </a:solidFill>
              </a:rPr>
              <a:t>NEVE:</a:t>
            </a:r>
            <a:r>
              <a:rPr lang="hu-HU" sz="2000" dirty="0" smtClean="0">
                <a:solidFill>
                  <a:srgbClr val="FF0000"/>
                </a:solidFill>
              </a:rPr>
              <a:t> </a:t>
            </a:r>
            <a:r>
              <a:rPr lang="hu-HU" sz="2000" b="1" dirty="0" smtClean="0"/>
              <a:t>Békés megyei KKV Növekedési Program</a:t>
            </a:r>
          </a:p>
          <a:p>
            <a:endParaRPr lang="hu-HU" sz="2000" dirty="0" smtClean="0">
              <a:solidFill>
                <a:schemeClr val="tx2"/>
              </a:solidFill>
            </a:endParaRPr>
          </a:p>
          <a:p>
            <a:pPr algn="just"/>
            <a:r>
              <a:rPr lang="hu-HU" sz="2000" b="1" dirty="0" smtClean="0">
                <a:solidFill>
                  <a:schemeClr val="tx2"/>
                </a:solidFill>
              </a:rPr>
              <a:t>CÉLJA: </a:t>
            </a:r>
            <a:r>
              <a:rPr lang="hu-HU" sz="2000" dirty="0" smtClean="0"/>
              <a:t>A megye potens vállalkozói számára minden segítséget megadjunk a piacuk (elsősorban exportpiacuk) bővítéséhez, új piacok eléréshez.</a:t>
            </a:r>
            <a:endParaRPr lang="hu-HU" sz="2000" b="1" dirty="0" smtClean="0">
              <a:solidFill>
                <a:schemeClr val="tx2"/>
              </a:solidFill>
            </a:endParaRPr>
          </a:p>
          <a:p>
            <a:endParaRPr lang="hu-HU" sz="2000" dirty="0" smtClean="0">
              <a:solidFill>
                <a:schemeClr val="tx2"/>
              </a:solidFill>
            </a:endParaRPr>
          </a:p>
          <a:p>
            <a:pPr algn="just"/>
            <a:r>
              <a:rPr lang="hu-HU" sz="2000" b="1" dirty="0" smtClean="0">
                <a:solidFill>
                  <a:schemeClr val="tx2"/>
                </a:solidFill>
              </a:rPr>
              <a:t>INDOKOLTSÁGA: </a:t>
            </a:r>
            <a:r>
              <a:rPr lang="hu-HU" sz="2000" dirty="0" smtClean="0"/>
              <a:t>A megye gazdaságának fejlődése szempontjából kiemelt jelentőségű, hogy a helyi vállalkozások minél inkább a megyén sőt országhatáron túli piacokon is sikerrel legyenek jelen. Jelenleg csak a helyi vállalkozások egy nagyon kis része éri el a teljes országos és különösen a külföldi piacokat.</a:t>
            </a:r>
          </a:p>
          <a:p>
            <a:endParaRPr lang="hu-HU" sz="2000" dirty="0" smtClean="0">
              <a:solidFill>
                <a:schemeClr val="tx2"/>
              </a:solidFill>
            </a:endParaRPr>
          </a:p>
          <a:p>
            <a:r>
              <a:rPr lang="hu-HU" sz="2000" b="1" dirty="0" smtClean="0">
                <a:solidFill>
                  <a:schemeClr val="tx2"/>
                </a:solidFill>
              </a:rPr>
              <a:t>FORRÁS: </a:t>
            </a:r>
            <a:r>
              <a:rPr lang="hu-HU" sz="2000" dirty="0" smtClean="0"/>
              <a:t>GINOP 1.</a:t>
            </a:r>
          </a:p>
          <a:p>
            <a:r>
              <a:rPr lang="hu-HU" sz="2000" b="1" dirty="0" smtClean="0">
                <a:solidFill>
                  <a:schemeClr val="tx2"/>
                </a:solidFill>
              </a:rPr>
              <a:t>KEDVEZMÉNYEZETT(EK): </a:t>
            </a:r>
            <a:r>
              <a:rPr lang="hu-HU" sz="2000" dirty="0" smtClean="0"/>
              <a:t>Kis- közepes vállalkozások, szakmai és civil szerveztek</a:t>
            </a:r>
          </a:p>
          <a:p>
            <a:r>
              <a:rPr lang="hu-HU" sz="2000" b="1" dirty="0" smtClean="0">
                <a:solidFill>
                  <a:schemeClr val="tx2"/>
                </a:solidFill>
              </a:rPr>
              <a:t>CÉLCSOPORT: </a:t>
            </a:r>
            <a:r>
              <a:rPr lang="hu-HU" sz="2000" dirty="0" smtClean="0"/>
              <a:t>Kis- közepes vállalkozások</a:t>
            </a:r>
            <a:endParaRPr lang="hu-HU" sz="2000" b="1" dirty="0" smtClean="0">
              <a:solidFill>
                <a:schemeClr val="tx2"/>
              </a:solidFill>
            </a:endParaRPr>
          </a:p>
          <a:p>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V.</a:t>
            </a:r>
            <a:br>
              <a:rPr lang="hu-HU" sz="2800" dirty="0" smtClean="0">
                <a:solidFill>
                  <a:srgbClr val="FFFF00"/>
                </a:solidFill>
              </a:rPr>
            </a:br>
            <a:r>
              <a:rPr lang="hu-HU" sz="2800" dirty="0" smtClean="0">
                <a:solidFill>
                  <a:srgbClr val="FFFF00"/>
                </a:solidFill>
              </a:rPr>
              <a:t>FŐ elemei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3"/>
            <a:ext cx="8028384" cy="5016758"/>
          </a:xfrm>
          <a:prstGeom prst="rect">
            <a:avLst/>
          </a:prstGeom>
          <a:noFill/>
        </p:spPr>
        <p:txBody>
          <a:bodyPr wrap="square" rtlCol="0">
            <a:spAutoFit/>
          </a:bodyPr>
          <a:lstStyle/>
          <a:p>
            <a:endParaRPr lang="hu-HU" sz="2000" b="1" dirty="0" smtClean="0">
              <a:solidFill>
                <a:schemeClr val="tx2"/>
              </a:solidFill>
            </a:endParaRPr>
          </a:p>
          <a:p>
            <a:r>
              <a:rPr lang="hu-HU" sz="2000" b="1" dirty="0" smtClean="0">
                <a:solidFill>
                  <a:schemeClr val="tx2"/>
                </a:solidFill>
              </a:rPr>
              <a:t>PROJEKT LEÍRÁSA, ELEMEI:</a:t>
            </a:r>
          </a:p>
          <a:p>
            <a:endParaRPr lang="hu-HU" sz="2000" b="1" dirty="0" smtClean="0">
              <a:solidFill>
                <a:schemeClr val="tx2"/>
              </a:solidFill>
            </a:endParaRPr>
          </a:p>
          <a:p>
            <a:pPr algn="just"/>
            <a:r>
              <a:rPr lang="hu-HU" sz="2000" dirty="0" smtClean="0"/>
              <a:t>A komplex program elemeként képzéseken, tanulmányutakon, vezetői ösztöndíjakon túl, KKV-k csoportos vásári megjelenése, a fejlődéshez szükséges tanácsadói és </a:t>
            </a:r>
            <a:r>
              <a:rPr lang="hu-HU" sz="2000" dirty="0" err="1" smtClean="0"/>
              <a:t>mentorálási</a:t>
            </a:r>
            <a:r>
              <a:rPr lang="hu-HU" sz="2000" dirty="0" smtClean="0"/>
              <a:t> segítség nyújtása mellett konkrét K+F és kapacitásfejlesztési, valamint foglalkoztatási támogatások (képzések, tranzitfoglalkoztatás stb.) is elérhetőek lennének. Mindezek egy programszerűen egymásra épülő támogatási eszköz portfóliót képeznének, melyek szervezését egy megfelelő civil/nonprofit szervezet végezné.</a:t>
            </a:r>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endParaRPr lang="hu-HU" sz="2000"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KIEMLET PROJEKT V.</a:t>
            </a:r>
            <a:br>
              <a:rPr lang="hu-HU" sz="2800" dirty="0" smtClean="0">
                <a:solidFill>
                  <a:srgbClr val="FFFF00"/>
                </a:solidFill>
              </a:rPr>
            </a:br>
            <a:r>
              <a:rPr lang="hu-HU" sz="2800" dirty="0" smtClean="0">
                <a:solidFill>
                  <a:srgbClr val="FFFF00"/>
                </a:solidFill>
              </a:rPr>
              <a:t>MILYEN EREDMÉNYT VÁRUNK TŐLE?</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3170099"/>
          </a:xfrm>
          <a:prstGeom prst="rect">
            <a:avLst/>
          </a:prstGeom>
          <a:noFill/>
        </p:spPr>
        <p:txBody>
          <a:bodyPr wrap="square" rtlCol="0">
            <a:spAutoFit/>
          </a:bodyPr>
          <a:lstStyle/>
          <a:p>
            <a:endParaRPr lang="hu-HU" sz="2000" b="1" dirty="0" smtClean="0">
              <a:solidFill>
                <a:schemeClr val="tx2"/>
              </a:solidFill>
            </a:endParaRPr>
          </a:p>
          <a:p>
            <a:r>
              <a:rPr lang="hu-HU" sz="2000" b="1" dirty="0" smtClean="0">
                <a:solidFill>
                  <a:schemeClr val="tx2"/>
                </a:solidFill>
              </a:rPr>
              <a:t>A PROJEKTTŐL ELVÁRT EREDMÉNYEK:</a:t>
            </a:r>
          </a:p>
          <a:p>
            <a:endParaRPr lang="hu-HU" sz="2000" b="1" dirty="0" smtClean="0">
              <a:solidFill>
                <a:schemeClr val="tx2"/>
              </a:solidFill>
            </a:endParaRPr>
          </a:p>
          <a:p>
            <a:pPr algn="just"/>
            <a:r>
              <a:rPr lang="hu-HU" sz="2000" dirty="0" smtClean="0"/>
              <a:t>A megyében működő vállalatok exportteljesítménye megduplázódik 2020-ra, rendszeresség válnak a külföldi vásárokon való megjelenések, és a 200 legnagyobb vállalat rendelkezik az új piacok megszerzésére vonatkozó akciótervvel.</a:t>
            </a: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VI.</a:t>
            </a:r>
            <a:br>
              <a:rPr lang="hu-HU" sz="2800" dirty="0" smtClean="0">
                <a:solidFill>
                  <a:srgbClr val="FFFF00"/>
                </a:solidFill>
              </a:rPr>
            </a:br>
            <a:r>
              <a:rPr lang="hu-HU" sz="2800" dirty="0" smtClean="0">
                <a:solidFill>
                  <a:srgbClr val="FFFF00"/>
                </a:solidFill>
              </a:rPr>
              <a:t>Fő ADATOK</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412776"/>
            <a:ext cx="8028384" cy="5016758"/>
          </a:xfrm>
          <a:prstGeom prst="rect">
            <a:avLst/>
          </a:prstGeom>
          <a:noFill/>
        </p:spPr>
        <p:txBody>
          <a:bodyPr wrap="square" rtlCol="0">
            <a:spAutoFit/>
          </a:bodyPr>
          <a:lstStyle/>
          <a:p>
            <a:r>
              <a:rPr lang="hu-HU" sz="2000" b="1" dirty="0" smtClean="0">
                <a:solidFill>
                  <a:schemeClr val="tx2"/>
                </a:solidFill>
              </a:rPr>
              <a:t>NEVE: </a:t>
            </a:r>
            <a:r>
              <a:rPr lang="hu-HU" sz="2000" b="1" dirty="0" smtClean="0"/>
              <a:t>Iparosodott Békés Megyéért Program</a:t>
            </a:r>
          </a:p>
          <a:p>
            <a:endParaRPr lang="hu-HU" sz="2000" dirty="0" smtClean="0">
              <a:solidFill>
                <a:schemeClr val="tx2"/>
              </a:solidFill>
            </a:endParaRPr>
          </a:p>
          <a:p>
            <a:pPr algn="just"/>
            <a:r>
              <a:rPr lang="hu-HU" sz="2000" b="1" dirty="0" smtClean="0">
                <a:solidFill>
                  <a:schemeClr val="tx2"/>
                </a:solidFill>
              </a:rPr>
              <a:t>CÉLJA: </a:t>
            </a:r>
            <a:r>
              <a:rPr lang="hu-HU" sz="2000" dirty="0" smtClean="0"/>
              <a:t>Összhangban a Kormány országos szinten megfogalmazott céljával növelni Békés megye ipari termelését.</a:t>
            </a:r>
          </a:p>
          <a:p>
            <a:endParaRPr lang="hu-HU" sz="2000" dirty="0" smtClean="0">
              <a:solidFill>
                <a:schemeClr val="tx2"/>
              </a:solidFill>
            </a:endParaRPr>
          </a:p>
          <a:p>
            <a:pPr algn="just"/>
            <a:r>
              <a:rPr lang="hu-HU" sz="2000" b="1" dirty="0" smtClean="0">
                <a:solidFill>
                  <a:schemeClr val="tx2"/>
                </a:solidFill>
              </a:rPr>
              <a:t>INDOKOLTSÁGA: </a:t>
            </a:r>
            <a:r>
              <a:rPr lang="hu-HU" sz="2000" dirty="0" smtClean="0"/>
              <a:t>A rendelkezésre álló források hatékony felhasználása érdekében célszerű fókuszálni azokat, azon ágazatokra/</a:t>
            </a:r>
            <a:r>
              <a:rPr lang="hu-HU" sz="2000" dirty="0" err="1" smtClean="0"/>
              <a:t>alágazatokra</a:t>
            </a:r>
            <a:r>
              <a:rPr lang="hu-HU" sz="2000" dirty="0" smtClean="0"/>
              <a:t>, vagy akár termékcsoportokra koncentrálva, melyek kapcsán a megyének kiemelkedő lehetőségei vannak. </a:t>
            </a:r>
            <a:endParaRPr lang="hu-HU" sz="2000" b="1" dirty="0" smtClean="0">
              <a:solidFill>
                <a:schemeClr val="tx2"/>
              </a:solidFill>
            </a:endParaRPr>
          </a:p>
          <a:p>
            <a:endParaRPr lang="hu-HU" sz="2000" dirty="0" smtClean="0">
              <a:solidFill>
                <a:schemeClr val="tx2"/>
              </a:solidFill>
            </a:endParaRPr>
          </a:p>
          <a:p>
            <a:r>
              <a:rPr lang="hu-HU" sz="2000" b="1" dirty="0" smtClean="0">
                <a:solidFill>
                  <a:schemeClr val="tx2"/>
                </a:solidFill>
              </a:rPr>
              <a:t>FORRÁS: </a:t>
            </a:r>
            <a:r>
              <a:rPr lang="hu-HU" sz="2000" dirty="0" smtClean="0"/>
              <a:t>GINOP 1,2,3,4,5,6,8</a:t>
            </a:r>
          </a:p>
          <a:p>
            <a:endParaRPr lang="hu-HU" sz="2000" b="1" dirty="0" smtClean="0">
              <a:solidFill>
                <a:schemeClr val="tx2"/>
              </a:solidFill>
            </a:endParaRPr>
          </a:p>
          <a:p>
            <a:r>
              <a:rPr lang="hu-HU" sz="2000" b="1" dirty="0" smtClean="0">
                <a:solidFill>
                  <a:schemeClr val="tx2"/>
                </a:solidFill>
              </a:rPr>
              <a:t>KEDVEZMÉNYEZETT(EK): </a:t>
            </a:r>
            <a:r>
              <a:rPr lang="hu-HU" sz="2000" dirty="0" smtClean="0"/>
              <a:t>Kis- közepes vállalkozások, szakmai és civil szerveztek</a:t>
            </a:r>
            <a:endParaRPr lang="hu-HU" sz="2000" b="1" dirty="0" smtClean="0">
              <a:solidFill>
                <a:schemeClr val="tx2"/>
              </a:solidFill>
            </a:endParaRPr>
          </a:p>
          <a:p>
            <a:r>
              <a:rPr lang="hu-HU" sz="2000" b="1" dirty="0" smtClean="0">
                <a:solidFill>
                  <a:schemeClr val="tx2"/>
                </a:solidFill>
              </a:rPr>
              <a:t>CÉLCSOPORT:</a:t>
            </a:r>
            <a:r>
              <a:rPr lang="hu-HU" sz="2000" dirty="0" smtClean="0"/>
              <a:t> Kis- közepes vállalkozások</a:t>
            </a:r>
            <a:endParaRPr lang="hu-HU" sz="2000" b="1" dirty="0" smtClean="0">
              <a:solidFill>
                <a:schemeClr val="tx2"/>
              </a:solidFill>
            </a:endParaRPr>
          </a:p>
          <a:p>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VI.</a:t>
            </a:r>
            <a:br>
              <a:rPr lang="hu-HU" sz="2800" dirty="0" smtClean="0">
                <a:solidFill>
                  <a:srgbClr val="FFFF00"/>
                </a:solidFill>
              </a:rPr>
            </a:br>
            <a:r>
              <a:rPr lang="hu-HU" sz="2800" dirty="0" smtClean="0">
                <a:solidFill>
                  <a:srgbClr val="FFFF00"/>
                </a:solidFill>
              </a:rPr>
              <a:t>FŐ elemei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3"/>
            <a:ext cx="8028384" cy="5632311"/>
          </a:xfrm>
          <a:prstGeom prst="rect">
            <a:avLst/>
          </a:prstGeom>
          <a:noFill/>
        </p:spPr>
        <p:txBody>
          <a:bodyPr wrap="square" rtlCol="0">
            <a:spAutoFit/>
          </a:bodyPr>
          <a:lstStyle/>
          <a:p>
            <a:endParaRPr lang="hu-HU" sz="2000" b="1" dirty="0" smtClean="0">
              <a:solidFill>
                <a:schemeClr val="tx2"/>
              </a:solidFill>
            </a:endParaRPr>
          </a:p>
          <a:p>
            <a:r>
              <a:rPr lang="hu-HU" sz="2000" b="1" dirty="0" smtClean="0">
                <a:solidFill>
                  <a:schemeClr val="tx2"/>
                </a:solidFill>
              </a:rPr>
              <a:t>PROJEKT LEÍRÁSA, ELEMEI:</a:t>
            </a:r>
          </a:p>
          <a:p>
            <a:endParaRPr lang="hu-HU" sz="2000" b="1" dirty="0" smtClean="0">
              <a:solidFill>
                <a:schemeClr val="tx2"/>
              </a:solidFill>
            </a:endParaRPr>
          </a:p>
          <a:p>
            <a:pPr algn="just"/>
            <a:r>
              <a:rPr lang="hu-HU" sz="2000" dirty="0" smtClean="0"/>
              <a:t>A program keretében meghatározásra kerülnének azon ipari ágazatok melyek a megyében kiemelt szerepet játszhatnak jövőben. Ezen ágazatokra fejlesztési akciótervek készülnének, melyek komplex fejlesztési stratégián alapulnának, mely a GINOP adta minden lehetséges támogatást igénybe venne az adott ágazat fejlesztése érdekében.</a:t>
            </a:r>
          </a:p>
          <a:p>
            <a:pPr algn="just"/>
            <a:endParaRPr lang="hu-HU" sz="2000" dirty="0" smtClean="0"/>
          </a:p>
          <a:p>
            <a:pPr algn="just"/>
            <a:r>
              <a:rPr lang="hu-HU" sz="2000" dirty="0" smtClean="0"/>
              <a:t>Fontos, hogy a beruházási támogatások összekapcsolódjanak és egymásra épüljenek a piacbővítési, üzleti együttműködést elősegítő, K+F stb. programokból kapható támogatással, pl. célzott képzési programokkal, </a:t>
            </a:r>
            <a:r>
              <a:rPr lang="hu-HU" sz="2000" dirty="0" err="1" smtClean="0"/>
              <a:t>munkaerőpiaci</a:t>
            </a:r>
            <a:r>
              <a:rPr lang="hu-HU" sz="2000" dirty="0" smtClean="0"/>
              <a:t> támogatásokkal.</a:t>
            </a:r>
            <a:endParaRPr lang="hu-HU" sz="2000" b="1" dirty="0" smtClean="0">
              <a:solidFill>
                <a:schemeClr val="tx2"/>
              </a:solidFill>
            </a:endParaRPr>
          </a:p>
          <a:p>
            <a:endParaRPr lang="hu-HU" sz="2000" dirty="0" smtClean="0">
              <a:solidFill>
                <a:schemeClr val="tx2"/>
              </a:solidFill>
            </a:endParaRPr>
          </a:p>
          <a:p>
            <a:endParaRPr lang="hu-HU" sz="2000"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KIEMLET PROJEKT VI.</a:t>
            </a:r>
            <a:br>
              <a:rPr lang="hu-HU" sz="2800" dirty="0" smtClean="0">
                <a:solidFill>
                  <a:srgbClr val="FFFF00"/>
                </a:solidFill>
              </a:rPr>
            </a:br>
            <a:r>
              <a:rPr lang="hu-HU" sz="2800" dirty="0" smtClean="0">
                <a:solidFill>
                  <a:srgbClr val="FFFF00"/>
                </a:solidFill>
              </a:rPr>
              <a:t>MILYEN EREDMÉNYT VÁRUNK TŐLE?</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5324535"/>
          </a:xfrm>
          <a:prstGeom prst="rect">
            <a:avLst/>
          </a:prstGeom>
          <a:noFill/>
        </p:spPr>
        <p:txBody>
          <a:bodyPr wrap="square" rtlCol="0">
            <a:spAutoFit/>
          </a:bodyPr>
          <a:lstStyle/>
          <a:p>
            <a:r>
              <a:rPr lang="hu-HU" sz="2000" b="1" dirty="0" smtClean="0">
                <a:solidFill>
                  <a:schemeClr val="tx2"/>
                </a:solidFill>
              </a:rPr>
              <a:t>A PROJEKTTŐL ELVÁRT EREDMÉNYEK:</a:t>
            </a:r>
          </a:p>
          <a:p>
            <a:endParaRPr lang="hu-HU" sz="2000" b="1" dirty="0" smtClean="0">
              <a:solidFill>
                <a:schemeClr val="tx2"/>
              </a:solidFill>
            </a:endParaRPr>
          </a:p>
          <a:p>
            <a:pPr algn="just"/>
            <a:r>
              <a:rPr lang="hu-HU" sz="2000" dirty="0" smtClean="0"/>
              <a:t>A fejlesztési irányok meghatározása során kiemelt szempontok a magas munkaerő-intenzitás, munkaerő igény, hiszen a munkahelyteremtés az egyik legfontosabb célunk. Ugyanakkor szükséges magas hozzáadott értékű tevékenységeknek a térségben történő megjelenését, beágyazódását is támogatnunk, mert ez hozza majd el azt a plusz hozzáadott értéket, amelyet ha legalább részben a térségben tudunk tartani, az húzóerőként hathat a térség egyéb gazdasági szereplői (szolgáltató ágazat, beszállítók stb.) számára.</a:t>
            </a:r>
          </a:p>
          <a:p>
            <a:pPr algn="just"/>
            <a:r>
              <a:rPr lang="hu-HU" sz="2000" dirty="0" smtClean="0"/>
              <a:t>Ennek megfelelően a programtól elvárt eredmény, hogy az időszak végére egyaránt jelentősen nőjön a megye ipari termelése, a vállalatok által termelt hozzáadott érték valamint a foglalkoztatottak száma.</a:t>
            </a:r>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KÉRDÉSEK, JAVASLATOK</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4832092"/>
          </a:xfrm>
          <a:prstGeom prst="rect">
            <a:avLst/>
          </a:prstGeom>
          <a:noFill/>
        </p:spPr>
        <p:txBody>
          <a:bodyPr wrap="square" rtlCol="0">
            <a:spAutoFit/>
          </a:bodyPr>
          <a:lstStyle/>
          <a:p>
            <a:endParaRPr lang="hu-HU" sz="2000" b="1" dirty="0" smtClean="0">
              <a:solidFill>
                <a:schemeClr val="tx2"/>
              </a:solidFill>
            </a:endParaRPr>
          </a:p>
          <a:p>
            <a:pPr algn="ctr"/>
            <a:r>
              <a:rPr lang="hu-HU" sz="2000" b="1" dirty="0" smtClean="0">
                <a:solidFill>
                  <a:schemeClr val="tx2"/>
                </a:solidFill>
              </a:rPr>
              <a:t>CÉLUNK E WORKSHOPPAL, HOGY A MEGKÜLDÖTT KÉRDŐÍVEKEN TÚL EZEN A FÓRUMON IS MINDENKI KÉRDEZHESSEN, JAVASOLHASSON, HOZZÁTEHESSE GONDOLATAIT A FELVÁZOLT PROJEKTJAVASLATOKHOZ, VAGY ÚJAT JAVASOLJON.</a:t>
            </a:r>
          </a:p>
          <a:p>
            <a:pPr algn="ctr"/>
            <a:endParaRPr lang="hu-HU" sz="2000" b="1" dirty="0" smtClean="0">
              <a:solidFill>
                <a:schemeClr val="tx2"/>
              </a:solidFill>
            </a:endParaRPr>
          </a:p>
          <a:p>
            <a:pPr algn="ctr"/>
            <a:endParaRPr lang="hu-HU" sz="2000" b="1" dirty="0" smtClean="0">
              <a:solidFill>
                <a:schemeClr val="tx2"/>
              </a:solidFill>
            </a:endParaRPr>
          </a:p>
          <a:p>
            <a:pPr algn="ctr"/>
            <a:r>
              <a:rPr lang="hu-HU" sz="2400" b="1" dirty="0" smtClean="0">
                <a:solidFill>
                  <a:schemeClr val="tx2"/>
                </a:solidFill>
              </a:rPr>
              <a:t>VÁRJUK TEHÁT KÉRDÉSEIKET, JAVASLATAIKAT, MEGJEGYZÉSEIKET!</a:t>
            </a: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95536" y="1412776"/>
            <a:ext cx="8748464" cy="1440160"/>
          </a:xfrm>
        </p:spPr>
        <p:txBody>
          <a:bodyPr/>
          <a:lstStyle/>
          <a:p>
            <a:pPr algn="ctr"/>
            <a:r>
              <a:rPr lang="hu-HU" sz="3600" dirty="0" smtClean="0">
                <a:solidFill>
                  <a:srgbClr val="FFFF00"/>
                </a:solidFill>
              </a:rPr>
              <a:t>KÖSZÖNÖM </a:t>
            </a:r>
            <a:br>
              <a:rPr lang="hu-HU" sz="3600" dirty="0" smtClean="0">
                <a:solidFill>
                  <a:srgbClr val="FFFF00"/>
                </a:solidFill>
              </a:rPr>
            </a:br>
            <a:r>
              <a:rPr lang="hu-HU" sz="3600" dirty="0" smtClean="0">
                <a:solidFill>
                  <a:srgbClr val="FFFF00"/>
                </a:solidFill>
              </a:rPr>
              <a:t>megtisztelő figyelmüket, RÉSZVÉTELÜKET!</a:t>
            </a:r>
            <a:endParaRPr lang="hu-HU" sz="3600" dirty="0">
              <a:solidFill>
                <a:srgbClr val="FFFF00"/>
              </a:solidFill>
            </a:endParaRPr>
          </a:p>
        </p:txBody>
      </p:sp>
      <p:pic>
        <p:nvPicPr>
          <p:cNvPr id="2050" name="Picture 2" descr="D:\Munkák\bekesmegyecimer-png.png"/>
          <p:cNvPicPr>
            <a:picLocks noChangeAspect="1" noChangeArrowheads="1"/>
          </p:cNvPicPr>
          <p:nvPr/>
        </p:nvPicPr>
        <p:blipFill>
          <a:blip r:embed="rId4"/>
          <a:srcRect/>
          <a:stretch>
            <a:fillRect/>
          </a:stretch>
        </p:blipFill>
        <p:spPr bwMode="auto">
          <a:xfrm>
            <a:off x="395536" y="4809654"/>
            <a:ext cx="1705818" cy="1705818"/>
          </a:xfrm>
          <a:prstGeom prst="rect">
            <a:avLst/>
          </a:prstGeom>
          <a:noFill/>
        </p:spPr>
      </p:pic>
    </p:spTree>
    <p:extLst>
      <p:ext uri="{BB962C8B-B14F-4D97-AF65-F5344CB8AC3E}">
        <p14:creationId xmlns="" xmlns:p14="http://schemas.microsoft.com/office/powerpoint/2010/main" val="3765528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defRPr/>
            </a:pPr>
            <a:r>
              <a:rPr lang="hu-HU" altLang="hu-HU" sz="2800" dirty="0" smtClean="0">
                <a:solidFill>
                  <a:srgbClr val="FFFF00"/>
                </a:solidFill>
              </a:rPr>
              <a:t>Emberi Erőforrás Fejlesztési OP (</a:t>
            </a:r>
            <a:r>
              <a:rPr lang="hu-HU" altLang="hu-HU" sz="2800" dirty="0" err="1" smtClean="0">
                <a:solidFill>
                  <a:srgbClr val="FFFF00"/>
                </a:solidFill>
              </a:rPr>
              <a:t>efop</a:t>
            </a:r>
            <a:r>
              <a:rPr lang="hu-HU" altLang="hu-HU" sz="2800" dirty="0" smtClean="0">
                <a:solidFill>
                  <a:srgbClr val="FFFF00"/>
                </a:solidFill>
              </a:rPr>
              <a:t>)</a:t>
            </a:r>
            <a:endParaRPr lang="hu-HU" alt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5016758"/>
          </a:xfrm>
          <a:prstGeom prst="rect">
            <a:avLst/>
          </a:prstGeom>
          <a:noFill/>
        </p:spPr>
        <p:txBody>
          <a:bodyPr wrap="square" rtlCol="0">
            <a:spAutoFit/>
          </a:bodyPr>
          <a:lstStyle/>
          <a:p>
            <a:r>
              <a:rPr lang="hu-HU" sz="2000" b="1" dirty="0" smtClean="0"/>
              <a:t>A Kormány társadalompolitikai céljainak legfontosabb eszköze!</a:t>
            </a:r>
          </a:p>
          <a:p>
            <a:pPr>
              <a:spcBef>
                <a:spcPts val="1200"/>
              </a:spcBef>
            </a:pPr>
            <a:endParaRPr lang="hu-HU" sz="2000" dirty="0" smtClean="0"/>
          </a:p>
          <a:p>
            <a:pPr>
              <a:spcBef>
                <a:spcPts val="1200"/>
              </a:spcBef>
            </a:pPr>
            <a:r>
              <a:rPr lang="hu-HU" sz="2000" dirty="0" smtClean="0"/>
              <a:t>Fő társadalompolitikai céljai:</a:t>
            </a:r>
          </a:p>
          <a:p>
            <a:pPr marL="285750" indent="-285750">
              <a:spcBef>
                <a:spcPts val="1200"/>
              </a:spcBef>
              <a:buFont typeface="Arial" pitchFamily="34" charset="0"/>
              <a:buChar char="•"/>
            </a:pPr>
            <a:r>
              <a:rPr lang="hu-HU" sz="2000" dirty="0" smtClean="0"/>
              <a:t>az oktatáson (tudástőkén) keresztül növelni a fiatalok munkaerő-piacon való elhelyezkedésének és ezzel társadalmi előrejutásának esélyeit,</a:t>
            </a:r>
          </a:p>
          <a:p>
            <a:pPr marL="285750" indent="-285750">
              <a:spcBef>
                <a:spcPts val="1200"/>
              </a:spcBef>
              <a:buFont typeface="Arial" pitchFamily="34" charset="0"/>
              <a:buChar char="•"/>
            </a:pPr>
            <a:r>
              <a:rPr lang="hu-HU" sz="2000" dirty="0" smtClean="0"/>
              <a:t>a családok megerősítése, s ezen keresztül hozzájárulni a gyermekvállaláshoz,</a:t>
            </a:r>
          </a:p>
          <a:p>
            <a:pPr marL="285750" indent="-285750">
              <a:spcBef>
                <a:spcPts val="1200"/>
              </a:spcBef>
              <a:buFont typeface="Arial" pitchFamily="34" charset="0"/>
              <a:buChar char="•"/>
            </a:pPr>
            <a:r>
              <a:rPr lang="hu-HU" sz="2000" dirty="0" smtClean="0"/>
              <a:t>az alsó középosztály felzárkózási és a középosztályon belüli tartós megkapaszkodási esélyeinek növelése,</a:t>
            </a:r>
          </a:p>
          <a:p>
            <a:pPr marL="285750" indent="-285750">
              <a:spcBef>
                <a:spcPts val="1200"/>
              </a:spcBef>
              <a:buFont typeface="Arial" pitchFamily="34" charset="0"/>
              <a:buChar char="•"/>
            </a:pPr>
            <a:r>
              <a:rPr lang="hu-HU" sz="2000" dirty="0" smtClean="0"/>
              <a:t>a rászorulók társadalmi helyzetének megszilárdítása, majd javítása.</a:t>
            </a:r>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AZ EFOP PRIORITÁSAI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r>
              <a:rPr lang="hu-HU" sz="2000" b="1" dirty="0" smtClean="0">
                <a:solidFill>
                  <a:schemeClr val="tx2"/>
                </a:solidFill>
              </a:rPr>
              <a:t>PRIORITÁSOK:</a:t>
            </a: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graphicFrame>
        <p:nvGraphicFramePr>
          <p:cNvPr id="6" name="Táblázat 5"/>
          <p:cNvGraphicFramePr>
            <a:graphicFrameLocks noGrp="1"/>
          </p:cNvGraphicFramePr>
          <p:nvPr>
            <p:extLst>
              <p:ext uri="{D42A27DB-BD31-4B8C-83A1-F6EECF244321}">
                <p14:modId xmlns="" xmlns:p14="http://schemas.microsoft.com/office/powerpoint/2010/main" val="2273443952"/>
              </p:ext>
            </p:extLst>
          </p:nvPr>
        </p:nvGraphicFramePr>
        <p:xfrm>
          <a:off x="457200" y="1340768"/>
          <a:ext cx="8075240" cy="4786051"/>
        </p:xfrm>
        <a:graphic>
          <a:graphicData uri="http://schemas.openxmlformats.org/drawingml/2006/table">
            <a:tbl>
              <a:tblPr firstRow="1" bandRow="1">
                <a:tableStyleId>{5C22544A-7EE6-4342-B048-85BDC9FD1C3A}</a:tableStyleId>
              </a:tblPr>
              <a:tblGrid>
                <a:gridCol w="4898506"/>
                <a:gridCol w="1463595"/>
                <a:gridCol w="1713139"/>
              </a:tblGrid>
              <a:tr h="697966">
                <a:tc>
                  <a:txBody>
                    <a:bodyPr/>
                    <a:lstStyle/>
                    <a:p>
                      <a:pPr algn="ctr">
                        <a:lnSpc>
                          <a:spcPct val="115000"/>
                        </a:lnSpc>
                        <a:spcAft>
                          <a:spcPts val="0"/>
                        </a:spcAft>
                      </a:pPr>
                      <a:r>
                        <a:rPr lang="hu-HU" sz="1600" dirty="0">
                          <a:effectLst/>
                          <a:latin typeface="+mn-lt"/>
                        </a:rPr>
                        <a:t>Prioritási tengely</a:t>
                      </a:r>
                      <a:endParaRPr lang="hu-HU" sz="1600" dirty="0">
                        <a:effectLst/>
                        <a:latin typeface="+mn-lt"/>
                        <a:ea typeface="Times New Roman"/>
                        <a:cs typeface="Times New Roman"/>
                      </a:endParaRPr>
                    </a:p>
                  </a:txBody>
                  <a:tcPr/>
                </a:tc>
                <a:tc>
                  <a:txBody>
                    <a:bodyPr/>
                    <a:lstStyle/>
                    <a:p>
                      <a:pPr algn="ctr">
                        <a:lnSpc>
                          <a:spcPct val="115000"/>
                        </a:lnSpc>
                        <a:spcAft>
                          <a:spcPts val="0"/>
                        </a:spcAft>
                      </a:pPr>
                      <a:r>
                        <a:rPr lang="hu-HU" sz="1600">
                          <a:effectLst/>
                          <a:latin typeface="+mn-lt"/>
                        </a:rPr>
                        <a:t>Finanszírozó alap</a:t>
                      </a:r>
                      <a:endParaRPr lang="hu-HU" sz="1600">
                        <a:effectLst/>
                        <a:latin typeface="+mn-lt"/>
                        <a:ea typeface="Times New Roman"/>
                        <a:cs typeface="Times New Roman"/>
                      </a:endParaRPr>
                    </a:p>
                  </a:txBody>
                  <a:tcPr/>
                </a:tc>
                <a:tc>
                  <a:txBody>
                    <a:bodyPr/>
                    <a:lstStyle/>
                    <a:p>
                      <a:pPr algn="ctr">
                        <a:lnSpc>
                          <a:spcPct val="115000"/>
                        </a:lnSpc>
                        <a:spcAft>
                          <a:spcPts val="0"/>
                        </a:spcAft>
                      </a:pPr>
                      <a:r>
                        <a:rPr lang="hu-HU" sz="1600">
                          <a:effectLst/>
                          <a:latin typeface="+mn-lt"/>
                        </a:rPr>
                        <a:t>Támogatási keret (milliárd forint)</a:t>
                      </a:r>
                      <a:endParaRPr lang="hu-HU" sz="1600">
                        <a:effectLst/>
                        <a:latin typeface="+mn-lt"/>
                        <a:ea typeface="Times New Roman"/>
                        <a:cs typeface="Times New Roman"/>
                      </a:endParaRPr>
                    </a:p>
                  </a:txBody>
                  <a:tcPr/>
                </a:tc>
              </a:tr>
              <a:tr h="414501">
                <a:tc>
                  <a:txBody>
                    <a:bodyPr/>
                    <a:lstStyle/>
                    <a:p>
                      <a:pPr algn="just">
                        <a:lnSpc>
                          <a:spcPct val="115000"/>
                        </a:lnSpc>
                        <a:spcAft>
                          <a:spcPts val="0"/>
                        </a:spcAft>
                      </a:pPr>
                      <a:r>
                        <a:rPr lang="hu-HU" sz="1600" dirty="0">
                          <a:effectLst/>
                          <a:latin typeface="+mn-lt"/>
                        </a:rPr>
                        <a:t>1. Együttműködő társadalom</a:t>
                      </a:r>
                      <a:endParaRPr lang="hu-HU" sz="1600" dirty="0">
                        <a:effectLst/>
                        <a:latin typeface="+mn-lt"/>
                        <a:ea typeface="Times New Roman"/>
                        <a:cs typeface="Times New Roman"/>
                      </a:endParaRPr>
                    </a:p>
                  </a:txBody>
                  <a:tcPr/>
                </a:tc>
                <a:tc>
                  <a:txBody>
                    <a:bodyPr/>
                    <a:lstStyle/>
                    <a:p>
                      <a:pPr algn="ctr">
                        <a:lnSpc>
                          <a:spcPct val="115000"/>
                        </a:lnSpc>
                        <a:spcAft>
                          <a:spcPts val="0"/>
                        </a:spcAft>
                      </a:pPr>
                      <a:r>
                        <a:rPr lang="hu-HU" sz="1600" dirty="0">
                          <a:effectLst/>
                          <a:latin typeface="+mn-lt"/>
                        </a:rPr>
                        <a:t>ESZA</a:t>
                      </a:r>
                      <a:endParaRPr lang="hu-HU" sz="1600" dirty="0">
                        <a:effectLst/>
                        <a:latin typeface="+mn-lt"/>
                        <a:ea typeface="Times New Roman"/>
                        <a:cs typeface="Times New Roman"/>
                      </a:endParaRPr>
                    </a:p>
                  </a:txBody>
                  <a:tcPr anchor="ctr"/>
                </a:tc>
                <a:tc>
                  <a:txBody>
                    <a:bodyPr/>
                    <a:lstStyle/>
                    <a:p>
                      <a:pPr algn="ctr">
                        <a:spcBef>
                          <a:spcPts val="600"/>
                        </a:spcBef>
                        <a:spcAft>
                          <a:spcPts val="0"/>
                        </a:spcAft>
                      </a:pPr>
                      <a:r>
                        <a:rPr lang="hu-HU" sz="1600" dirty="0">
                          <a:solidFill>
                            <a:srgbClr val="000000"/>
                          </a:solidFill>
                          <a:effectLst/>
                          <a:latin typeface="+mj-lt"/>
                          <a:ea typeface="Arial Unicode MS"/>
                        </a:rPr>
                        <a:t>316,91</a:t>
                      </a:r>
                      <a:endParaRPr lang="hu-HU" sz="1600" dirty="0">
                        <a:effectLst/>
                        <a:latin typeface="+mj-lt"/>
                        <a:ea typeface="Times New Roman"/>
                      </a:endParaRPr>
                    </a:p>
                  </a:txBody>
                  <a:tcPr marL="44450" marR="44450" marT="0" marB="0" anchor="ctr"/>
                </a:tc>
              </a:tr>
              <a:tr h="698378">
                <a:tc>
                  <a:txBody>
                    <a:bodyPr/>
                    <a:lstStyle/>
                    <a:p>
                      <a:pPr algn="just">
                        <a:lnSpc>
                          <a:spcPct val="115000"/>
                        </a:lnSpc>
                        <a:spcAft>
                          <a:spcPts val="0"/>
                        </a:spcAft>
                      </a:pPr>
                      <a:r>
                        <a:rPr lang="hu-HU" sz="1600" dirty="0">
                          <a:effectLst/>
                          <a:latin typeface="+mn-lt"/>
                        </a:rPr>
                        <a:t>2. Infrastrukturális beruházások a társadalmi együttműködés erősítése érdekében</a:t>
                      </a:r>
                      <a:endParaRPr lang="hu-HU" sz="1600" dirty="0">
                        <a:effectLst/>
                        <a:latin typeface="+mn-lt"/>
                        <a:ea typeface="Times New Roman"/>
                        <a:cs typeface="Times New Roman"/>
                      </a:endParaRPr>
                    </a:p>
                  </a:txBody>
                  <a:tcPr/>
                </a:tc>
                <a:tc>
                  <a:txBody>
                    <a:bodyPr/>
                    <a:lstStyle/>
                    <a:p>
                      <a:pPr algn="ctr">
                        <a:lnSpc>
                          <a:spcPct val="115000"/>
                        </a:lnSpc>
                        <a:spcAft>
                          <a:spcPts val="0"/>
                        </a:spcAft>
                      </a:pPr>
                      <a:r>
                        <a:rPr lang="hu-HU" sz="1600">
                          <a:effectLst/>
                          <a:latin typeface="+mn-lt"/>
                        </a:rPr>
                        <a:t>ERFA</a:t>
                      </a:r>
                      <a:endParaRPr lang="hu-HU" sz="1600">
                        <a:effectLst/>
                        <a:latin typeface="+mn-lt"/>
                        <a:ea typeface="Times New Roman"/>
                        <a:cs typeface="Times New Roman"/>
                      </a:endParaRPr>
                    </a:p>
                  </a:txBody>
                  <a:tcPr anchor="ctr"/>
                </a:tc>
                <a:tc>
                  <a:txBody>
                    <a:bodyPr/>
                    <a:lstStyle/>
                    <a:p>
                      <a:pPr algn="ctr">
                        <a:spcBef>
                          <a:spcPts val="600"/>
                        </a:spcBef>
                        <a:spcAft>
                          <a:spcPts val="0"/>
                        </a:spcAft>
                      </a:pPr>
                      <a:r>
                        <a:rPr lang="hu-HU" sz="1600" dirty="0">
                          <a:solidFill>
                            <a:srgbClr val="000000"/>
                          </a:solidFill>
                          <a:effectLst/>
                          <a:latin typeface="+mj-lt"/>
                          <a:ea typeface="Arial Unicode MS"/>
                        </a:rPr>
                        <a:t>177,87</a:t>
                      </a:r>
                      <a:endParaRPr lang="hu-HU" sz="1600" dirty="0">
                        <a:effectLst/>
                        <a:latin typeface="+mj-lt"/>
                        <a:ea typeface="Times New Roman"/>
                      </a:endParaRPr>
                    </a:p>
                  </a:txBody>
                  <a:tcPr marL="44450" marR="44450" marT="0" marB="0" anchor="ctr"/>
                </a:tc>
              </a:tr>
              <a:tr h="414501">
                <a:tc>
                  <a:txBody>
                    <a:bodyPr/>
                    <a:lstStyle/>
                    <a:p>
                      <a:pPr algn="just">
                        <a:lnSpc>
                          <a:spcPct val="115000"/>
                        </a:lnSpc>
                        <a:spcAft>
                          <a:spcPts val="0"/>
                        </a:spcAft>
                      </a:pPr>
                      <a:r>
                        <a:rPr lang="hu-HU" sz="1600" dirty="0">
                          <a:effectLst/>
                          <a:latin typeface="+mn-lt"/>
                        </a:rPr>
                        <a:t>3. Gyarapodó tudástőke</a:t>
                      </a:r>
                      <a:endParaRPr lang="hu-HU" sz="1600" dirty="0">
                        <a:effectLst/>
                        <a:latin typeface="+mn-lt"/>
                        <a:ea typeface="Times New Roman"/>
                        <a:cs typeface="Times New Roman"/>
                      </a:endParaRPr>
                    </a:p>
                  </a:txBody>
                  <a:tcPr/>
                </a:tc>
                <a:tc>
                  <a:txBody>
                    <a:bodyPr/>
                    <a:lstStyle/>
                    <a:p>
                      <a:pPr algn="ctr">
                        <a:lnSpc>
                          <a:spcPct val="115000"/>
                        </a:lnSpc>
                        <a:spcAft>
                          <a:spcPts val="0"/>
                        </a:spcAft>
                      </a:pPr>
                      <a:r>
                        <a:rPr lang="hu-HU" sz="1600" dirty="0">
                          <a:effectLst/>
                          <a:latin typeface="+mn-lt"/>
                        </a:rPr>
                        <a:t>ESZA</a:t>
                      </a:r>
                      <a:endParaRPr lang="hu-HU" sz="1600" dirty="0">
                        <a:effectLst/>
                        <a:latin typeface="+mn-lt"/>
                        <a:ea typeface="Times New Roman"/>
                        <a:cs typeface="Times New Roman"/>
                      </a:endParaRPr>
                    </a:p>
                  </a:txBody>
                  <a:tcPr anchor="ctr"/>
                </a:tc>
                <a:tc>
                  <a:txBody>
                    <a:bodyPr/>
                    <a:lstStyle/>
                    <a:p>
                      <a:pPr algn="ctr">
                        <a:spcBef>
                          <a:spcPts val="600"/>
                        </a:spcBef>
                        <a:spcAft>
                          <a:spcPts val="0"/>
                        </a:spcAft>
                      </a:pPr>
                      <a:r>
                        <a:rPr lang="hu-HU" sz="1600" dirty="0">
                          <a:solidFill>
                            <a:srgbClr val="000000"/>
                          </a:solidFill>
                          <a:effectLst/>
                          <a:latin typeface="+mj-lt"/>
                          <a:ea typeface="Arial Unicode MS"/>
                        </a:rPr>
                        <a:t>294,9</a:t>
                      </a:r>
                      <a:endParaRPr lang="hu-HU" sz="1600" dirty="0">
                        <a:effectLst/>
                        <a:latin typeface="+mj-lt"/>
                        <a:ea typeface="Times New Roman"/>
                      </a:endParaRPr>
                    </a:p>
                  </a:txBody>
                  <a:tcPr marL="44450" marR="44450" marT="0" marB="0" anchor="ctr"/>
                </a:tc>
              </a:tr>
              <a:tr h="698378">
                <a:tc>
                  <a:txBody>
                    <a:bodyPr/>
                    <a:lstStyle/>
                    <a:p>
                      <a:pPr algn="just">
                        <a:lnSpc>
                          <a:spcPct val="115000"/>
                        </a:lnSpc>
                        <a:spcAft>
                          <a:spcPts val="0"/>
                        </a:spcAft>
                      </a:pPr>
                      <a:r>
                        <a:rPr lang="hu-HU" sz="1600" dirty="0">
                          <a:effectLst/>
                          <a:latin typeface="+mn-lt"/>
                        </a:rPr>
                        <a:t>4. Infrastrukturális beruházások a gyarapodó tudástőke érdekében</a:t>
                      </a:r>
                      <a:endParaRPr lang="hu-HU" sz="1600" dirty="0">
                        <a:effectLst/>
                        <a:latin typeface="+mn-lt"/>
                        <a:ea typeface="Times New Roman"/>
                        <a:cs typeface="Times New Roman"/>
                      </a:endParaRPr>
                    </a:p>
                  </a:txBody>
                  <a:tcPr/>
                </a:tc>
                <a:tc>
                  <a:txBody>
                    <a:bodyPr/>
                    <a:lstStyle/>
                    <a:p>
                      <a:pPr algn="ctr">
                        <a:lnSpc>
                          <a:spcPct val="115000"/>
                        </a:lnSpc>
                        <a:spcAft>
                          <a:spcPts val="0"/>
                        </a:spcAft>
                      </a:pPr>
                      <a:r>
                        <a:rPr lang="hu-HU" sz="1600" dirty="0">
                          <a:effectLst/>
                          <a:latin typeface="+mn-lt"/>
                        </a:rPr>
                        <a:t>ERFA</a:t>
                      </a:r>
                      <a:endParaRPr lang="hu-HU" sz="1600" dirty="0">
                        <a:effectLst/>
                        <a:latin typeface="+mn-lt"/>
                        <a:ea typeface="Times New Roman"/>
                        <a:cs typeface="Times New Roman"/>
                      </a:endParaRPr>
                    </a:p>
                  </a:txBody>
                  <a:tcPr anchor="ctr"/>
                </a:tc>
                <a:tc>
                  <a:txBody>
                    <a:bodyPr/>
                    <a:lstStyle/>
                    <a:p>
                      <a:pPr algn="ctr">
                        <a:spcBef>
                          <a:spcPts val="600"/>
                        </a:spcBef>
                        <a:spcAft>
                          <a:spcPts val="0"/>
                        </a:spcAft>
                      </a:pPr>
                      <a:r>
                        <a:rPr lang="hu-HU" sz="1600" dirty="0">
                          <a:solidFill>
                            <a:srgbClr val="000000"/>
                          </a:solidFill>
                          <a:effectLst/>
                          <a:latin typeface="+mj-lt"/>
                          <a:ea typeface="Arial Unicode MS"/>
                        </a:rPr>
                        <a:t>152,86</a:t>
                      </a:r>
                      <a:endParaRPr lang="hu-HU" sz="1600" dirty="0">
                        <a:effectLst/>
                        <a:latin typeface="+mj-lt"/>
                        <a:ea typeface="Times New Roman"/>
                      </a:endParaRPr>
                    </a:p>
                  </a:txBody>
                  <a:tcPr marL="44450" marR="44450" marT="0" marB="0" anchor="ctr"/>
                </a:tc>
              </a:tr>
              <a:tr h="982254">
                <a:tc>
                  <a:txBody>
                    <a:bodyPr/>
                    <a:lstStyle/>
                    <a:p>
                      <a:pPr algn="just">
                        <a:lnSpc>
                          <a:spcPct val="115000"/>
                        </a:lnSpc>
                        <a:spcAft>
                          <a:spcPts val="0"/>
                        </a:spcAft>
                      </a:pPr>
                      <a:r>
                        <a:rPr lang="hu-HU" sz="1600">
                          <a:effectLst/>
                          <a:latin typeface="+mn-lt"/>
                        </a:rPr>
                        <a:t>5. Pénzügyi eszközök alkalmazása a társadalmi együttműködés erősítése érdekében, valamint társadalmi innováció és transznacionális együttműködések</a:t>
                      </a:r>
                      <a:endParaRPr lang="hu-HU" sz="1600">
                        <a:effectLst/>
                        <a:latin typeface="+mn-lt"/>
                        <a:ea typeface="Times New Roman"/>
                        <a:cs typeface="Times New Roman"/>
                      </a:endParaRPr>
                    </a:p>
                  </a:txBody>
                  <a:tcPr/>
                </a:tc>
                <a:tc>
                  <a:txBody>
                    <a:bodyPr/>
                    <a:lstStyle/>
                    <a:p>
                      <a:pPr algn="ctr">
                        <a:lnSpc>
                          <a:spcPct val="115000"/>
                        </a:lnSpc>
                        <a:spcAft>
                          <a:spcPts val="0"/>
                        </a:spcAft>
                      </a:pPr>
                      <a:r>
                        <a:rPr lang="hu-HU" sz="1600" dirty="0">
                          <a:effectLst/>
                          <a:latin typeface="+mn-lt"/>
                        </a:rPr>
                        <a:t>ESZA</a:t>
                      </a:r>
                      <a:endParaRPr lang="hu-HU" sz="1600" dirty="0">
                        <a:effectLst/>
                        <a:latin typeface="+mn-lt"/>
                        <a:ea typeface="Times New Roman"/>
                        <a:cs typeface="Times New Roman"/>
                      </a:endParaRPr>
                    </a:p>
                  </a:txBody>
                  <a:tcPr anchor="ctr"/>
                </a:tc>
                <a:tc>
                  <a:txBody>
                    <a:bodyPr/>
                    <a:lstStyle/>
                    <a:p>
                      <a:pPr algn="ctr">
                        <a:spcBef>
                          <a:spcPts val="600"/>
                        </a:spcBef>
                        <a:spcAft>
                          <a:spcPts val="0"/>
                        </a:spcAft>
                      </a:pPr>
                      <a:r>
                        <a:rPr lang="hu-HU" sz="1600" dirty="0">
                          <a:solidFill>
                            <a:srgbClr val="000000"/>
                          </a:solidFill>
                          <a:effectLst/>
                          <a:latin typeface="+mj-lt"/>
                          <a:ea typeface="Arial Unicode MS"/>
                        </a:rPr>
                        <a:t>11,17</a:t>
                      </a:r>
                      <a:endParaRPr lang="hu-HU" sz="1600" dirty="0">
                        <a:effectLst/>
                        <a:latin typeface="+mj-lt"/>
                        <a:ea typeface="Times New Roman"/>
                      </a:endParaRPr>
                    </a:p>
                  </a:txBody>
                  <a:tcPr marL="44450" marR="44450" marT="0" marB="0" anchor="ctr"/>
                </a:tc>
              </a:tr>
              <a:tr h="414501">
                <a:tc>
                  <a:txBody>
                    <a:bodyPr/>
                    <a:lstStyle/>
                    <a:p>
                      <a:pPr algn="just">
                        <a:lnSpc>
                          <a:spcPct val="115000"/>
                        </a:lnSpc>
                        <a:spcAft>
                          <a:spcPts val="0"/>
                        </a:spcAft>
                      </a:pPr>
                      <a:r>
                        <a:rPr lang="hu-HU" sz="1600">
                          <a:effectLst/>
                          <a:latin typeface="+mn-lt"/>
                        </a:rPr>
                        <a:t>Összesen</a:t>
                      </a:r>
                      <a:endParaRPr lang="hu-HU" sz="1600">
                        <a:effectLst/>
                        <a:latin typeface="+mn-lt"/>
                        <a:ea typeface="Times New Roman"/>
                        <a:cs typeface="Times New Roman"/>
                      </a:endParaRPr>
                    </a:p>
                  </a:txBody>
                  <a:tcPr/>
                </a:tc>
                <a:tc>
                  <a:txBody>
                    <a:bodyPr/>
                    <a:lstStyle/>
                    <a:p>
                      <a:pPr algn="ctr">
                        <a:lnSpc>
                          <a:spcPct val="115000"/>
                        </a:lnSpc>
                        <a:spcAft>
                          <a:spcPts val="0"/>
                        </a:spcAft>
                      </a:pPr>
                      <a:r>
                        <a:rPr lang="hu-HU" sz="1600">
                          <a:effectLst/>
                          <a:latin typeface="+mn-lt"/>
                        </a:rPr>
                        <a:t> </a:t>
                      </a:r>
                      <a:endParaRPr lang="hu-HU" sz="1600">
                        <a:effectLst/>
                        <a:latin typeface="+mn-lt"/>
                        <a:ea typeface="Times New Roman"/>
                        <a:cs typeface="Times New Roman"/>
                      </a:endParaRPr>
                    </a:p>
                  </a:txBody>
                  <a:tcPr/>
                </a:tc>
                <a:tc>
                  <a:txBody>
                    <a:bodyPr/>
                    <a:lstStyle/>
                    <a:p>
                      <a:pPr algn="ctr">
                        <a:spcBef>
                          <a:spcPts val="600"/>
                        </a:spcBef>
                        <a:spcAft>
                          <a:spcPts val="0"/>
                        </a:spcAft>
                      </a:pPr>
                      <a:r>
                        <a:rPr lang="hu-HU" sz="1600" b="1" dirty="0">
                          <a:solidFill>
                            <a:srgbClr val="000000"/>
                          </a:solidFill>
                          <a:effectLst/>
                          <a:latin typeface="+mj-lt"/>
                          <a:ea typeface="Arial Unicode MS"/>
                        </a:rPr>
                        <a:t>953,71</a:t>
                      </a:r>
                      <a:endParaRPr lang="hu-HU" sz="1600" dirty="0">
                        <a:effectLst/>
                        <a:latin typeface="+mj-lt"/>
                        <a:ea typeface="Times New Roman"/>
                      </a:endParaRPr>
                    </a:p>
                  </a:txBody>
                  <a:tcPr marL="44450" marR="44450" marT="0"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A GINOP FŐ CÉLJAI</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7" name="Téglalap 6"/>
          <p:cNvSpPr/>
          <p:nvPr/>
        </p:nvSpPr>
        <p:spPr>
          <a:xfrm>
            <a:off x="467544" y="1340769"/>
            <a:ext cx="8208912" cy="5432256"/>
          </a:xfrm>
          <a:prstGeom prst="rect">
            <a:avLst/>
          </a:prstGeom>
        </p:spPr>
        <p:txBody>
          <a:bodyPr wrap="square">
            <a:spAutoFit/>
          </a:bodyPr>
          <a:lstStyle/>
          <a:p>
            <a:endParaRPr lang="hu-HU" dirty="0"/>
          </a:p>
          <a:p>
            <a:r>
              <a:rPr lang="hu-HU" sz="2000" b="1" dirty="0" smtClean="0">
                <a:ea typeface="+mj-ea"/>
                <a:cs typeface="+mj-cs"/>
              </a:rPr>
              <a:t>Fő cél:</a:t>
            </a:r>
            <a:r>
              <a:rPr lang="hu-HU" sz="2000" dirty="0" smtClean="0">
                <a:ea typeface="+mj-ea"/>
                <a:cs typeface="+mj-cs"/>
              </a:rPr>
              <a:t> </a:t>
            </a:r>
            <a:r>
              <a:rPr lang="hu-HU" sz="2000" dirty="0">
                <a:ea typeface="+mj-ea"/>
                <a:cs typeface="+mj-cs"/>
              </a:rPr>
              <a:t>a foglalkoztatási ráta </a:t>
            </a:r>
            <a:r>
              <a:rPr lang="hu-HU" sz="2000" dirty="0" smtClean="0">
                <a:ea typeface="+mj-ea"/>
                <a:cs typeface="+mj-cs"/>
              </a:rPr>
              <a:t>elérje a 75 %-ot</a:t>
            </a:r>
            <a:endParaRPr lang="hu-HU" sz="2000" dirty="0">
              <a:ea typeface="+mj-ea"/>
              <a:cs typeface="+mj-cs"/>
            </a:endParaRPr>
          </a:p>
          <a:p>
            <a:pPr marL="342900" indent="-342900">
              <a:spcBef>
                <a:spcPts val="1200"/>
              </a:spcBef>
              <a:spcAft>
                <a:spcPts val="1200"/>
              </a:spcAft>
              <a:buFont typeface="Arial" pitchFamily="34" charset="0"/>
              <a:buChar char="•"/>
            </a:pPr>
            <a:r>
              <a:rPr lang="hu-HU" sz="2000" dirty="0" smtClean="0">
                <a:ea typeface="+mj-ea"/>
                <a:cs typeface="+mj-cs"/>
              </a:rPr>
              <a:t>az ország innovációs képességének és a,</a:t>
            </a:r>
          </a:p>
          <a:p>
            <a:pPr marL="342900" indent="-342900">
              <a:spcBef>
                <a:spcPts val="600"/>
              </a:spcBef>
              <a:spcAft>
                <a:spcPts val="600"/>
              </a:spcAft>
              <a:buFont typeface="Arial" pitchFamily="34" charset="0"/>
              <a:buChar char="•"/>
            </a:pPr>
            <a:r>
              <a:rPr lang="hu-HU" sz="2000" dirty="0" smtClean="0">
                <a:ea typeface="+mj-ea"/>
                <a:cs typeface="+mj-cs"/>
              </a:rPr>
              <a:t>magyar ipari és szolgáltató szektornak a fókuszált fejlesztésével.</a:t>
            </a:r>
          </a:p>
          <a:p>
            <a:pPr>
              <a:lnSpc>
                <a:spcPct val="150000"/>
              </a:lnSpc>
            </a:pPr>
            <a:r>
              <a:rPr lang="hu-HU" sz="2000" b="1" dirty="0" smtClean="0">
                <a:ea typeface="+mj-ea"/>
                <a:cs typeface="+mj-cs"/>
              </a:rPr>
              <a:t>Fő </a:t>
            </a:r>
            <a:r>
              <a:rPr lang="hu-HU" sz="2000" b="1" dirty="0">
                <a:ea typeface="+mj-ea"/>
                <a:cs typeface="+mj-cs"/>
              </a:rPr>
              <a:t>beavatkozási </a:t>
            </a:r>
            <a:r>
              <a:rPr lang="hu-HU" sz="2000" b="1" dirty="0" smtClean="0">
                <a:ea typeface="+mj-ea"/>
                <a:cs typeface="+mj-cs"/>
              </a:rPr>
              <a:t>területek:</a:t>
            </a:r>
            <a:endParaRPr lang="hu-HU" sz="2000" b="1" dirty="0">
              <a:ea typeface="+mj-ea"/>
              <a:cs typeface="+mj-cs"/>
            </a:endParaRPr>
          </a:p>
          <a:p>
            <a:pPr marL="355600" lvl="1" indent="-355600">
              <a:buFont typeface="Arial" pitchFamily="34" charset="0"/>
              <a:buChar char="•"/>
            </a:pPr>
            <a:r>
              <a:rPr lang="hu-HU" sz="2000" dirty="0" smtClean="0">
                <a:ea typeface="+mj-ea"/>
                <a:cs typeface="+mj-cs"/>
              </a:rPr>
              <a:t>a foglalkoztatás növelése, munkahelyteremtés,</a:t>
            </a:r>
          </a:p>
          <a:p>
            <a:pPr marL="342900" lvl="0" indent="-342900">
              <a:spcBef>
                <a:spcPts val="1200"/>
              </a:spcBef>
              <a:spcAft>
                <a:spcPts val="1200"/>
              </a:spcAft>
              <a:buFont typeface="Arial" pitchFamily="34" charset="0"/>
              <a:buChar char="•"/>
            </a:pPr>
            <a:r>
              <a:rPr lang="hu-HU" sz="2000" dirty="0" smtClean="0">
                <a:ea typeface="+mj-ea"/>
                <a:cs typeface="+mj-cs"/>
              </a:rPr>
              <a:t>a kis- és közepes vállalkozások kapacitásainak és versenyképességének fejlesztése,</a:t>
            </a:r>
          </a:p>
          <a:p>
            <a:pPr marL="342900" lvl="0" indent="-342900">
              <a:buFont typeface="Arial" pitchFamily="34" charset="0"/>
              <a:buChar char="•"/>
            </a:pPr>
            <a:r>
              <a:rPr lang="hu-HU" sz="2000" dirty="0" smtClean="0">
                <a:ea typeface="+mj-ea"/>
                <a:cs typeface="+mj-cs"/>
              </a:rPr>
              <a:t>a K+F+I tevékenységek ösztönzése és a tudásgazdaság erősítése,</a:t>
            </a:r>
          </a:p>
          <a:p>
            <a:pPr marL="342900" lvl="0" indent="-342900">
              <a:spcBef>
                <a:spcPts val="1200"/>
              </a:spcBef>
              <a:spcAft>
                <a:spcPts val="1200"/>
              </a:spcAft>
              <a:buFont typeface="Arial" pitchFamily="34" charset="0"/>
              <a:buChar char="•"/>
            </a:pPr>
            <a:r>
              <a:rPr lang="hu-HU" sz="2000" dirty="0" smtClean="0">
                <a:ea typeface="+mj-ea"/>
                <a:cs typeface="+mj-cs"/>
              </a:rPr>
              <a:t>infokommunikációs fejlesztések és az IT gazdaság fejlesztése,</a:t>
            </a:r>
          </a:p>
          <a:p>
            <a:pPr marL="342900" lvl="0" indent="-342900">
              <a:spcBef>
                <a:spcPts val="600"/>
              </a:spcBef>
              <a:spcAft>
                <a:spcPts val="1200"/>
              </a:spcAft>
              <a:buFont typeface="Arial" pitchFamily="34" charset="0"/>
              <a:buChar char="•"/>
            </a:pPr>
            <a:r>
              <a:rPr lang="hu-HU" sz="2000" dirty="0" smtClean="0">
                <a:ea typeface="+mj-ea"/>
                <a:cs typeface="+mj-cs"/>
              </a:rPr>
              <a:t>az alacsony szén-dioxid kibocsátású gazdaságra való áttérés. </a:t>
            </a:r>
          </a:p>
          <a:p>
            <a:pPr>
              <a:spcBef>
                <a:spcPts val="1200"/>
              </a:spcBef>
              <a:spcAft>
                <a:spcPts val="1200"/>
              </a:spcAft>
            </a:pPr>
            <a:endParaRPr lang="hu-H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457200" y="274638"/>
            <a:ext cx="8229600" cy="1143000"/>
          </a:xfrm>
          <a:prstGeom prst="rect">
            <a:avLst/>
          </a:prstGeom>
        </p:spPr>
        <p:txBody>
          <a:bodyPr>
            <a:normAutofit/>
          </a:bodyPr>
          <a:lstStyle/>
          <a:p>
            <a:pPr algn="ctr" defTabSz="914400" fontAlgn="auto">
              <a:spcBef>
                <a:spcPct val="0"/>
              </a:spcBef>
              <a:spcAft>
                <a:spcPts val="0"/>
              </a:spcAft>
              <a:defRPr/>
            </a:pPr>
            <a:r>
              <a:rPr lang="hu-HU" altLang="hu-HU" sz="2800" b="1" cap="all" dirty="0">
                <a:solidFill>
                  <a:srgbClr val="FFFF00"/>
                </a:solidFill>
                <a:latin typeface="Arial" panose="020B0604020202020204" pitchFamily="34" charset="0"/>
                <a:ea typeface="+mj-ea"/>
                <a:cs typeface="Arial" panose="020B0604020202020204" pitchFamily="34" charset="0"/>
              </a:rPr>
              <a:t>GINOP prioritástengelyek</a:t>
            </a:r>
            <a:endParaRPr lang="hu-HU" sz="2800" b="1" cap="all" dirty="0">
              <a:solidFill>
                <a:srgbClr val="FFFF00"/>
              </a:solidFill>
              <a:latin typeface="Arial" panose="020B0604020202020204" pitchFamily="34" charset="0"/>
              <a:ea typeface="+mj-ea"/>
              <a:cs typeface="Arial" panose="020B0604020202020204" pitchFamily="34" charset="0"/>
            </a:endParaRPr>
          </a:p>
        </p:txBody>
      </p:sp>
      <p:sp>
        <p:nvSpPr>
          <p:cNvPr id="24579" name="Szövegdoboz 2"/>
          <p:cNvSpPr txBox="1">
            <a:spLocks noChangeArrowheads="1"/>
          </p:cNvSpPr>
          <p:nvPr/>
        </p:nvSpPr>
        <p:spPr bwMode="auto">
          <a:xfrm>
            <a:off x="2555875" y="5230813"/>
            <a:ext cx="3887788" cy="646112"/>
          </a:xfrm>
          <a:prstGeom prst="rect">
            <a:avLst/>
          </a:prstGeom>
          <a:noFill/>
          <a:ln w="9525">
            <a:noFill/>
            <a:miter lim="800000"/>
            <a:headEnd/>
            <a:tailEnd/>
          </a:ln>
        </p:spPr>
        <p:txBody>
          <a:bodyPr>
            <a:spAutoFit/>
          </a:bodyPr>
          <a:lstStyle/>
          <a:p>
            <a:r>
              <a:rPr lang="hu-HU" altLang="hu-HU">
                <a:solidFill>
                  <a:srgbClr val="045388"/>
                </a:solidFill>
              </a:rPr>
              <a:t>8. Pénzügyi eszközök ≈ 729,7 Mrd Ft</a:t>
            </a:r>
          </a:p>
          <a:p>
            <a:endParaRPr lang="hu-HU" altLang="hu-HU"/>
          </a:p>
        </p:txBody>
      </p:sp>
      <p:graphicFrame>
        <p:nvGraphicFramePr>
          <p:cNvPr id="4" name="Tartalom helye 12"/>
          <p:cNvGraphicFramePr>
            <a:graphicFrameLocks/>
          </p:cNvGraphicFramePr>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1" name="Szövegdoboz 4"/>
          <p:cNvSpPr txBox="1">
            <a:spLocks noChangeArrowheads="1"/>
          </p:cNvSpPr>
          <p:nvPr/>
        </p:nvSpPr>
        <p:spPr bwMode="auto">
          <a:xfrm>
            <a:off x="528638" y="2012950"/>
            <a:ext cx="1214437" cy="1200150"/>
          </a:xfrm>
          <a:prstGeom prst="rect">
            <a:avLst/>
          </a:prstGeom>
          <a:noFill/>
          <a:ln w="9525">
            <a:noFill/>
            <a:miter lim="800000"/>
            <a:headEnd/>
            <a:tailEnd/>
          </a:ln>
        </p:spPr>
        <p:txBody>
          <a:bodyPr wrap="none">
            <a:spAutoFit/>
          </a:bodyPr>
          <a:lstStyle/>
          <a:p>
            <a:r>
              <a:rPr lang="hu-HU" altLang="hu-HU" dirty="0">
                <a:solidFill>
                  <a:srgbClr val="045388"/>
                </a:solidFill>
                <a:cs typeface="Arial" pitchFamily="34" charset="0"/>
              </a:rPr>
              <a:t>1. KKV</a:t>
            </a:r>
          </a:p>
          <a:p>
            <a:r>
              <a:rPr lang="hu-HU" altLang="hu-HU" dirty="0">
                <a:solidFill>
                  <a:srgbClr val="045388"/>
                </a:solidFill>
                <a:cs typeface="Arial" pitchFamily="34" charset="0"/>
              </a:rPr>
              <a:t> ≈ 490,6 </a:t>
            </a:r>
          </a:p>
          <a:p>
            <a:r>
              <a:rPr lang="hu-HU" altLang="hu-HU" dirty="0">
                <a:solidFill>
                  <a:srgbClr val="045388"/>
                </a:solidFill>
                <a:cs typeface="Arial" pitchFamily="34" charset="0"/>
              </a:rPr>
              <a:t>Mrd Ft</a:t>
            </a:r>
          </a:p>
          <a:p>
            <a:endParaRPr lang="hu-HU" altLang="hu-HU" dirty="0"/>
          </a:p>
        </p:txBody>
      </p:sp>
      <p:sp>
        <p:nvSpPr>
          <p:cNvPr id="24582" name="Szövegdoboz 5"/>
          <p:cNvSpPr txBox="1">
            <a:spLocks noChangeArrowheads="1"/>
          </p:cNvSpPr>
          <p:nvPr/>
        </p:nvSpPr>
        <p:spPr bwMode="auto">
          <a:xfrm>
            <a:off x="1897063" y="1989138"/>
            <a:ext cx="1204912" cy="1200150"/>
          </a:xfrm>
          <a:prstGeom prst="rect">
            <a:avLst/>
          </a:prstGeom>
          <a:noFill/>
          <a:ln w="9525">
            <a:noFill/>
            <a:miter lim="800000"/>
            <a:headEnd/>
            <a:tailEnd/>
          </a:ln>
        </p:spPr>
        <p:txBody>
          <a:bodyPr wrap="none">
            <a:spAutoFit/>
          </a:bodyPr>
          <a:lstStyle/>
          <a:p>
            <a:r>
              <a:rPr lang="hu-HU" altLang="hu-HU" dirty="0">
                <a:solidFill>
                  <a:srgbClr val="045388"/>
                </a:solidFill>
                <a:cs typeface="Arial" pitchFamily="34" charset="0"/>
              </a:rPr>
              <a:t>2. K+F+I</a:t>
            </a:r>
          </a:p>
          <a:p>
            <a:r>
              <a:rPr lang="hu-HU" altLang="hu-HU" dirty="0">
                <a:solidFill>
                  <a:srgbClr val="045388"/>
                </a:solidFill>
                <a:cs typeface="Arial" pitchFamily="34" charset="0"/>
              </a:rPr>
              <a:t>≈ 523,3 </a:t>
            </a:r>
          </a:p>
          <a:p>
            <a:r>
              <a:rPr lang="hu-HU" altLang="hu-HU" dirty="0">
                <a:solidFill>
                  <a:srgbClr val="045388"/>
                </a:solidFill>
                <a:cs typeface="Arial" pitchFamily="34" charset="0"/>
              </a:rPr>
              <a:t>Mrd Ft</a:t>
            </a:r>
          </a:p>
          <a:p>
            <a:endParaRPr lang="hu-HU" altLang="hu-HU" dirty="0"/>
          </a:p>
        </p:txBody>
      </p:sp>
      <p:sp>
        <p:nvSpPr>
          <p:cNvPr id="24583" name="Szövegdoboz 6"/>
          <p:cNvSpPr txBox="1">
            <a:spLocks noChangeArrowheads="1"/>
          </p:cNvSpPr>
          <p:nvPr/>
        </p:nvSpPr>
        <p:spPr bwMode="auto">
          <a:xfrm>
            <a:off x="3362325" y="2012950"/>
            <a:ext cx="998538" cy="1200150"/>
          </a:xfrm>
          <a:prstGeom prst="rect">
            <a:avLst/>
          </a:prstGeom>
          <a:noFill/>
          <a:ln w="9525">
            <a:noFill/>
            <a:miter lim="800000"/>
            <a:headEnd/>
            <a:tailEnd/>
          </a:ln>
        </p:spPr>
        <p:txBody>
          <a:bodyPr wrap="none">
            <a:spAutoFit/>
          </a:bodyPr>
          <a:lstStyle/>
          <a:p>
            <a:r>
              <a:rPr lang="hu-HU" altLang="hu-HU" dirty="0">
                <a:solidFill>
                  <a:srgbClr val="045388"/>
                </a:solidFill>
                <a:cs typeface="Arial" pitchFamily="34" charset="0"/>
              </a:rPr>
              <a:t>3. IKT</a:t>
            </a:r>
          </a:p>
          <a:p>
            <a:r>
              <a:rPr lang="hu-HU" altLang="hu-HU" dirty="0">
                <a:solidFill>
                  <a:srgbClr val="045388"/>
                </a:solidFill>
                <a:cs typeface="Arial" pitchFamily="34" charset="0"/>
              </a:rPr>
              <a:t>≈ 141 </a:t>
            </a:r>
          </a:p>
          <a:p>
            <a:r>
              <a:rPr lang="hu-HU" altLang="hu-HU" dirty="0">
                <a:solidFill>
                  <a:srgbClr val="045388"/>
                </a:solidFill>
                <a:cs typeface="Arial" pitchFamily="34" charset="0"/>
              </a:rPr>
              <a:t>Mrd Ft</a:t>
            </a:r>
          </a:p>
          <a:p>
            <a:endParaRPr lang="hu-HU" altLang="hu-HU" dirty="0"/>
          </a:p>
        </p:txBody>
      </p:sp>
      <p:sp>
        <p:nvSpPr>
          <p:cNvPr id="24584" name="Szövegdoboz 7"/>
          <p:cNvSpPr txBox="1">
            <a:spLocks noChangeArrowheads="1"/>
          </p:cNvSpPr>
          <p:nvPr/>
        </p:nvSpPr>
        <p:spPr bwMode="auto">
          <a:xfrm>
            <a:off x="4667250" y="2012950"/>
            <a:ext cx="1235075" cy="1200150"/>
          </a:xfrm>
          <a:prstGeom prst="rect">
            <a:avLst/>
          </a:prstGeom>
          <a:noFill/>
          <a:ln w="9525">
            <a:noFill/>
            <a:miter lim="800000"/>
            <a:headEnd/>
            <a:tailEnd/>
          </a:ln>
        </p:spPr>
        <p:txBody>
          <a:bodyPr wrap="none">
            <a:spAutoFit/>
          </a:bodyPr>
          <a:lstStyle/>
          <a:p>
            <a:r>
              <a:rPr lang="hu-HU" altLang="hu-HU" dirty="0">
                <a:solidFill>
                  <a:srgbClr val="045388"/>
                </a:solidFill>
                <a:cs typeface="Arial" pitchFamily="34" charset="0"/>
              </a:rPr>
              <a:t>4. Energia</a:t>
            </a:r>
          </a:p>
          <a:p>
            <a:r>
              <a:rPr lang="hu-HU" altLang="hu-HU" dirty="0">
                <a:solidFill>
                  <a:srgbClr val="045388"/>
                </a:solidFill>
                <a:cs typeface="Arial" pitchFamily="34" charset="0"/>
              </a:rPr>
              <a:t>≈ 69,9 </a:t>
            </a:r>
          </a:p>
          <a:p>
            <a:r>
              <a:rPr lang="hu-HU" altLang="hu-HU" dirty="0">
                <a:solidFill>
                  <a:srgbClr val="045388"/>
                </a:solidFill>
                <a:cs typeface="Arial" pitchFamily="34" charset="0"/>
              </a:rPr>
              <a:t>Mrd Ft</a:t>
            </a:r>
          </a:p>
          <a:p>
            <a:endParaRPr lang="hu-HU" altLang="hu-HU" dirty="0"/>
          </a:p>
        </p:txBody>
      </p:sp>
      <p:sp>
        <p:nvSpPr>
          <p:cNvPr id="24585" name="Szövegdoboz 8"/>
          <p:cNvSpPr txBox="1">
            <a:spLocks noChangeArrowheads="1"/>
          </p:cNvSpPr>
          <p:nvPr/>
        </p:nvSpPr>
        <p:spPr bwMode="auto">
          <a:xfrm>
            <a:off x="5940425" y="1981200"/>
            <a:ext cx="1357313" cy="1016000"/>
          </a:xfrm>
          <a:prstGeom prst="rect">
            <a:avLst/>
          </a:prstGeom>
          <a:noFill/>
          <a:ln w="9525">
            <a:noFill/>
            <a:miter lim="800000"/>
            <a:headEnd/>
            <a:tailEnd/>
          </a:ln>
        </p:spPr>
        <p:txBody>
          <a:bodyPr>
            <a:spAutoFit/>
          </a:bodyPr>
          <a:lstStyle/>
          <a:p>
            <a:pPr algn="ctr"/>
            <a:r>
              <a:rPr lang="hu-HU" altLang="hu-HU" sz="1200" b="1" dirty="0">
                <a:solidFill>
                  <a:srgbClr val="045388"/>
                </a:solidFill>
                <a:cs typeface="Arial" pitchFamily="34" charset="0"/>
              </a:rPr>
              <a:t>5. és 6. Foglalkoztatás</a:t>
            </a:r>
          </a:p>
          <a:p>
            <a:pPr algn="ctr"/>
            <a:r>
              <a:rPr lang="hu-HU" altLang="hu-HU" sz="1200" b="1" dirty="0">
                <a:solidFill>
                  <a:srgbClr val="045388"/>
                </a:solidFill>
                <a:cs typeface="Arial" pitchFamily="34" charset="0"/>
              </a:rPr>
              <a:t>és képzés</a:t>
            </a:r>
          </a:p>
          <a:p>
            <a:pPr algn="ctr"/>
            <a:r>
              <a:rPr lang="hu-HU" altLang="hu-HU" sz="1200" b="1" dirty="0">
                <a:solidFill>
                  <a:srgbClr val="045388"/>
                </a:solidFill>
                <a:cs typeface="Arial" pitchFamily="34" charset="0"/>
              </a:rPr>
              <a:t>≈ 666,7</a:t>
            </a:r>
          </a:p>
          <a:p>
            <a:pPr algn="ctr"/>
            <a:r>
              <a:rPr lang="hu-HU" altLang="hu-HU" sz="1200" b="1" dirty="0">
                <a:solidFill>
                  <a:srgbClr val="045388"/>
                </a:solidFill>
                <a:cs typeface="Arial" pitchFamily="34" charset="0"/>
              </a:rPr>
              <a:t>Mrd Ft</a:t>
            </a:r>
            <a:endParaRPr lang="hu-HU" altLang="hu-HU" sz="1200" b="1" dirty="0">
              <a:cs typeface="Arial" pitchFamily="34" charset="0"/>
            </a:endParaRPr>
          </a:p>
        </p:txBody>
      </p:sp>
      <p:sp>
        <p:nvSpPr>
          <p:cNvPr id="24586" name="Szövegdoboz 9"/>
          <p:cNvSpPr txBox="1">
            <a:spLocks noChangeArrowheads="1"/>
          </p:cNvSpPr>
          <p:nvPr/>
        </p:nvSpPr>
        <p:spPr bwMode="auto">
          <a:xfrm>
            <a:off x="7369175" y="2060575"/>
            <a:ext cx="1306513" cy="1200150"/>
          </a:xfrm>
          <a:prstGeom prst="rect">
            <a:avLst/>
          </a:prstGeom>
          <a:noFill/>
          <a:ln w="9525">
            <a:noFill/>
            <a:miter lim="800000"/>
            <a:headEnd/>
            <a:tailEnd/>
          </a:ln>
        </p:spPr>
        <p:txBody>
          <a:bodyPr>
            <a:spAutoFit/>
          </a:bodyPr>
          <a:lstStyle/>
          <a:p>
            <a:pPr algn="ctr"/>
            <a:r>
              <a:rPr lang="hu-HU" altLang="hu-HU" dirty="0">
                <a:solidFill>
                  <a:srgbClr val="045388"/>
                </a:solidFill>
                <a:cs typeface="Arial" pitchFamily="34" charset="0"/>
              </a:rPr>
              <a:t>7.Turizmus</a:t>
            </a:r>
          </a:p>
          <a:p>
            <a:pPr algn="ctr"/>
            <a:r>
              <a:rPr lang="hu-HU" altLang="hu-HU" dirty="0">
                <a:solidFill>
                  <a:srgbClr val="045388"/>
                </a:solidFill>
                <a:cs typeface="Arial" pitchFamily="34" charset="0"/>
              </a:rPr>
              <a:t>≈ 111,8</a:t>
            </a:r>
          </a:p>
          <a:p>
            <a:pPr algn="ctr"/>
            <a:r>
              <a:rPr lang="hu-HU" altLang="hu-HU" dirty="0">
                <a:solidFill>
                  <a:srgbClr val="045388"/>
                </a:solidFill>
                <a:cs typeface="Arial" pitchFamily="34" charset="0"/>
              </a:rPr>
              <a:t> Mrd Ft</a:t>
            </a:r>
          </a:p>
          <a:p>
            <a:endParaRPr lang="hu-HU" altLang="hu-HU" dirty="0"/>
          </a:p>
        </p:txBody>
      </p:sp>
      <p:sp>
        <p:nvSpPr>
          <p:cNvPr id="24587" name="Szövegdoboz 10"/>
          <p:cNvSpPr txBox="1">
            <a:spLocks noChangeArrowheads="1"/>
          </p:cNvSpPr>
          <p:nvPr/>
        </p:nvSpPr>
        <p:spPr bwMode="auto">
          <a:xfrm>
            <a:off x="2681288" y="5157788"/>
            <a:ext cx="3978275" cy="646112"/>
          </a:xfrm>
          <a:prstGeom prst="rect">
            <a:avLst/>
          </a:prstGeom>
          <a:noFill/>
          <a:ln w="9525">
            <a:noFill/>
            <a:miter lim="800000"/>
            <a:headEnd/>
            <a:tailEnd/>
          </a:ln>
        </p:spPr>
        <p:txBody>
          <a:bodyPr wrap="none">
            <a:spAutoFit/>
          </a:bodyPr>
          <a:lstStyle/>
          <a:p>
            <a:r>
              <a:rPr lang="hu-HU" altLang="hu-HU" dirty="0">
                <a:solidFill>
                  <a:srgbClr val="045388"/>
                </a:solidFill>
                <a:cs typeface="Arial" pitchFamily="34" charset="0"/>
              </a:rPr>
              <a:t>8. Pénzügyi eszközök ≈ 729,7 Mrd Ft</a:t>
            </a:r>
          </a:p>
          <a:p>
            <a:endParaRPr lang="hu-HU" altLang="hu-HU" dirty="0"/>
          </a:p>
        </p:txBody>
      </p:sp>
      <p:pic>
        <p:nvPicPr>
          <p:cNvPr id="12" name="Picture 2" descr="D:\Munkák\2015_Roadshow\Prezi\bmö.png"/>
          <p:cNvPicPr>
            <a:picLocks noChangeAspect="1" noChangeArrowheads="1"/>
          </p:cNvPicPr>
          <p:nvPr/>
        </p:nvPicPr>
        <p:blipFill>
          <a:blip r:embed="rId7"/>
          <a:srcRect/>
          <a:stretch>
            <a:fillRect/>
          </a:stretch>
        </p:blipFill>
        <p:spPr bwMode="auto">
          <a:xfrm>
            <a:off x="0" y="6323452"/>
            <a:ext cx="3563887" cy="500195"/>
          </a:xfrm>
          <a:prstGeom prst="rect">
            <a:avLst/>
          </a:prstGeom>
          <a:noFill/>
        </p:spPr>
      </p:pic>
      <p:pic>
        <p:nvPicPr>
          <p:cNvPr id="13" name="Picture 3" descr="D:\Munkák\2015_Roadshow\Prezi\Szechenyi2020sablonok\1_Kotelezo_alkotoelemek\Kedvezmenyezetti_infoblokk\also_valtozat\jpg\infoblokk_kedv_final_CMYK_ERFA.jpg"/>
          <p:cNvPicPr>
            <a:picLocks noChangeAspect="1" noChangeArrowheads="1"/>
          </p:cNvPicPr>
          <p:nvPr/>
        </p:nvPicPr>
        <p:blipFill>
          <a:blip r:embed="rId8"/>
          <a:srcRect/>
          <a:stretch>
            <a:fillRect/>
          </a:stretch>
        </p:blipFill>
        <p:spPr bwMode="auto">
          <a:xfrm>
            <a:off x="7754157" y="5897564"/>
            <a:ext cx="1389843" cy="9604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EFOP – GINOP LEHATÁROLÁSA ÉS KAPCSOLÓDÁSA</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5632311"/>
          </a:xfrm>
          <a:prstGeom prst="rect">
            <a:avLst/>
          </a:prstGeom>
          <a:noFill/>
        </p:spPr>
        <p:txBody>
          <a:bodyPr wrap="square" rtlCol="0">
            <a:spAutoFit/>
          </a:bodyPr>
          <a:lstStyle/>
          <a:p>
            <a:r>
              <a:rPr lang="hu-HU" sz="2000" b="1" dirty="0" smtClean="0">
                <a:solidFill>
                  <a:schemeClr val="tx2"/>
                </a:solidFill>
              </a:rPr>
              <a:t>KAPCSOLÓDÁS:</a:t>
            </a:r>
          </a:p>
          <a:p>
            <a:endParaRPr lang="hu-HU" sz="2000" b="1" dirty="0" smtClean="0">
              <a:solidFill>
                <a:schemeClr val="tx2"/>
              </a:solidFill>
            </a:endParaRPr>
          </a:p>
          <a:p>
            <a:pPr algn="just"/>
            <a:r>
              <a:rPr lang="hu-HU" sz="2000" dirty="0" smtClean="0"/>
              <a:t>A foglalkoztatottság, a foglalkoztathatóság növelése az egyik fő cél!</a:t>
            </a:r>
          </a:p>
          <a:p>
            <a:pPr algn="just"/>
            <a:r>
              <a:rPr lang="hu-HU" sz="2000" dirty="0" smtClean="0"/>
              <a:t>A GINOP a gazdaság fejlődéséhez járul hozzá, míg az EFOP a társadalom szövetének megerősítéséhez.</a:t>
            </a:r>
          </a:p>
          <a:p>
            <a:endParaRPr lang="hu-HU" sz="2000" b="1" dirty="0" smtClean="0">
              <a:solidFill>
                <a:schemeClr val="tx2"/>
              </a:solidFill>
            </a:endParaRPr>
          </a:p>
          <a:p>
            <a:r>
              <a:rPr lang="hu-HU" sz="2000" b="1" dirty="0" smtClean="0">
                <a:solidFill>
                  <a:schemeClr val="tx2"/>
                </a:solidFill>
              </a:rPr>
              <a:t>LEHATÁROLÁS:</a:t>
            </a:r>
          </a:p>
          <a:p>
            <a:endParaRPr lang="hu-HU" sz="2000" b="1" dirty="0" smtClean="0">
              <a:solidFill>
                <a:schemeClr val="tx2"/>
              </a:solidFill>
            </a:endParaRPr>
          </a:p>
          <a:p>
            <a:pPr algn="just"/>
            <a:r>
              <a:rPr lang="hu-HU" sz="2000" dirty="0" smtClean="0"/>
              <a:t>Az iskoláskorúak képzésének fejlesztése érdekében az EFOP forrásai elérhetőek, míg az iskolarendszerből kikerülő népesség </a:t>
            </a:r>
            <a:r>
              <a:rPr lang="hu-HU" sz="2000" dirty="0" err="1" smtClean="0"/>
              <a:t>munkaerőpiaci</a:t>
            </a:r>
            <a:r>
              <a:rPr lang="hu-HU" sz="2000" dirty="0" smtClean="0"/>
              <a:t> elhelyezkedését segítő további képzéséhez, fejlesztéséhez a GINOP 5. és 6. prioritásának forrásai.</a:t>
            </a: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MEGYEI KIEMELT PROJEKT/PROGRAM JAVASLATOK</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7" name="Szövegdoboz 6"/>
          <p:cNvSpPr txBox="1"/>
          <p:nvPr/>
        </p:nvSpPr>
        <p:spPr>
          <a:xfrm>
            <a:off x="611560" y="1556792"/>
            <a:ext cx="8064896" cy="4616648"/>
          </a:xfrm>
          <a:prstGeom prst="rect">
            <a:avLst/>
          </a:prstGeom>
          <a:noFill/>
        </p:spPr>
        <p:txBody>
          <a:bodyPr wrap="square" rtlCol="0">
            <a:spAutoFit/>
          </a:bodyPr>
          <a:lstStyle/>
          <a:p>
            <a:r>
              <a:rPr lang="hu-HU" sz="2400" b="1" dirty="0" smtClean="0"/>
              <a:t>Kiemelt projekt/program javaslatok:</a:t>
            </a:r>
          </a:p>
          <a:p>
            <a:endParaRPr lang="hu-HU" dirty="0" smtClean="0"/>
          </a:p>
          <a:p>
            <a:pPr lvl="1">
              <a:lnSpc>
                <a:spcPct val="150000"/>
              </a:lnSpc>
              <a:buFont typeface="Arial" pitchFamily="34" charset="0"/>
              <a:buChar char="•"/>
            </a:pPr>
            <a:r>
              <a:rPr lang="hu-HU" sz="2400" dirty="0" smtClean="0"/>
              <a:t>I. Tudás és tapasztalat Békés Megye szolgálatában</a:t>
            </a:r>
          </a:p>
          <a:p>
            <a:pPr lvl="1">
              <a:lnSpc>
                <a:spcPct val="150000"/>
              </a:lnSpc>
              <a:buFont typeface="Arial" pitchFamily="34" charset="0"/>
              <a:buChar char="•"/>
            </a:pPr>
            <a:r>
              <a:rPr lang="hu-HU" sz="2400" dirty="0" smtClean="0"/>
              <a:t>II. Békés megyei tranzitfoglalkoztatási program</a:t>
            </a:r>
          </a:p>
          <a:p>
            <a:pPr lvl="1">
              <a:lnSpc>
                <a:spcPct val="150000"/>
              </a:lnSpc>
              <a:buFont typeface="Arial" pitchFamily="34" charset="0"/>
              <a:buChar char="•"/>
            </a:pPr>
            <a:r>
              <a:rPr lang="hu-HU" sz="2400" dirty="0" smtClean="0"/>
              <a:t>III. Üzleti infrastruktúra fejlesztése Békés megyében </a:t>
            </a:r>
          </a:p>
          <a:p>
            <a:pPr lvl="1">
              <a:lnSpc>
                <a:spcPct val="150000"/>
              </a:lnSpc>
              <a:buFont typeface="Arial" pitchFamily="34" charset="0"/>
              <a:buChar char="•"/>
            </a:pPr>
            <a:r>
              <a:rPr lang="hu-HU" sz="2400" dirty="0" smtClean="0"/>
              <a:t>IV. Innovatív Békés Megye Program</a:t>
            </a:r>
          </a:p>
          <a:p>
            <a:pPr lvl="1">
              <a:lnSpc>
                <a:spcPct val="150000"/>
              </a:lnSpc>
              <a:buFont typeface="Arial" pitchFamily="34" charset="0"/>
              <a:buChar char="•"/>
            </a:pPr>
            <a:r>
              <a:rPr lang="hu-HU" sz="2400" dirty="0" smtClean="0"/>
              <a:t>V. Békés megyei KKV Növekedési Program</a:t>
            </a:r>
          </a:p>
          <a:p>
            <a:pPr lvl="1">
              <a:lnSpc>
                <a:spcPct val="150000"/>
              </a:lnSpc>
              <a:buFont typeface="Arial" pitchFamily="34" charset="0"/>
              <a:buChar char="•"/>
            </a:pPr>
            <a:r>
              <a:rPr lang="hu-HU" sz="2400" dirty="0" smtClean="0"/>
              <a:t>VI. Iparosodott Békés Megyéért Program</a:t>
            </a:r>
          </a:p>
          <a:p>
            <a:endParaRPr lang="hu-HU" dirty="0" smtClean="0"/>
          </a:p>
          <a:p>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KIEMELT PROJEKT I.</a:t>
            </a:r>
            <a:br>
              <a:rPr lang="hu-HU" sz="2800" dirty="0" smtClean="0">
                <a:solidFill>
                  <a:srgbClr val="FFFF00"/>
                </a:solidFill>
              </a:rPr>
            </a:br>
            <a:r>
              <a:rPr lang="hu-HU" sz="2800" dirty="0" smtClean="0">
                <a:solidFill>
                  <a:srgbClr val="FFFF00"/>
                </a:solidFill>
              </a:rPr>
              <a:t>Fő ADATOK</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1" y="6357804"/>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412776"/>
            <a:ext cx="8028384" cy="5324535"/>
          </a:xfrm>
          <a:prstGeom prst="rect">
            <a:avLst/>
          </a:prstGeom>
          <a:noFill/>
        </p:spPr>
        <p:txBody>
          <a:bodyPr wrap="square" rtlCol="0">
            <a:spAutoFit/>
          </a:bodyPr>
          <a:lstStyle/>
          <a:p>
            <a:r>
              <a:rPr lang="hu-HU" sz="2000" b="1" dirty="0" smtClean="0">
                <a:solidFill>
                  <a:schemeClr val="tx2"/>
                </a:solidFill>
              </a:rPr>
              <a:t>NEVE:</a:t>
            </a:r>
            <a:r>
              <a:rPr lang="hu-HU" sz="2000" dirty="0" smtClean="0">
                <a:solidFill>
                  <a:srgbClr val="FF0000"/>
                </a:solidFill>
              </a:rPr>
              <a:t> </a:t>
            </a:r>
            <a:r>
              <a:rPr lang="hu-HU" sz="2000" b="1" dirty="0" smtClean="0"/>
              <a:t>Tudás és tapasztalat Békés Megye szolgálatában</a:t>
            </a:r>
          </a:p>
          <a:p>
            <a:endParaRPr lang="hu-HU" sz="2000" dirty="0" smtClean="0">
              <a:solidFill>
                <a:schemeClr val="tx2"/>
              </a:solidFill>
            </a:endParaRPr>
          </a:p>
          <a:p>
            <a:pPr algn="just"/>
            <a:r>
              <a:rPr lang="hu-HU" sz="2000" b="1" dirty="0" smtClean="0">
                <a:solidFill>
                  <a:schemeClr val="tx2"/>
                </a:solidFill>
              </a:rPr>
              <a:t>CÉLJA: </a:t>
            </a:r>
            <a:r>
              <a:rPr lang="hu-HU" sz="2000" dirty="0" smtClean="0"/>
              <a:t>A munkaerőpiac igényeinek megfelelő képzésekkel támogatni a megye munkavállalóinak és a munkanélkülieknek versenyképességét, képzett munkaerőt biztosítani a beruházni, bővülni kívánó vállalkozásoknak.</a:t>
            </a:r>
          </a:p>
          <a:p>
            <a:endParaRPr lang="hu-HU" sz="2000" dirty="0" smtClean="0">
              <a:solidFill>
                <a:schemeClr val="tx2"/>
              </a:solidFill>
            </a:endParaRPr>
          </a:p>
          <a:p>
            <a:pPr algn="just"/>
            <a:r>
              <a:rPr lang="hu-HU" sz="2000" b="1" dirty="0" smtClean="0">
                <a:solidFill>
                  <a:schemeClr val="tx2"/>
                </a:solidFill>
              </a:rPr>
              <a:t>INDOKOLTSÁGA: </a:t>
            </a:r>
            <a:r>
              <a:rPr lang="hu-HU" sz="2000" dirty="0" smtClean="0"/>
              <a:t>A megyében a viszonylag magas munkanélküliségi ráta mellett is probléma a megfelelően felkészült, képzett munkaerő megtalálása a beruházni, fejleszteni kívánó vállalatok számára. </a:t>
            </a:r>
          </a:p>
          <a:p>
            <a:endParaRPr lang="hu-HU" sz="2000" dirty="0" smtClean="0">
              <a:solidFill>
                <a:schemeClr val="tx2"/>
              </a:solidFill>
            </a:endParaRPr>
          </a:p>
          <a:p>
            <a:r>
              <a:rPr lang="hu-HU" sz="2000" b="1" dirty="0" smtClean="0">
                <a:solidFill>
                  <a:schemeClr val="tx2"/>
                </a:solidFill>
              </a:rPr>
              <a:t>FORRÁS: </a:t>
            </a:r>
            <a:r>
              <a:rPr lang="hu-HU" sz="2000" dirty="0" smtClean="0"/>
              <a:t>GINOP 6. és 1. (TOP 5.)</a:t>
            </a:r>
          </a:p>
          <a:p>
            <a:r>
              <a:rPr lang="hu-HU" sz="2000" b="1" dirty="0" smtClean="0">
                <a:solidFill>
                  <a:schemeClr val="tx2"/>
                </a:solidFill>
              </a:rPr>
              <a:t>KEDVEZMÉNYEZETT(EK): </a:t>
            </a:r>
            <a:r>
              <a:rPr lang="hu-HU" sz="2000" dirty="0" smtClean="0"/>
              <a:t>Munkaügyi Hivatalok, Vállalkozások, Civil szervezetek</a:t>
            </a:r>
          </a:p>
          <a:p>
            <a:r>
              <a:rPr lang="hu-HU" sz="2000" b="1" dirty="0" smtClean="0">
                <a:solidFill>
                  <a:schemeClr val="tx2"/>
                </a:solidFill>
              </a:rPr>
              <a:t>CÉLCSOPORT: </a:t>
            </a:r>
            <a:r>
              <a:rPr lang="hu-HU" sz="2000" dirty="0" smtClean="0"/>
              <a:t>Munkanélküliek és aktív munkavállalók </a:t>
            </a:r>
          </a:p>
          <a:p>
            <a:endParaRPr lang="hu-HU"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1818</TotalTime>
  <Words>1961</Words>
  <Application>Microsoft Office PowerPoint</Application>
  <PresentationFormat>Diavetítés a képernyőre (4:3 oldalarány)</PresentationFormat>
  <Paragraphs>306</Paragraphs>
  <Slides>28</Slides>
  <Notes>1</Notes>
  <HiddenSlides>0</HiddenSlides>
  <MMClips>0</MMClips>
  <ScaleCrop>false</ScaleCrop>
  <HeadingPairs>
    <vt:vector size="4" baseType="variant">
      <vt:variant>
        <vt:lpstr>Téma</vt:lpstr>
      </vt:variant>
      <vt:variant>
        <vt:i4>1</vt:i4>
      </vt:variant>
      <vt:variant>
        <vt:lpstr>Diacímek</vt:lpstr>
      </vt:variant>
      <vt:variant>
        <vt:i4>28</vt:i4>
      </vt:variant>
    </vt:vector>
  </HeadingPairs>
  <TitlesOfParts>
    <vt:vector size="29" baseType="lpstr">
      <vt:lpstr>Office-téma</vt:lpstr>
      <vt:lpstr>1. dia</vt:lpstr>
      <vt:lpstr>workshop</vt:lpstr>
      <vt:lpstr>Emberi Erőforrás Fejlesztési OP (efop)</vt:lpstr>
      <vt:lpstr>AZ EFOP PRIORITÁSAI</vt:lpstr>
      <vt:lpstr>A GINOP FŐ CÉLJAI</vt:lpstr>
      <vt:lpstr>6. dia</vt:lpstr>
      <vt:lpstr>EFOP – GINOP LEHATÁROLÁSA ÉS KAPCSOLÓDÁSA</vt:lpstr>
      <vt:lpstr>MEGYEI KIEMELT PROJEKT/PROGRAM JAVASLATOK</vt:lpstr>
      <vt:lpstr>KIEMELT PROJEKT I. Fő ADATOK</vt:lpstr>
      <vt:lpstr>KIEMELT PROJEKT I. FŐ elemei</vt:lpstr>
      <vt:lpstr>KIEMLET PROJEKT I. MILYEN EREDMÉNYT VÁRUNK TŐLE?</vt:lpstr>
      <vt:lpstr>KIEMELT PROJEKT II. Fő ADATOK</vt:lpstr>
      <vt:lpstr>KIEMELT PROJEKT II. FŐ elemei</vt:lpstr>
      <vt:lpstr>KIEMLET PROJEKT II. MILYEN EREDMÉNYT VÁRUNK TŐLE?</vt:lpstr>
      <vt:lpstr>KIEMELT PROJEKT III. Fő ADATOK</vt:lpstr>
      <vt:lpstr>KIEMELT PROJEKT III. FŐ elemei</vt:lpstr>
      <vt:lpstr>KIEMLET PROJEKT III. MILYEN EREDMÉNYT VÁRUNK TŐLE?</vt:lpstr>
      <vt:lpstr>KIEMELT PROJEKT IV. Fő ADATOK</vt:lpstr>
      <vt:lpstr>KIEMELT PROJEKT IV. FŐ elemei</vt:lpstr>
      <vt:lpstr>KIEMLET PROJEKT IV. MILYEN EREDMÉNYT VÁRUNK TŐLE?</vt:lpstr>
      <vt:lpstr>KIEMELT PROJEKT V. Fő ADATOK</vt:lpstr>
      <vt:lpstr>KIEMELT PROJEKT V. FŐ elemei</vt:lpstr>
      <vt:lpstr>KIEMLET PROJEKT V. MILYEN EREDMÉNYT VÁRUNK TŐLE?</vt:lpstr>
      <vt:lpstr>KIEMELT PROJEKT VI. Fő ADATOK</vt:lpstr>
      <vt:lpstr>KIEMELT PROJEKT VI. FŐ elemei</vt:lpstr>
      <vt:lpstr>KIEMLET PROJEKT VI. MILYEN EREDMÉNYT VÁRUNK TŐLE?</vt:lpstr>
      <vt:lpstr>KÉRDÉSEK, JAVASLATOK</vt:lpstr>
      <vt:lpstr>KÖSZÖNÖM  megtisztelő figyelmüket, RÉSZVÉTELÜKET!</vt:lpstr>
    </vt:vector>
  </TitlesOfParts>
  <Company>novak.adam@gmail.com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Asdfsdafa dsfasd asdf</dc:title>
  <dc:creator>Ádám Novák</dc:creator>
  <cp:lastModifiedBy> </cp:lastModifiedBy>
  <cp:revision>258</cp:revision>
  <dcterms:created xsi:type="dcterms:W3CDTF">2014-03-03T11:13:53Z</dcterms:created>
  <dcterms:modified xsi:type="dcterms:W3CDTF">2016-01-07T17:10:26Z</dcterms:modified>
</cp:coreProperties>
</file>