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5"/>
  </p:notesMasterIdLst>
  <p:sldIdLst>
    <p:sldId id="292" r:id="rId2"/>
    <p:sldId id="293" r:id="rId3"/>
    <p:sldId id="260" r:id="rId4"/>
    <p:sldId id="290" r:id="rId5"/>
    <p:sldId id="287" r:id="rId6"/>
    <p:sldId id="275" r:id="rId7"/>
    <p:sldId id="276" r:id="rId8"/>
    <p:sldId id="297" r:id="rId9"/>
    <p:sldId id="277" r:id="rId10"/>
    <p:sldId id="325" r:id="rId11"/>
    <p:sldId id="326" r:id="rId12"/>
    <p:sldId id="294" r:id="rId13"/>
    <p:sldId id="258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 " initials="MSOFFICE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 snapToObjects="1">
      <p:cViewPr varScale="1">
        <p:scale>
          <a:sx n="87" d="100"/>
          <a:sy n="87" d="100"/>
        </p:scale>
        <p:origin x="-106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13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05236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329614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469027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4561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44561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86175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4287766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9034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 smtClean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 smtClean="0"/>
              <a:t>Click to edit Alcím</a:t>
            </a:r>
          </a:p>
          <a:p>
            <a:pPr lvl="0"/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 smtClean="0"/>
              <a:t>Mintacím szerkesztése</a:t>
            </a:r>
            <a:endParaRPr lang="hu-HU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 smtClean="0"/>
              <a:t>Mintaszöveg szerkesztése</a:t>
            </a:r>
          </a:p>
          <a:p>
            <a:pPr lvl="1"/>
            <a:r>
              <a:rPr lang="hu-HU" dirty="0" smtClean="0"/>
              <a:t>Második szint</a:t>
            </a:r>
          </a:p>
          <a:p>
            <a:pPr lvl="2"/>
            <a:r>
              <a:rPr lang="hu-HU" dirty="0" smtClean="0"/>
              <a:t>Harmadik szint</a:t>
            </a:r>
          </a:p>
          <a:p>
            <a:pPr lvl="3"/>
            <a:r>
              <a:rPr lang="hu-HU" dirty="0" smtClean="0"/>
              <a:t>Negyedik szint</a:t>
            </a:r>
          </a:p>
          <a:p>
            <a:pPr lvl="4"/>
            <a:r>
              <a:rPr lang="hu-HU" dirty="0" smtClean="0"/>
              <a:t>Ötödik szint</a:t>
            </a:r>
            <a:endParaRPr lang="hu-HU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2016.01.07.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</p:sldLayoutIdLs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827584" y="1595021"/>
            <a:ext cx="74888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TÁMOP 7.2.1.  PROJEKT KERETÉBEN</a:t>
            </a:r>
            <a:r>
              <a:rPr lang="hu-HU" sz="2800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  <a:p>
            <a:pPr algn="ctr"/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Mezőkovácsházi Járásfejlesztési Stratégia</a:t>
            </a:r>
          </a:p>
          <a:p>
            <a:pPr algn="ctr"/>
            <a:endParaRPr lang="hu-HU" sz="2400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sz="2400" b="1" i="1" dirty="0" smtClean="0">
                <a:solidFill>
                  <a:schemeClr val="accent1">
                    <a:lumMod val="75000"/>
                  </a:schemeClr>
                </a:solidFill>
              </a:rPr>
              <a:t>című  1. </a:t>
            </a:r>
            <a:r>
              <a:rPr lang="hu-HU" sz="2400" b="1" i="1" dirty="0" err="1" smtClean="0">
                <a:solidFill>
                  <a:schemeClr val="accent1">
                    <a:lumMod val="75000"/>
                  </a:schemeClr>
                </a:solidFill>
              </a:rPr>
              <a:t>workshop</a:t>
            </a:r>
            <a:r>
              <a:rPr lang="hu-HU" sz="2400" b="1" i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Helyszín: Mezőkovácsháza</a:t>
            </a:r>
          </a:p>
          <a:p>
            <a:pPr algn="ctr"/>
            <a:endParaRPr lang="hu-HU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Időpont: 2015.12.14.</a:t>
            </a:r>
          </a:p>
          <a:p>
            <a:pPr algn="ctr"/>
            <a:endParaRPr lang="hu-HU" b="1" i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hu-HU" i="1" dirty="0" smtClean="0">
                <a:solidFill>
                  <a:schemeClr val="accent1">
                    <a:lumMod val="75000"/>
                  </a:schemeClr>
                </a:solidFill>
              </a:rPr>
              <a:t>Készítette: Projektfelügyelet Kft.</a:t>
            </a:r>
          </a:p>
          <a:p>
            <a:pPr algn="ctr"/>
            <a:endParaRPr lang="hu-HU" i="1" dirty="0" smtClean="0"/>
          </a:p>
          <a:p>
            <a:pPr algn="ctr"/>
            <a:endParaRPr lang="hu-HU" dirty="0" smtClean="0"/>
          </a:p>
          <a:p>
            <a:r>
              <a:rPr lang="hu-HU" dirty="0" smtClean="0"/>
              <a:t> </a:t>
            </a: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341046"/>
            <a:ext cx="802838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Békés Megye célkitűzései 2014-2020 (EFOP)</a:t>
            </a: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Békés Megye Területfejlesztési Koncepciója négy fő stratégiai célt fogalmaz meg, melyek az alábbiak: </a:t>
            </a:r>
          </a:p>
          <a:p>
            <a:pPr>
              <a:buNone/>
            </a:pPr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Versenyképességet javító-, értékalapú-, horizontális gazdaságfejlesztés,</a:t>
            </a:r>
          </a:p>
          <a:p>
            <a:pPr lvl="0">
              <a:buFont typeface="Wingdings" pitchFamily="2" charset="2"/>
              <a:buChar char="Ø"/>
            </a:pP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Térségspecifikus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hu-HU" dirty="0" err="1" smtClean="0">
                <a:solidFill>
                  <a:schemeClr val="accent1">
                    <a:lumMod val="75000"/>
                  </a:schemeClr>
                </a:solidFill>
              </a:rPr>
              <a:t>brandek</a:t>
            </a: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 fejlesztése a megye perifériális helyzetű településein</a:t>
            </a:r>
          </a:p>
          <a:p>
            <a:pPr lvl="0">
              <a:buFont typeface="Wingdings" pitchFamily="2" charset="2"/>
              <a:buChar char="Ø"/>
            </a:pPr>
            <a:r>
              <a:rPr lang="hu-HU" b="1" dirty="0" smtClean="0">
                <a:solidFill>
                  <a:schemeClr val="accent1">
                    <a:lumMod val="75000"/>
                  </a:schemeClr>
                </a:solidFill>
              </a:rPr>
              <a:t>Társadalmi- gazdasági kohézió erősítése a megye mag- és perifériális helyzetű térségei között</a:t>
            </a:r>
          </a:p>
          <a:p>
            <a:pPr lvl="0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Természeti és épített értékek, a szellemi és kulturális örökség megóvása, alkotó innovatív fenntartható továbbfejlesztése</a:t>
            </a:r>
          </a:p>
          <a:p>
            <a:pPr lvl="0">
              <a:buNone/>
            </a:pPr>
            <a:endParaRPr lang="hu-HU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lvl="0" algn="just">
              <a:buNone/>
            </a:pPr>
            <a:r>
              <a:rPr lang="hu-HU" b="1" i="1" dirty="0" smtClean="0">
                <a:solidFill>
                  <a:schemeClr val="accent1">
                    <a:lumMod val="75000"/>
                  </a:schemeClr>
                </a:solidFill>
              </a:rPr>
              <a:t>Békés Megye Integrált Területi Programja (ITP 2014-2020) nevesíti a Mezőkovácsházai járást, mint a megye leginkább leszakadó, komplex programmal fejlesztendő területeit, külön kiemelve a negatív folyamatok földrajzi centralizálódását és egyre növekvő mértékét.  </a:t>
            </a:r>
            <a:endParaRPr lang="hu-HU" b="1" i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341046"/>
            <a:ext cx="8028384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Mezőkovácsházi Járás célkitűzései 2014-2020 (EFOP)</a:t>
            </a: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Ezzel elérkeztünk jelen </a:t>
            </a:r>
            <a:r>
              <a:rPr lang="hu-HU" sz="2400" dirty="0" err="1" smtClean="0">
                <a:solidFill>
                  <a:schemeClr val="accent1">
                    <a:lumMod val="75000"/>
                  </a:schemeClr>
                </a:solidFill>
              </a:rPr>
              <a:t>workshopunk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tárgyához, hiszen a fentiekben vázolt célokhoz illeszkedően kerül a Járási Stratégia megfogalmazásra. (</a:t>
            </a:r>
            <a:r>
              <a:rPr lang="hu-HU" sz="2400" dirty="0" err="1" smtClean="0">
                <a:solidFill>
                  <a:schemeClr val="accent1">
                    <a:lumMod val="75000"/>
                  </a:schemeClr>
                </a:solidFill>
              </a:rPr>
              <a:t>word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  <a:p>
            <a:pPr>
              <a:buNone/>
            </a:pPr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Az 1. 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workshopon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 a Helyzetértékelés c. fejezet, valamint a Jövőkép, célok, célrendszer c. fejezet,</a:t>
            </a:r>
          </a:p>
          <a:p>
            <a:pPr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 2. 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workshopon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 a Prioritások és cselekvési/akció terv c. fejezet, valamint a 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 stratégia végrehajtásának keretei c. fejezet kerül részletes megvitatásra.</a:t>
            </a:r>
          </a:p>
          <a:p>
            <a:pPr>
              <a:buNone/>
            </a:pPr>
            <a:endParaRPr lang="hu-HU" sz="24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>
              <a:buNone/>
            </a:pPr>
            <a:endParaRPr lang="hu-HU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KÉRDÉSEK, JAVASLATOK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000" b="1" dirty="0" smtClean="0">
                <a:solidFill>
                  <a:schemeClr val="tx2"/>
                </a:solidFill>
              </a:rPr>
              <a:t>CÉLUNK E WORKSHOPPAL, HOGY A MEGKÜLDÖTT KÉRDŐÍVEKEN TÚL EZEN A A FÓRUMON IS MINDENKI KÉRDEZHESSEN, JAVASOLHASSON, HOZZÁTEHESSE GONDOLATAIT A FELVÁZOLT JÁRÁSI STRATIGIÁHOZ. </a:t>
            </a: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endParaRPr lang="hu-HU" sz="2000" b="1" dirty="0" smtClean="0">
              <a:solidFill>
                <a:schemeClr val="tx2"/>
              </a:solidFill>
            </a:endParaRPr>
          </a:p>
          <a:p>
            <a:pPr algn="ctr"/>
            <a:r>
              <a:rPr lang="hu-HU" sz="2400" b="1" dirty="0" smtClean="0">
                <a:solidFill>
                  <a:schemeClr val="tx2"/>
                </a:solidFill>
              </a:rPr>
              <a:t>VÁRJUK TEHÁT KÉRDÉSEIKET, JAVASLATAIKAT, MEGJEGYZÉSEIKET!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5536" y="1412776"/>
            <a:ext cx="8748464" cy="1440160"/>
          </a:xfrm>
        </p:spPr>
        <p:txBody>
          <a:bodyPr/>
          <a:lstStyle/>
          <a:p>
            <a:pPr algn="ctr"/>
            <a:r>
              <a:rPr lang="hu-HU" sz="3600" dirty="0" smtClean="0">
                <a:solidFill>
                  <a:srgbClr val="FFFF00"/>
                </a:solidFill>
              </a:rPr>
              <a:t>KÖSZÖNÖM </a:t>
            </a:r>
            <a:br>
              <a:rPr lang="hu-HU" sz="3600" dirty="0" smtClean="0">
                <a:solidFill>
                  <a:srgbClr val="FFFF00"/>
                </a:solidFill>
              </a:rPr>
            </a:br>
            <a:r>
              <a:rPr lang="hu-HU" sz="3600" dirty="0" smtClean="0">
                <a:solidFill>
                  <a:srgbClr val="FFFF00"/>
                </a:solidFill>
              </a:rPr>
              <a:t>megtisztelő figyelmüket, RÉSZVÉTELÜKET!</a:t>
            </a:r>
            <a:endParaRPr lang="hu-HU" sz="36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bekesmegyecimer-pn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5536" y="4809654"/>
            <a:ext cx="1705818" cy="170581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7655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err="1" smtClean="0">
                <a:solidFill>
                  <a:srgbClr val="FFFF00"/>
                </a:solidFill>
              </a:rPr>
              <a:t>workshop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8" y="5798477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611560" y="1556792"/>
            <a:ext cx="784887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400" dirty="0" smtClean="0"/>
          </a:p>
          <a:p>
            <a:pPr algn="ctr"/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Mi a célja a TÁMOP 7.2.1 projektnek?</a:t>
            </a:r>
          </a:p>
          <a:p>
            <a:endParaRPr lang="hu-HU" sz="2400" dirty="0" smtClean="0"/>
          </a:p>
          <a:p>
            <a:pPr algn="just">
              <a:buNone/>
            </a:pPr>
            <a:r>
              <a:rPr lang="hu-HU" sz="2400" b="1" u="sng" dirty="0" smtClean="0">
                <a:solidFill>
                  <a:srgbClr val="FF0000"/>
                </a:solidFill>
              </a:rPr>
              <a:t>Fő célkitűzés: </a:t>
            </a:r>
          </a:p>
          <a:p>
            <a:pPr algn="just">
              <a:buNone/>
            </a:pP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A 2014-2020 támogatási időszak során elérhető EU-s és hazai források sikeres felhasználása annak érdekében, hogy a komplex programmal fejlesztendő Mezőkovácsházi járás területén élők számára fenntartható életminőség javulás következzen be, amely hatására a járás statisztikai mutatói (demográfia; gazdaság; infrastruktúra; …</a:t>
            </a:r>
            <a:r>
              <a:rPr lang="hu-HU" sz="2400" b="1" dirty="0" err="1" smtClean="0">
                <a:solidFill>
                  <a:schemeClr val="accent1">
                    <a:lumMod val="75000"/>
                  </a:schemeClr>
                </a:solidFill>
              </a:rPr>
              <a:t>stb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) jelentősen javulnak.</a:t>
            </a:r>
            <a:endParaRPr lang="hu-HU" sz="2400" b="1" u="sng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hu-H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alt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43088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endParaRPr lang="hu-HU" sz="3600" b="1" dirty="0" smtClean="0"/>
          </a:p>
          <a:p>
            <a:pPr marL="514350" indent="-514350">
              <a:buAutoNum type="arabicPeriod"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Célok meghatározása</a:t>
            </a:r>
          </a:p>
          <a:p>
            <a:pPr marL="514350" indent="-514350"/>
            <a:endParaRPr lang="hu-HU" sz="3600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Európai Unió céljai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Magyarország céljai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Békés Megye céljai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Mezőkovácsházi Járás céljai</a:t>
            </a: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Téglalap 6"/>
          <p:cNvSpPr/>
          <p:nvPr/>
        </p:nvSpPr>
        <p:spPr>
          <a:xfrm>
            <a:off x="467544" y="1340769"/>
            <a:ext cx="820891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hu-HU" dirty="0"/>
          </a:p>
          <a:p>
            <a:pPr marL="514350" indent="-514350" algn="ctr">
              <a:buNone/>
            </a:pPr>
            <a:endParaRPr lang="hu-HU" sz="3600" b="1" dirty="0" smtClean="0"/>
          </a:p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2. Helyzetértékelés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SWOT analízis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Fejlesztési irányok, fejlesztési területek meghatározása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hu-H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23452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556792"/>
            <a:ext cx="8028384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3. Jövőkép, célok, célrendszer                    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Járás jövőképe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Stratégiai célok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Célrendszer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Szinergia vizsgálatok                      </a:t>
            </a:r>
            <a:r>
              <a:rPr lang="hu-HU" sz="2800" b="1" i="1" dirty="0" smtClean="0">
                <a:solidFill>
                  <a:schemeClr val="accent1">
                    <a:lumMod val="75000"/>
                  </a:schemeClr>
                </a:solidFill>
              </a:rPr>
              <a:t>(külön </a:t>
            </a:r>
            <a:r>
              <a:rPr lang="hu-H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workshopok</a:t>
            </a:r>
            <a:r>
              <a:rPr lang="hu-HU" sz="2800" b="1" i="1" dirty="0" smtClean="0">
                <a:solidFill>
                  <a:schemeClr val="accent1">
                    <a:lumMod val="75000"/>
                  </a:schemeClr>
                </a:solidFill>
              </a:rPr>
              <a:t> keretében GINOP; KEHOP; TOP; VP; RO-HU; </a:t>
            </a:r>
            <a:r>
              <a:rPr lang="hu-HU" sz="2800" b="1" i="1" dirty="0" err="1" smtClean="0">
                <a:solidFill>
                  <a:schemeClr val="accent1">
                    <a:lumMod val="75000"/>
                  </a:schemeClr>
                </a:solidFill>
              </a:rPr>
              <a:t>BM-Pilot</a:t>
            </a:r>
            <a:r>
              <a:rPr lang="hu-HU" sz="2800" b="1" i="1" dirty="0" smtClean="0">
                <a:solidFill>
                  <a:schemeClr val="accent1">
                    <a:lumMod val="75000"/>
                  </a:schemeClr>
                </a:solidFill>
              </a:rPr>
              <a:t> programok esetében)</a:t>
            </a: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b="1" dirty="0" smtClean="0">
              <a:solidFill>
                <a:schemeClr val="tx2"/>
              </a:solidFill>
            </a:endParaRPr>
          </a:p>
          <a:p>
            <a:endParaRPr lang="hu-HU" sz="2000" dirty="0" smtClean="0">
              <a:solidFill>
                <a:schemeClr val="tx2"/>
              </a:solidFill>
            </a:endParaRPr>
          </a:p>
          <a:p>
            <a:pPr algn="just"/>
            <a:endParaRPr lang="hu-HU" sz="20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7" name="Szövegdoboz 6"/>
          <p:cNvSpPr txBox="1"/>
          <p:nvPr/>
        </p:nvSpPr>
        <p:spPr>
          <a:xfrm>
            <a:off x="1" y="1124744"/>
            <a:ext cx="882047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endParaRPr lang="hu-HU" sz="3600" b="1" dirty="0" smtClean="0"/>
          </a:p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4. Prioritások és cselekvési/akció terv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Prioritások bemutatása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Cselekvési/akció terv és kapcsolódó programok bemutatása 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Kiemelt program javaslatok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Szinergia vizsgálatok</a:t>
            </a:r>
          </a:p>
          <a:p>
            <a:pPr lvl="1" algn="just">
              <a:buFont typeface="Arial" pitchFamily="34" charset="0"/>
              <a:buChar char="•"/>
            </a:pP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MÓDSZERTAN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412777"/>
            <a:ext cx="8028384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None/>
            </a:pPr>
            <a:endParaRPr lang="hu-HU" sz="3600" b="1" dirty="0" smtClean="0"/>
          </a:p>
          <a:p>
            <a:pPr marL="514350" indent="-514350" algn="ctr">
              <a:buNone/>
            </a:pPr>
            <a:r>
              <a:rPr lang="hu-HU" sz="3600" b="1" dirty="0" smtClean="0">
                <a:solidFill>
                  <a:schemeClr val="accent1">
                    <a:lumMod val="75000"/>
                  </a:schemeClr>
                </a:solidFill>
              </a:rPr>
              <a:t>5. A stratégia végrehajtásának keretei (Járási szinten)</a:t>
            </a: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514350" indent="-514350">
              <a:buNone/>
            </a:pPr>
            <a:endParaRPr lang="hu-H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végrehajtás forrásai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végrehajtás szereplői</a:t>
            </a:r>
          </a:p>
          <a:p>
            <a:pPr marL="914400" lvl="1" indent="-514350">
              <a:buFont typeface="Wingdings" pitchFamily="2" charset="2"/>
              <a:buChar char="Ø"/>
            </a:pPr>
            <a:r>
              <a:rPr lang="hu-HU" sz="3200" b="1" dirty="0" smtClean="0">
                <a:solidFill>
                  <a:schemeClr val="accent1">
                    <a:lumMod val="75000"/>
                  </a:schemeClr>
                </a:solidFill>
              </a:rPr>
              <a:t>A végrehajtás </a:t>
            </a:r>
            <a:r>
              <a:rPr lang="hu-HU" sz="3200" b="1" dirty="0" err="1" smtClean="0">
                <a:solidFill>
                  <a:schemeClr val="accent1">
                    <a:lumMod val="75000"/>
                  </a:schemeClr>
                </a:solidFill>
              </a:rPr>
              <a:t>időbenisége</a:t>
            </a:r>
            <a:endParaRPr lang="hu-HU" sz="3200" b="1" dirty="0" smtClean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rtalom helye 1"/>
          <p:cNvSpPr>
            <a:spLocks noGrp="1"/>
          </p:cNvSpPr>
          <p:nvPr>
            <p:ph idx="1"/>
          </p:nvPr>
        </p:nvSpPr>
        <p:spPr>
          <a:xfrm>
            <a:off x="457200" y="1435100"/>
            <a:ext cx="8229600" cy="46910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hu-HU" sz="2400" b="1" dirty="0" smtClean="0"/>
          </a:p>
          <a:p>
            <a:pPr algn="ctr"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Az EU releváns célkitűzései 2014-2020</a:t>
            </a:r>
          </a:p>
          <a:p>
            <a:pPr algn="just"/>
            <a:endParaRPr lang="hu-HU" sz="20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A fenntartható, magas hozzáadott értékű termelésre és a foglalkoztatás bővítésére épülő gazdasági növekedés, továbbá az ezt megalapozó társadalmi összetartozás biztosítása. Intelligens, fenntartható és inkluzív növekedés, amely hozzájárul a </a:t>
            </a:r>
            <a:r>
              <a:rPr lang="hu-HU" sz="2400" b="1" dirty="0" smtClean="0">
                <a:solidFill>
                  <a:schemeClr val="accent1">
                    <a:lumMod val="75000"/>
                  </a:schemeClr>
                </a:solidFill>
              </a:rPr>
              <a:t>gazdasági, társadalmi és területi kohézió</a:t>
            </a:r>
            <a:r>
              <a:rPr lang="hu-HU" sz="2400" dirty="0" smtClean="0">
                <a:solidFill>
                  <a:schemeClr val="accent1">
                    <a:lumMod val="75000"/>
                  </a:schemeClr>
                </a:solidFill>
              </a:rPr>
              <a:t> megvalósításához.</a:t>
            </a:r>
          </a:p>
          <a:p>
            <a:pPr algn="just"/>
            <a:endParaRPr lang="hu-HU" sz="2000" dirty="0" smtClean="0">
              <a:solidFill>
                <a:schemeClr val="tx2"/>
              </a:solidFill>
              <a:latin typeface="+mn-lt"/>
              <a:cs typeface="+mn-cs"/>
            </a:endParaRPr>
          </a:p>
        </p:txBody>
      </p:sp>
      <p:sp>
        <p:nvSpPr>
          <p:cNvPr id="5" name="Cím 3"/>
          <p:cNvSpPr>
            <a:spLocks noGrp="1"/>
          </p:cNvSpPr>
          <p:nvPr>
            <p:ph type="title"/>
          </p:nvPr>
        </p:nvSpPr>
        <p:spPr>
          <a:xfrm>
            <a:off x="0" y="260648"/>
            <a:ext cx="8964488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6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/>
          <p:cNvSpPr>
            <a:spLocks noGrp="1"/>
          </p:cNvSpPr>
          <p:nvPr>
            <p:ph type="title"/>
          </p:nvPr>
        </p:nvSpPr>
        <p:spPr>
          <a:xfrm>
            <a:off x="1" y="260648"/>
            <a:ext cx="9144000" cy="864096"/>
          </a:xfrm>
        </p:spPr>
        <p:txBody>
          <a:bodyPr>
            <a:normAutofit/>
          </a:bodyPr>
          <a:lstStyle/>
          <a:p>
            <a:pPr algn="ctr"/>
            <a:r>
              <a:rPr lang="hu-HU" sz="2800" dirty="0" smtClean="0">
                <a:solidFill>
                  <a:srgbClr val="FFFF00"/>
                </a:solidFill>
              </a:rPr>
              <a:t>1. Célok meghatározása</a:t>
            </a:r>
            <a:endParaRPr lang="hu-HU" sz="28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D:\Munkák\2015_Roadshow\Prezi\bmö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6357804"/>
            <a:ext cx="3563887" cy="500195"/>
          </a:xfrm>
          <a:prstGeom prst="rect">
            <a:avLst/>
          </a:prstGeom>
          <a:noFill/>
        </p:spPr>
      </p:pic>
      <p:pic>
        <p:nvPicPr>
          <p:cNvPr id="2051" name="Picture 3" descr="D:\Munkák\2015_Roadshow\Prezi\Szechenyi2020sablonok\1_Kotelezo_alkotoelemek\Kedvezmenyezetti_infoblokk\also_valtozat\jpg\infoblokk_kedv_final_CMYK_ERF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4327" y="5738742"/>
            <a:ext cx="1619673" cy="1119258"/>
          </a:xfrm>
          <a:prstGeom prst="rect">
            <a:avLst/>
          </a:prstGeom>
          <a:noFill/>
        </p:spPr>
      </p:pic>
      <p:sp>
        <p:nvSpPr>
          <p:cNvPr id="5" name="Szövegdoboz 4"/>
          <p:cNvSpPr txBox="1"/>
          <p:nvPr/>
        </p:nvSpPr>
        <p:spPr>
          <a:xfrm>
            <a:off x="611560" y="1341046"/>
            <a:ext cx="802838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hu-HU" sz="2800" b="1" dirty="0" smtClean="0">
                <a:solidFill>
                  <a:schemeClr val="accent1">
                    <a:lumMod val="75000"/>
                  </a:schemeClr>
                </a:solidFill>
              </a:rPr>
              <a:t>Magyarország célkitűzései 2014-2020 (EFOP)</a:t>
            </a: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u-HU" sz="2000" dirty="0" smtClean="0">
                <a:solidFill>
                  <a:schemeClr val="accent1">
                    <a:lumMod val="75000"/>
                  </a:schemeClr>
                </a:solidFill>
              </a:rPr>
              <a:t>A legnagyobb elmaradású területek (általános infrastruktúra; humán tőke; innovációs környezet;) fejlesztése.</a:t>
            </a:r>
          </a:p>
          <a:p>
            <a:pPr algn="just">
              <a:buNone/>
            </a:pPr>
            <a:endParaRPr lang="hu-HU" sz="28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algn="just">
              <a:buNone/>
            </a:pPr>
            <a:r>
              <a:rPr lang="hu-HU" sz="2000" b="1" dirty="0" smtClean="0">
                <a:solidFill>
                  <a:schemeClr val="accent1">
                    <a:lumMod val="75000"/>
                  </a:schemeClr>
                </a:solidFill>
              </a:rPr>
              <a:t>Eszközei: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Társadalmi felzárkózás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család társadalmi szerepének megerősítése és a társadalmi összetartás erősítése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Egészségfejlesztés és betegségmegelőzés, egészségügyi fejlesztések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köznevelés minőségének fejlesztése, kiemelt tekintettel a végzettség nélküli iskolaelhagyás csökkentésére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A munkaerő piaci változásokhoz alkalmazkodni képes felsőfokú végzettséggel rendelkezők számának növelése </a:t>
            </a:r>
          </a:p>
          <a:p>
            <a:pPr algn="just">
              <a:buFont typeface="Wingdings" pitchFamily="2" charset="2"/>
              <a:buChar char="Ø"/>
            </a:pPr>
            <a:r>
              <a:rPr lang="hu-HU" dirty="0" smtClean="0">
                <a:solidFill>
                  <a:schemeClr val="accent1">
                    <a:lumMod val="75000"/>
                  </a:schemeClr>
                </a:solidFill>
              </a:rPr>
              <a:t>Utánpótlás mennyiségi és minőségi megerősítése a humán intézményekben dolgozók körében és a kutatás-fejlesztésben</a:t>
            </a:r>
            <a:endParaRPr lang="hu-HU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1691</TotalTime>
  <Words>558</Words>
  <Application>Microsoft Office PowerPoint</Application>
  <PresentationFormat>Diavetítés a képernyőre (4:3 oldalarány)</PresentationFormat>
  <Paragraphs>126</Paragraphs>
  <Slides>13</Slides>
  <Notes>1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13</vt:i4>
      </vt:variant>
    </vt:vector>
  </HeadingPairs>
  <TitlesOfParts>
    <vt:vector size="14" baseType="lpstr">
      <vt:lpstr>Office-téma</vt:lpstr>
      <vt:lpstr>1. dia</vt:lpstr>
      <vt:lpstr>workshop</vt:lpstr>
      <vt:lpstr>MÓDSZERTAN</vt:lpstr>
      <vt:lpstr>MÓDSZERTAN</vt:lpstr>
      <vt:lpstr>MÓDSZERTAN</vt:lpstr>
      <vt:lpstr>MÓDSZERTAN</vt:lpstr>
      <vt:lpstr>MÓDSZERTAN</vt:lpstr>
      <vt:lpstr>1. Célok meghatározása</vt:lpstr>
      <vt:lpstr>1. Célok meghatározása</vt:lpstr>
      <vt:lpstr>1. Célok meghatározása</vt:lpstr>
      <vt:lpstr>1. Célok meghatározása</vt:lpstr>
      <vt:lpstr>KÉRDÉSEK, JAVASLATOK</vt:lpstr>
      <vt:lpstr>KÖSZÖNÖM  megtisztelő figyelmüket, RÉSZVÉTELÜKET!</vt:lpstr>
    </vt:vector>
  </TitlesOfParts>
  <Company>novak.adam@gmail.com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 </cp:lastModifiedBy>
  <cp:revision>312</cp:revision>
  <dcterms:created xsi:type="dcterms:W3CDTF">2014-03-03T11:13:53Z</dcterms:created>
  <dcterms:modified xsi:type="dcterms:W3CDTF">2016-01-07T17:09:13Z</dcterms:modified>
</cp:coreProperties>
</file>