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92" r:id="rId2"/>
    <p:sldId id="293" r:id="rId3"/>
    <p:sldId id="260" r:id="rId4"/>
    <p:sldId id="290" r:id="rId5"/>
    <p:sldId id="287" r:id="rId6"/>
    <p:sldId id="275" r:id="rId7"/>
    <p:sldId id="276" r:id="rId8"/>
    <p:sldId id="297" r:id="rId9"/>
    <p:sldId id="277" r:id="rId10"/>
    <p:sldId id="325" r:id="rId11"/>
    <p:sldId id="326" r:id="rId12"/>
    <p:sldId id="29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595021"/>
            <a:ext cx="74888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TÁMOP 7.2.1.  PROJEKT KERETÉBEN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Mezőkovácsházi Járásfejlesztési Stratégia</a:t>
            </a:r>
          </a:p>
          <a:p>
            <a:pPr algn="ctr"/>
            <a:endParaRPr lang="hu-H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2400" b="1" i="1" dirty="0" smtClean="0">
                <a:solidFill>
                  <a:schemeClr val="accent1">
                    <a:lumMod val="75000"/>
                  </a:schemeClr>
                </a:solidFill>
              </a:rPr>
              <a:t>című  1. </a:t>
            </a:r>
            <a:r>
              <a:rPr lang="hu-H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workshop</a:t>
            </a:r>
            <a:r>
              <a:rPr lang="hu-HU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Helyszín: Mezőkovácsháza</a:t>
            </a:r>
          </a:p>
          <a:p>
            <a:pPr algn="ctr"/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Időpont: 2015.12.14.</a:t>
            </a: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Készítette: Projektfelügyelet Kft.</a:t>
            </a:r>
          </a:p>
          <a:p>
            <a:pPr algn="ctr"/>
            <a:endParaRPr lang="hu-HU" i="1" dirty="0" smtClean="0"/>
          </a:p>
          <a:p>
            <a:pPr algn="ctr"/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341046"/>
            <a:ext cx="8028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Békés Megye célkitűzései 2014-2020 (EFOP)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Békés Megye Területfejlesztési Koncepciója négy fő stratégiai célt fogalmaz meg, melyek az alábbiak: </a:t>
            </a:r>
          </a:p>
          <a:p>
            <a:pPr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Versenyképességet javító-, értékalapú-, horizontális gazdaságfejlesztés,</a:t>
            </a:r>
          </a:p>
          <a:p>
            <a:pPr lvl="0">
              <a:buFont typeface="Wingdings" pitchFamily="2" charset="2"/>
              <a:buChar char="Ø"/>
            </a:pP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Térségspecifikus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brandek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fejlesztése a megye perifériális helyzetű településein</a:t>
            </a:r>
          </a:p>
          <a:p>
            <a:pPr lvl="0">
              <a:buFont typeface="Wingdings" pitchFamily="2" charset="2"/>
              <a:buChar char="Ø"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Társadalmi- gazdasági kohézió erősítése a megye mag- és perifériális helyzetű térségei között</a:t>
            </a:r>
          </a:p>
          <a:p>
            <a:pPr lvl="0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Természeti és épített értékek, a szellemi és kulturális örökség megóvása, alkotó innovatív fenntartható továbbfejlesztése</a:t>
            </a:r>
          </a:p>
          <a:p>
            <a:pPr lvl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</a:pP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Békés Megye Integrált Területi Programja (ITP 2014-2020) nevesíti a Mezőkovácsházai járást, mint a megye leginkább leszakadó, komplex programmal fejlesztendő területeit, külön kiemelve a negatív folyamatok földrajzi centralizálódását és egyre növekvő mértékét.  </a:t>
            </a:r>
            <a:endParaRPr lang="hu-H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341046"/>
            <a:ext cx="80283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Mezőkovácsházi Járás célkitűzései 2014-2020 (EFOP)</a:t>
            </a: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Ezzel elérkeztünk jelen </a:t>
            </a:r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</a:rPr>
              <a:t>workshopunk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tárgyához, hiszen a fentiekben vázolt célokhoz illeszkedően kerül a Járási Stratégia megfogalmazásra. (</a:t>
            </a:r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</a:rPr>
              <a:t>word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Az 1.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workshopon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a Helyzetértékelés c. fejezet, valamint a Jövőkép, célok, célrendszer c. fejezet,</a:t>
            </a:r>
          </a:p>
          <a:p>
            <a:pPr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2.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workshopon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a Prioritások és cselekvési/akció terv c. fejezet, valamint a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stratégia végrehajtásának keretei c. fejezet kerül részletes megvitatásra.</a:t>
            </a:r>
          </a:p>
          <a:p>
            <a:pPr>
              <a:buNone/>
            </a:pPr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KÉRDÉSEK,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CÉLUNK E WORKSHOPPAL, HOGY A MEGKÜLDÖTT KÉRDŐÍVEKEN TÚL EZEN A A FÓRUMON IS MINDENKI KÉRDEZHESSEN, JAVASOLHASSON, HOZZÁTEHESSE GONDOLATAIT A FELVÁZOLT JÁRÁSI STRATIGIÁHOZ. </a:t>
            </a: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/>
                </a:solidFill>
              </a:rPr>
              <a:t>VÁRJUK TEHÁT KÉRDÉSEIKET, JAVASLATAIKAT, MEGJEGYZÉSEIKET!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1440160"/>
          </a:xfrm>
        </p:spPr>
        <p:txBody>
          <a:bodyPr/>
          <a:lstStyle/>
          <a:p>
            <a:pPr algn="ctr"/>
            <a:r>
              <a:rPr lang="hu-HU" sz="3600" dirty="0" smtClean="0">
                <a:solidFill>
                  <a:srgbClr val="FFFF00"/>
                </a:solidFill>
              </a:rPr>
              <a:t>KÖSZÖNÖM </a:t>
            </a:r>
            <a:br>
              <a:rPr lang="hu-HU" sz="3600" dirty="0" smtClean="0">
                <a:solidFill>
                  <a:srgbClr val="FFFF00"/>
                </a:solidFill>
              </a:rPr>
            </a:br>
            <a:r>
              <a:rPr lang="hu-HU" sz="3600" dirty="0" smtClean="0">
                <a:solidFill>
                  <a:srgbClr val="FFFF00"/>
                </a:solidFill>
              </a:rPr>
              <a:t>megtisztelő figyelmüket, RÉSZVÉTELÜKET!</a:t>
            </a:r>
            <a:endParaRPr lang="hu-H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bekesmegyecimer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09654"/>
            <a:ext cx="1705818" cy="170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workshop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5798477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556792"/>
            <a:ext cx="78488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Mi a célja a TÁMOP 7.2.1 projektnek?</a:t>
            </a:r>
          </a:p>
          <a:p>
            <a:endParaRPr lang="hu-HU" sz="2400" dirty="0" smtClean="0"/>
          </a:p>
          <a:p>
            <a:pPr algn="just">
              <a:buNone/>
            </a:pPr>
            <a:r>
              <a:rPr lang="hu-HU" sz="2400" b="1" u="sng" dirty="0" smtClean="0">
                <a:solidFill>
                  <a:srgbClr val="FF0000"/>
                </a:solidFill>
              </a:rPr>
              <a:t>Fő célkitűzés: </a:t>
            </a:r>
          </a:p>
          <a:p>
            <a:pPr algn="just"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2014-2020 támogatási időszak során elérhető EU-s és hazai források sikeres felhasználása annak érdekében, hogy a komplex programmal fejlesztendő Mezőkovácsházi járás területén élők számára fenntartható életminőség javulás következzen be, amely hatására a járás statisztikai mutatói (demográfia; gazdaság; infrastruktúra; …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stb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) jelentősen javulnak.</a:t>
            </a:r>
            <a:endParaRPr lang="hu-HU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hu-HU" sz="3600" b="1" dirty="0" smtClean="0"/>
          </a:p>
          <a:p>
            <a:pPr marL="514350" indent="-514350">
              <a:buAutoNum type="arabicPeriod"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Célok meghatározása</a:t>
            </a:r>
          </a:p>
          <a:p>
            <a:pPr marL="514350" indent="-514350"/>
            <a:endParaRPr lang="hu-H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Európai Unió céljai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Magyarország céljai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Békés Megye céljai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Mezőkovácsházi Járás céljai</a:t>
            </a: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1340769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marL="514350" indent="-514350" algn="ctr">
              <a:buNone/>
            </a:pPr>
            <a:endParaRPr lang="hu-HU" sz="3600" b="1" dirty="0" smtClean="0"/>
          </a:p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2. Helyzetértékelés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SWOT analízis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Fejlesztési irányok, fejlesztési területek meghatározása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3. Jövőkép, célok, célrendszer                    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Járás jövőképe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Stratégiai célok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Célrendszer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Szinergia vizsgálatok                      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(külön 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workshopok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 keretében GINOP; KEHOP; TOP; VP; RO-HU; 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BM-Pilot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 programok esetében)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" y="1124744"/>
            <a:ext cx="88204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endParaRPr lang="hu-HU" sz="3600" b="1" dirty="0" smtClean="0"/>
          </a:p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4. Prioritások és cselekvési/akció terv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Prioritások bemutatása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Cselekvési/akció terv és kapcsolódó programok bemutatása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Kiemelt program javaslatok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Szinergia vizsgálatok</a:t>
            </a:r>
          </a:p>
          <a:p>
            <a:pPr lvl="1" algn="just"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7"/>
            <a:ext cx="8028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endParaRPr lang="hu-HU" sz="3600" b="1" dirty="0" smtClean="0"/>
          </a:p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5. A stratégia végrehajtásának keretei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végrehajtás forrásai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végrehajtás szereplői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végrehajtás </a:t>
            </a:r>
            <a:r>
              <a:rPr lang="hu-HU" sz="3200" b="1" dirty="0" err="1" smtClean="0">
                <a:solidFill>
                  <a:schemeClr val="accent1">
                    <a:lumMod val="75000"/>
                  </a:schemeClr>
                </a:solidFill>
              </a:rPr>
              <a:t>időbenisége</a:t>
            </a:r>
            <a:endParaRPr lang="hu-H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6910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2400" b="1" dirty="0" smtClean="0"/>
          </a:p>
          <a:p>
            <a:pPr algn="ctr"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Az EU releváns célkitűzései 2014-2020</a:t>
            </a:r>
          </a:p>
          <a:p>
            <a:pPr algn="just"/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fenntartható, magas hozzáadott értékű termelésre és a foglalkoztatás bővítésére épülő gazdasági növekedés, továbbá az ezt megalapozó társadalmi összetartozás biztosítása. Intelligens, fenntartható és inkluzív növekedés, amely hozzájárul a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gazdasági, társadalmi és területi kohézió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megvalósításához.</a:t>
            </a:r>
          </a:p>
          <a:p>
            <a:pPr algn="just"/>
            <a:endParaRPr lang="hu-HU" sz="20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6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341046"/>
            <a:ext cx="8028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Magyarország célkitűzései 2014-2020 (EFOP)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 legnagyobb elmaradású területek (általános infrastruktúra; humán tőke; innovációs környezet;) fejlesztése.</a:t>
            </a:r>
          </a:p>
          <a:p>
            <a:pPr algn="just"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Eszközei: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Társadalmi felzárkózás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család társadalmi szerepének megerősítése és a társadalmi összetartás erősítése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Egészségfejlesztés és betegségmegelőzés, egészségügyi fejlesztések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köznevelés minőségének fejlesztése, kiemelt tekintettel a végzettség nélküli iskolaelhagyás csökkentésére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munkaerő piaci változásokhoz alkalmazkodni képes felsőfokú végzettséggel rendelkezők számának növelése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Utánpótlás mennyiségi és minőségi megerősítése a humán intézményekben dolgozók körében és a kutatás-fejlesztésben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558</Words>
  <Application>Microsoft Office PowerPoint</Application>
  <PresentationFormat>Diavetítés a képernyőre (4:3 oldalarány)</PresentationFormat>
  <Paragraphs>126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1. dia</vt:lpstr>
      <vt:lpstr>workshop</vt:lpstr>
      <vt:lpstr>MÓDSZERTAN</vt:lpstr>
      <vt:lpstr>MÓDSZERTAN</vt:lpstr>
      <vt:lpstr>MÓDSZERTAN</vt:lpstr>
      <vt:lpstr>MÓDSZERTAN</vt:lpstr>
      <vt:lpstr>MÓDSZERTAN</vt:lpstr>
      <vt:lpstr>1. Célok meghatározása</vt:lpstr>
      <vt:lpstr>1. Célok meghatározása</vt:lpstr>
      <vt:lpstr>1. Célok meghatározása</vt:lpstr>
      <vt:lpstr>1. Célok meghatározása</vt:lpstr>
      <vt:lpstr>KÉRDÉSEK, JAVASLATOK</vt:lpstr>
      <vt:lpstr>KÖSZÖNÖM  megtisztelő figyelmüket, RÉSZVÉTELÜKET!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 </cp:lastModifiedBy>
  <cp:revision>312</cp:revision>
  <dcterms:created xsi:type="dcterms:W3CDTF">2014-03-03T11:13:53Z</dcterms:created>
  <dcterms:modified xsi:type="dcterms:W3CDTF">2016-01-07T17:09:13Z</dcterms:modified>
</cp:coreProperties>
</file>