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39"/>
  </p:notesMasterIdLst>
  <p:sldIdLst>
    <p:sldId id="292" r:id="rId2"/>
    <p:sldId id="344" r:id="rId3"/>
    <p:sldId id="260" r:id="rId4"/>
    <p:sldId id="291" r:id="rId5"/>
    <p:sldId id="290" r:id="rId6"/>
    <p:sldId id="296" r:id="rId7"/>
    <p:sldId id="287" r:id="rId8"/>
    <p:sldId id="297" r:id="rId9"/>
    <p:sldId id="298" r:id="rId10"/>
    <p:sldId id="341" r:id="rId11"/>
    <p:sldId id="342" r:id="rId12"/>
    <p:sldId id="343" r:id="rId13"/>
    <p:sldId id="311" r:id="rId14"/>
    <p:sldId id="314" r:id="rId15"/>
    <p:sldId id="313" r:id="rId16"/>
    <p:sldId id="315" r:id="rId17"/>
    <p:sldId id="318" r:id="rId18"/>
    <p:sldId id="317" r:id="rId19"/>
    <p:sldId id="345" r:id="rId20"/>
    <p:sldId id="346" r:id="rId21"/>
    <p:sldId id="347" r:id="rId22"/>
    <p:sldId id="319" r:id="rId23"/>
    <p:sldId id="322" r:id="rId24"/>
    <p:sldId id="321" r:id="rId25"/>
    <p:sldId id="323" r:id="rId26"/>
    <p:sldId id="326" r:id="rId27"/>
    <p:sldId id="325" r:id="rId28"/>
    <p:sldId id="327" r:id="rId29"/>
    <p:sldId id="330" r:id="rId30"/>
    <p:sldId id="329" r:id="rId31"/>
    <p:sldId id="331" r:id="rId32"/>
    <p:sldId id="334" r:id="rId33"/>
    <p:sldId id="333" r:id="rId34"/>
    <p:sldId id="335" r:id="rId35"/>
    <p:sldId id="338" r:id="rId36"/>
    <p:sldId id="294" r:id="rId37"/>
    <p:sldId id="258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MSOFFIC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napToObjects="1">
      <p:cViewPr varScale="1">
        <p:scale>
          <a:sx n="87" d="100"/>
          <a:sy n="87" d="100"/>
        </p:scale>
        <p:origin x="-106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403658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37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411238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805236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lköszönő old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 userDrawn="1"/>
        </p:nvSpPr>
        <p:spPr>
          <a:xfrm>
            <a:off x="6099175" y="428625"/>
            <a:ext cx="2522538" cy="58261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12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700075" cy="936104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32961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46902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63456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445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89" y="1628800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08617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42877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9034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 smtClean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 smtClean="0"/>
              <a:t>Click to edit Alcím</a:t>
            </a:r>
          </a:p>
          <a:p>
            <a:pPr lvl="0"/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91508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  <p:sldLayoutId id="2147483670" r:id="rId9"/>
    <p:sldLayoutId id="2147483671" r:id="rId10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827584" y="1595021"/>
            <a:ext cx="74888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TÁMOP 7.2.1.  PROJEKT KERETÉBEN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algn="ctr"/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A „Szinergiavizsgálat más operatív programmal, az egymásra épülő programok nevesítése” főtevékenységen belül</a:t>
            </a:r>
          </a:p>
          <a:p>
            <a:pPr algn="ctr"/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b="1" i="1" dirty="0" smtClean="0">
                <a:solidFill>
                  <a:schemeClr val="accent1">
                    <a:lumMod val="75000"/>
                  </a:schemeClr>
                </a:solidFill>
              </a:rPr>
              <a:t>„</a:t>
            </a:r>
            <a:r>
              <a:rPr lang="hu-HU" b="1" i="1" dirty="0" err="1" smtClean="0">
                <a:solidFill>
                  <a:schemeClr val="accent1">
                    <a:lumMod val="75000"/>
                  </a:schemeClr>
                </a:solidFill>
              </a:rPr>
              <a:t>KEHOP-ból</a:t>
            </a:r>
            <a:r>
              <a:rPr lang="hu-HU" b="1" i="1" dirty="0" smtClean="0">
                <a:solidFill>
                  <a:schemeClr val="accent1">
                    <a:lumMod val="75000"/>
                  </a:schemeClr>
                </a:solidFill>
              </a:rPr>
              <a:t> finanszírozható az </a:t>
            </a:r>
            <a:r>
              <a:rPr lang="hu-HU" b="1" i="1" dirty="0" err="1" smtClean="0">
                <a:solidFill>
                  <a:schemeClr val="accent1">
                    <a:lumMod val="75000"/>
                  </a:schemeClr>
                </a:solidFill>
              </a:rPr>
              <a:t>EFOP-hoz</a:t>
            </a:r>
            <a:r>
              <a:rPr lang="hu-HU" b="1" i="1" dirty="0" smtClean="0">
                <a:solidFill>
                  <a:schemeClr val="accent1">
                    <a:lumMod val="75000"/>
                  </a:schemeClr>
                </a:solidFill>
              </a:rPr>
              <a:t> kapcsolódó programok/projektek”</a:t>
            </a:r>
          </a:p>
          <a:p>
            <a:pPr algn="ctr"/>
            <a:endParaRPr lang="hu-HU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b="1" i="1" dirty="0" smtClean="0">
                <a:solidFill>
                  <a:schemeClr val="accent1">
                    <a:lumMod val="75000"/>
                  </a:schemeClr>
                </a:solidFill>
              </a:rPr>
              <a:t>című </a:t>
            </a:r>
            <a:r>
              <a:rPr lang="hu-HU" b="1" i="1" dirty="0" err="1" smtClean="0">
                <a:solidFill>
                  <a:schemeClr val="accent1">
                    <a:lumMod val="75000"/>
                  </a:schemeClr>
                </a:solidFill>
              </a:rPr>
              <a:t>workshop</a:t>
            </a:r>
            <a:r>
              <a:rPr lang="hu-HU" b="1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ctr"/>
            <a:r>
              <a:rPr lang="hu-HU" i="1" dirty="0" smtClean="0">
                <a:solidFill>
                  <a:schemeClr val="accent1">
                    <a:lumMod val="75000"/>
                  </a:schemeClr>
                </a:solidFill>
              </a:rPr>
              <a:t>Helyszín: Békéscsaba</a:t>
            </a:r>
          </a:p>
          <a:p>
            <a:pPr algn="ctr"/>
            <a:r>
              <a:rPr lang="hu-HU" i="1" dirty="0" smtClean="0">
                <a:solidFill>
                  <a:schemeClr val="accent1">
                    <a:lumMod val="75000"/>
                  </a:schemeClr>
                </a:solidFill>
              </a:rPr>
              <a:t>Időpont: 2015.12.17.</a:t>
            </a:r>
          </a:p>
          <a:p>
            <a:pPr algn="ctr"/>
            <a:endParaRPr lang="hu-HU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i="1" dirty="0" smtClean="0">
                <a:solidFill>
                  <a:schemeClr val="accent1">
                    <a:lumMod val="75000"/>
                  </a:schemeClr>
                </a:solidFill>
              </a:rPr>
              <a:t>Készítette: Projektfelügyelet Kft.</a:t>
            </a:r>
          </a:p>
          <a:p>
            <a:pPr algn="ctr"/>
            <a:endParaRPr lang="hu-HU" i="1" dirty="0" smtClean="0"/>
          </a:p>
          <a:p>
            <a:pPr algn="ctr"/>
            <a:endParaRPr lang="hu-HU" dirty="0" smtClean="0"/>
          </a:p>
          <a:p>
            <a:r>
              <a:rPr lang="hu-HU" dirty="0" smtClean="0"/>
              <a:t> </a:t>
            </a:r>
          </a:p>
          <a:p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I.</a:t>
            </a:r>
            <a:br>
              <a:rPr lang="hu-HU" sz="2800" dirty="0" smtClean="0">
                <a:solidFill>
                  <a:srgbClr val="FFFF00"/>
                </a:solidFill>
              </a:rPr>
            </a:b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980728"/>
            <a:ext cx="802838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NEVE</a:t>
            </a:r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: A 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katasztrófavédelmi szolgáltatások komplex fejlesztése Békés megye egy kijelölt akcióterületén - mintaprogram </a:t>
            </a: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CÉLJA: A természeti folyamatokkal kapcsolatos káresemények megelőzés 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és a </a:t>
            </a:r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célterületen 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élők alkalmazkodóképességének </a:t>
            </a:r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növelése</a:t>
            </a:r>
          </a:p>
          <a:p>
            <a:pPr algn="just"/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INDOKOLTSÁGA: A szélsőséges időjárási körülmények jelentős 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anyagi és természeti károkat okozhatnak, de egy jól körülhatárolt célterült mikroközösségének teljes szétzilálását is eredményezhetik</a:t>
            </a: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FORRÁS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: KEHOP 1.6 A lakosság személy- és vagyonbiztonságának növelése érdekében magasabb minőségű katasztrófavédelem - </a:t>
            </a:r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2,5 milliárd forint</a:t>
            </a:r>
          </a:p>
          <a:p>
            <a:pPr algn="just"/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KEDVEZMÉNYEZETT(EK): A 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atasztrófavédelemben 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dolgozó önkéntes, civil és non-profit szervezetek</a:t>
            </a: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CÉLCSOPORT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: Az akcióterület teljes lakossága</a:t>
            </a: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739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611560" y="1268760"/>
            <a:ext cx="802838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PROJEKT LEÍRÁSA, ELEMEI:</a:t>
            </a:r>
          </a:p>
          <a:p>
            <a:endParaRPr lang="hu-H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 szolgáltatásfejlesztés három, egymásra épülő komponensből áll: </a:t>
            </a:r>
          </a:p>
          <a:p>
            <a:pPr marL="400050" indent="-400050" algn="just">
              <a:buFont typeface="+mj-lt"/>
              <a:buAutoNum type="romanUcPeriod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Az első elem egy kockázati káresemény (</a:t>
            </a:r>
            <a:r>
              <a:rPr lang="hu-HU" dirty="0" err="1" smtClean="0">
                <a:solidFill>
                  <a:schemeClr val="accent1">
                    <a:lumMod val="75000"/>
                  </a:schemeClr>
                </a:solidFill>
              </a:rPr>
              <a:t>havária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+természeti) kataszter és előrejelző szoftver kidolgozása. </a:t>
            </a:r>
          </a:p>
          <a:p>
            <a:pPr marL="400050" indent="-400050" algn="just">
              <a:buFont typeface="+mj-lt"/>
              <a:buAutoNum type="romanUcPeriod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 második komponensben a akcióterület elemzését követően célirányosan fejleszthető a mentési infrastruktúra (speciális gépjárművek, mentőszerek, kommunikációs eszközök, védőruházat stb.) </a:t>
            </a:r>
          </a:p>
          <a:p>
            <a:pPr marL="400050" indent="-400050" algn="just">
              <a:buFont typeface="+mj-lt"/>
              <a:buAutoNum type="romanUcPeriod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 harmadik komponensben - a </a:t>
            </a:r>
            <a:r>
              <a:rPr lang="hu-HU" dirty="0" err="1" smtClean="0">
                <a:solidFill>
                  <a:schemeClr val="accent1">
                    <a:lumMod val="75000"/>
                  </a:schemeClr>
                </a:solidFill>
              </a:rPr>
              <a:t>reagálóképesség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fejlesztése érdekében - egy komplex kiképző központ felépítése történik meg, mely átmeneti szállásként és rekreációs intézményként is funkcionál egy-egy súlyosabb eseménnyel összefüggő kárenyhítés során.</a:t>
            </a: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3303" y="4770468"/>
            <a:ext cx="2692953" cy="179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214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268760"/>
            <a:ext cx="80283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hu-HU" sz="2000" dirty="0">
                <a:solidFill>
                  <a:schemeClr val="accent1">
                    <a:lumMod val="75000"/>
                  </a:schemeClr>
                </a:solidFill>
              </a:rPr>
              <a:t>A tervezett beavatkozások a természeti folyamatok jobb megértését, a megelőzés, a felkészültség és a válaszadási képesség erősítését, valamint a megfelelő kockázatkezelési megoldások alkalmazását, a kockázatértékelés tudományos alaposságú gyakorlatának elterjesztését eredményezik, erősítve ezáltal a célterületen élők alkalmazkodóképességének növelését, hozzájárulva társadalmi státuszuk megőrzéséhez, és ahhoz, hogy az akcióterület lakossága egy káreseménnyel összefüggésben ne kerülhessen perifériális helyzetbe.</a:t>
            </a:r>
            <a:endParaRPr lang="hu-H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4365104"/>
            <a:ext cx="5138936" cy="214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093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 (CÉL, FORRÁS, KEDVEZMÉNYEZETT STB.)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980728"/>
            <a:ext cx="802838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>
                    <a:lumMod val="75000"/>
                  </a:schemeClr>
                </a:solidFill>
              </a:rPr>
              <a:t>NEVE: </a:t>
            </a:r>
            <a:r>
              <a:rPr lang="hu-HU" b="1" dirty="0">
                <a:solidFill>
                  <a:schemeClr val="tx2">
                    <a:lumMod val="75000"/>
                  </a:schemeClr>
                </a:solidFill>
              </a:rPr>
              <a:t>A szelektív hulladékgyűjtés népszerűsítését célzó megyei szemléletformáló kampány (Hulladék </a:t>
            </a:r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A)</a:t>
            </a:r>
          </a:p>
          <a:p>
            <a:pPr algn="just"/>
            <a:endParaRPr lang="hu-H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>
                    <a:lumMod val="75000"/>
                  </a:schemeClr>
                </a:solidFill>
              </a:rPr>
              <a:t>CÉLJA: </a:t>
            </a:r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a lakosság hulladékgazdálkodással és szelektív hulladékgyűjtéssel  kapcsolatos szemlélet- és gondolkodásmódjának megváltoztatása</a:t>
            </a:r>
          </a:p>
          <a:p>
            <a:pPr algn="just"/>
            <a:endParaRPr lang="hu-H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>
                    <a:lumMod val="75000"/>
                  </a:schemeClr>
                </a:solidFill>
              </a:rPr>
              <a:t>INDOKOLTSÁGA: </a:t>
            </a:r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az ERFA hulladékgazdálkodási tevékenység sikeréhez szemléletformáló ESZA elemeket szükséges kapcsolni</a:t>
            </a:r>
            <a:endParaRPr lang="hu-HU" sz="2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11560" y="3991123"/>
            <a:ext cx="802838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000" b="1" dirty="0" smtClean="0">
                <a:solidFill>
                  <a:schemeClr val="tx2">
                    <a:lumMod val="75000"/>
                  </a:schemeClr>
                </a:solidFill>
              </a:rPr>
              <a:t>FORRÁS: </a:t>
            </a:r>
            <a:r>
              <a:rPr lang="hu-HU" b="1" dirty="0">
                <a:solidFill>
                  <a:schemeClr val="tx2">
                    <a:lumMod val="75000"/>
                  </a:schemeClr>
                </a:solidFill>
              </a:rPr>
              <a:t>KEHOP 3.1 - Az elkülönített gyűjtési és szállítási rendszerek fejlesztése - 500 millió forint</a:t>
            </a:r>
          </a:p>
          <a:p>
            <a:pPr algn="just"/>
            <a:endParaRPr lang="hu-H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>
                    <a:lumMod val="75000"/>
                  </a:schemeClr>
                </a:solidFill>
              </a:rPr>
              <a:t>KEDVEZMÉNYEZETT(EK): </a:t>
            </a:r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önkormányzatok és társulásaik, többségi önkormányzati tulajdonú gazdasági társaságok; civil szervezetek</a:t>
            </a:r>
          </a:p>
          <a:p>
            <a:pPr algn="just"/>
            <a:endParaRPr lang="hu-H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>
                    <a:lumMod val="75000"/>
                  </a:schemeClr>
                </a:solidFill>
              </a:rPr>
              <a:t>CÉLCSOPORT: </a:t>
            </a:r>
            <a:r>
              <a:rPr lang="hu-HU" b="1" dirty="0">
                <a:solidFill>
                  <a:schemeClr val="tx2">
                    <a:lumMod val="75000"/>
                  </a:schemeClr>
                </a:solidFill>
              </a:rPr>
              <a:t>Közvetlenül a hulladékbirtokos magánszemélyek és a kampányt hátrányos helyzetű csoportok</a:t>
            </a:r>
          </a:p>
        </p:txBody>
      </p:sp>
    </p:spTree>
    <p:extLst>
      <p:ext uri="{BB962C8B-B14F-4D97-AF65-F5344CB8AC3E}">
        <p14:creationId xmlns:p14="http://schemas.microsoft.com/office/powerpoint/2010/main" xmlns="" val="285999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196752"/>
            <a:ext cx="802838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>
                    <a:lumMod val="75000"/>
                  </a:schemeClr>
                </a:solidFill>
              </a:rPr>
              <a:t>PROJEKT LEÍRÁSA, ELEMEI:</a:t>
            </a:r>
          </a:p>
          <a:p>
            <a:endParaRPr lang="hu-H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dirty="0">
                <a:solidFill>
                  <a:schemeClr val="tx2">
                    <a:lumMod val="75000"/>
                  </a:schemeClr>
                </a:solidFill>
              </a:rPr>
              <a:t>Magyarország hulladékgazdálkodással és szelektív hulladékgyűjtéssel kapcsolatos céljainak elérése érdekében elengedhetetlenül fontos a lakosság ezzel kapcsolatos szemlélet- és gondolkodásmódjának megváltoztatása, speciális a hátrányos helyzetűek közösségi szerepvállalását mozgósító akciókon keresztül.</a:t>
            </a:r>
            <a:endParaRPr lang="hu-HU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u-H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Tájékoztató rendezvények (konferencia, fórum, </a:t>
            </a:r>
            <a:r>
              <a:rPr lang="hu-HU" dirty="0" err="1" smtClean="0">
                <a:solidFill>
                  <a:schemeClr val="tx2">
                    <a:lumMod val="75000"/>
                  </a:schemeClr>
                </a:solidFill>
              </a:rPr>
              <a:t>workshop</a:t>
            </a:r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endParaRPr lang="hu-H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Kiadványok ( tájékoztató anyagok, kampányweboldal)</a:t>
            </a: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5425" y="4429844"/>
            <a:ext cx="615315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426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>
                    <a:lumMod val="75000"/>
                  </a:schemeClr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Közvetlenül a lakosság szemléletformálásán keresztül a kommunális hulladék mennyiségén belül a szelektíven gyűjtött áramok arányának növelése.  Ezzel megalapozható a hátrányos helyzetűeknek a munkaerőpiacra történő visszavezetését célzó gazdaságfejlesztési akciók fenntarthatósága. Ezen túlmenően a lakossági szemléletformáló akciók célzott végrehajtása a fiatalok/romák integrációját, és általában a közösségi szerepvállalás fontosságát erősíthetik</a:t>
            </a:r>
            <a:endParaRPr lang="hu-H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hu-H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944" y="4581127"/>
            <a:ext cx="2653928" cy="177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238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 (CÉL, FORRÁS, KEDVEZMÉNYEZETT STB.)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980728"/>
            <a:ext cx="80283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NEVE</a:t>
            </a:r>
            <a:r>
              <a:rPr lang="hu-HU" b="1" dirty="0">
                <a:solidFill>
                  <a:schemeClr val="tx2">
                    <a:lumMod val="75000"/>
                  </a:schemeClr>
                </a:solidFill>
              </a:rPr>
              <a:t>: A háztartási szelektíven gyűjtött, ill. </a:t>
            </a:r>
            <a:r>
              <a:rPr lang="hu-HU" b="1" dirty="0" err="1">
                <a:solidFill>
                  <a:schemeClr val="tx2">
                    <a:lumMod val="75000"/>
                  </a:schemeClr>
                </a:solidFill>
              </a:rPr>
              <a:t>TSZH-ból</a:t>
            </a:r>
            <a:r>
              <a:rPr lang="hu-HU" b="1" dirty="0">
                <a:solidFill>
                  <a:schemeClr val="tx2">
                    <a:lumMod val="75000"/>
                  </a:schemeClr>
                </a:solidFill>
              </a:rPr>
              <a:t> válogatott PET hulladék anyagában történő újrahasznosításának előkészítése Békés megyében (Hulladék </a:t>
            </a:r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B)</a:t>
            </a:r>
          </a:p>
          <a:p>
            <a:pPr algn="just"/>
            <a:endParaRPr lang="hu-H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CÉLJA: a gazdaságfejlesztési akciót kísérő fenntartható munkaerőigény megteremtése, a PET frakció </a:t>
            </a:r>
            <a:r>
              <a:rPr lang="hu-HU" b="1" dirty="0" err="1" smtClean="0">
                <a:solidFill>
                  <a:schemeClr val="tx2">
                    <a:lumMod val="75000"/>
                  </a:schemeClr>
                </a:solidFill>
              </a:rPr>
              <a:t>újrahasználatra</a:t>
            </a:r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 történő előkészítésével</a:t>
            </a:r>
          </a:p>
          <a:p>
            <a:pPr algn="just"/>
            <a:endParaRPr lang="hu-H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INDOKOLTSÁGA: A halmozottan hátrányos helyzetűek a munka világába történő visszavezetése erőteljes ERFA típusú gazdaságfejlesztési akciók végrehajtása szükséges. </a:t>
            </a:r>
            <a:endParaRPr lang="hu-H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11560" y="3861048"/>
            <a:ext cx="802838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FORRÁS: KEHOP 3.2 - Az előkezelés, a hasznosítás és az ártalmatlanítás alrendszereinek fejlesztése a települési hulladék vonatkozásában - 1 milliárd forint</a:t>
            </a:r>
          </a:p>
          <a:p>
            <a:pPr algn="just"/>
            <a:endParaRPr lang="hu-H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KEDVEZMÉNYEZETT(EK): önkormányzatok és társulásaik</a:t>
            </a:r>
          </a:p>
          <a:p>
            <a:pPr algn="just"/>
            <a:endParaRPr lang="hu-H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CÉLCSOPORT: Közvetlenül a hulladékbirtokos magánszemélyek. </a:t>
            </a:r>
            <a:endParaRPr lang="hu-H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47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>
                    <a:lumMod val="75000"/>
                  </a:schemeClr>
                </a:solidFill>
              </a:rPr>
              <a:t>PROJEKT LEÍRÁSA, ELEMEI:</a:t>
            </a:r>
          </a:p>
          <a:p>
            <a:endParaRPr lang="hu-H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A megye 3 </a:t>
            </a:r>
            <a:r>
              <a:rPr lang="hu-HU" dirty="0" err="1" smtClean="0">
                <a:solidFill>
                  <a:schemeClr val="tx2">
                    <a:lumMod val="75000"/>
                  </a:schemeClr>
                </a:solidFill>
              </a:rPr>
              <a:t>újrahasználatra</a:t>
            </a:r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 kijelölt telephelyén megtörténik </a:t>
            </a:r>
            <a:r>
              <a:rPr lang="hu-HU" dirty="0">
                <a:solidFill>
                  <a:schemeClr val="tx2">
                    <a:lumMod val="75000"/>
                  </a:schemeClr>
                </a:solidFill>
              </a:rPr>
              <a:t>a hulladékok válogatása </a:t>
            </a:r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(víztiszta</a:t>
            </a:r>
            <a:r>
              <a:rPr lang="hu-HU" dirty="0">
                <a:solidFill>
                  <a:schemeClr val="tx2">
                    <a:lumMod val="75000"/>
                  </a:schemeClr>
                </a:solidFill>
              </a:rPr>
              <a:t>, kék, zöld, barna és egyéb </a:t>
            </a:r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vegyes), </a:t>
            </a:r>
            <a:r>
              <a:rPr lang="hu-HU" dirty="0">
                <a:solidFill>
                  <a:schemeClr val="tx2">
                    <a:lumMod val="75000"/>
                  </a:schemeClr>
                </a:solidFill>
              </a:rPr>
              <a:t>tömörítése, majd a bálázott PET </a:t>
            </a:r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alapanyag </a:t>
            </a:r>
            <a:r>
              <a:rPr lang="hu-HU" dirty="0" err="1">
                <a:solidFill>
                  <a:schemeClr val="tx2">
                    <a:lumMod val="75000"/>
                  </a:schemeClr>
                </a:solidFill>
              </a:rPr>
              <a:t>recikláló</a:t>
            </a:r>
            <a:r>
              <a:rPr lang="hu-HU" dirty="0">
                <a:solidFill>
                  <a:schemeClr val="tx2">
                    <a:lumMod val="75000"/>
                  </a:schemeClr>
                </a:solidFill>
              </a:rPr>
              <a:t> üzembe történő továbbítását követő tisztításával és feldolgozásával </a:t>
            </a:r>
            <a:r>
              <a:rPr lang="hu-HU" dirty="0" err="1">
                <a:solidFill>
                  <a:schemeClr val="tx2">
                    <a:lumMod val="75000"/>
                  </a:schemeClr>
                </a:solidFill>
              </a:rPr>
              <a:t>újrahasználatra</a:t>
            </a:r>
            <a:r>
              <a:rPr lang="hu-HU" dirty="0">
                <a:solidFill>
                  <a:schemeClr val="tx2">
                    <a:lumMod val="75000"/>
                  </a:schemeClr>
                </a:solidFill>
              </a:rPr>
              <a:t> kész másodnyersanyag készíthető.</a:t>
            </a:r>
            <a:endParaRPr lang="hu-HU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48384" y="3720470"/>
            <a:ext cx="3754735" cy="250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2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>
                    <a:lumMod val="75000"/>
                  </a:schemeClr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A válogatás és a biológiai/mechanikai kezelés kombinációját megvalósító komplex hulladékkezelő központok kialakításával a hulladékgazdálkodással kapcsolatos közpolitikai célkitűzések elérése javítható, a megtermelt fedezetek fenntarthatóvá tehetik a hátrányos helyzetűeknek a munkaerőpiacra történő visszavezetését célzó gazdaságfejlesztési akciókat.</a:t>
            </a:r>
            <a:endParaRPr lang="hu-HU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3693947"/>
            <a:ext cx="5280248" cy="261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589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 (CÉL, FORRÁS, KEDVEZMÉNYEZETT STB.)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980728"/>
            <a:ext cx="802838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NEVE</a:t>
            </a:r>
            <a:r>
              <a:rPr lang="hu-HU" b="1" dirty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hu-HU" sz="2000" b="1" dirty="0" smtClean="0">
                <a:solidFill>
                  <a:schemeClr val="tx2">
                    <a:lumMod val="75000"/>
                  </a:schemeClr>
                </a:solidFill>
              </a:rPr>
              <a:t>Autó bontásból származó hulladék újrahasznosítása Békés </a:t>
            </a:r>
            <a:r>
              <a:rPr lang="hu-HU" sz="2000" b="1" dirty="0">
                <a:solidFill>
                  <a:schemeClr val="tx2">
                    <a:lumMod val="75000"/>
                  </a:schemeClr>
                </a:solidFill>
              </a:rPr>
              <a:t>megyében (Hulladék </a:t>
            </a:r>
            <a:r>
              <a:rPr lang="hu-HU" sz="2000" b="1" dirty="0" smtClean="0">
                <a:solidFill>
                  <a:schemeClr val="tx2">
                    <a:lumMod val="75000"/>
                  </a:schemeClr>
                </a:solidFill>
              </a:rPr>
              <a:t>C)</a:t>
            </a:r>
          </a:p>
          <a:p>
            <a:pPr algn="just"/>
            <a:endParaRPr lang="hu-H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CÉLJA: a gazdaságfejlesztési akciót kísérő fenntartható munkaerőigény megteremtése, az autók bontása során keletkező hulladékok (műanyagok, ülések, gumi…</a:t>
            </a:r>
            <a:r>
              <a:rPr lang="hu-HU" b="1" dirty="0" err="1" smtClean="0">
                <a:solidFill>
                  <a:schemeClr val="tx2">
                    <a:lumMod val="75000"/>
                  </a:schemeClr>
                </a:solidFill>
              </a:rPr>
              <a:t>stb</a:t>
            </a:r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hu-HU" b="1" dirty="0" err="1" smtClean="0">
                <a:solidFill>
                  <a:schemeClr val="tx2">
                    <a:lumMod val="75000"/>
                  </a:schemeClr>
                </a:solidFill>
              </a:rPr>
              <a:t>újrahasználatra</a:t>
            </a:r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 történő előkészítésével</a:t>
            </a:r>
          </a:p>
          <a:p>
            <a:pPr algn="just"/>
            <a:endParaRPr lang="hu-H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INDOKOLTSÁGA: A halmozottan hátrányos helyzetűek a munka világába történő visszavezetése erőteljes ERFA típusú gazdaságfejlesztési akciók végrehajtása szükséges. </a:t>
            </a:r>
            <a:endParaRPr lang="hu-H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11560" y="3861048"/>
            <a:ext cx="802838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FORRÁS: KEHOP 2.3.3 A - Hulladékkezelési létesítmények hálózatának rendszerszerű fejlesztése (beleértve az előkezelés, a hasznosítás és az ártalmatlanítás alrendszereit) - 1 milliárd forint</a:t>
            </a:r>
          </a:p>
          <a:p>
            <a:pPr algn="just"/>
            <a:endParaRPr lang="hu-H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KEDVEZMÉNYEZETT(EK): önkormányzatok és társulásaik</a:t>
            </a:r>
          </a:p>
          <a:p>
            <a:pPr algn="just"/>
            <a:endParaRPr lang="hu-H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CÉLCSOPORT: Közvetlenül a gépjármű tulajdonos magánszemélyek, cégek, intézmények. </a:t>
            </a:r>
            <a:endParaRPr lang="hu-H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47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err="1" smtClean="0">
                <a:solidFill>
                  <a:srgbClr val="FFFF00"/>
                </a:solidFill>
              </a:rPr>
              <a:t>workshop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11560" y="1556792"/>
            <a:ext cx="784887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dirty="0" smtClean="0"/>
          </a:p>
          <a:p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A WORKSHOPNAK CÉLJA:</a:t>
            </a: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 EFOP – KEHOP szinergiavizsgálat.</a:t>
            </a:r>
          </a:p>
          <a:p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MIRŐL FOG SZÓLNI EZ AZ ELŐADÁS?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EFOP BEMUTATÁSA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KEHOP BEMUTATÁSA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EFOP ÉS KEHOP KAPCSOLATA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KIEMELT PROGRAM/PROJEKT ÖTLETEK BEMUTATÁSA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KÉRDÉSEK, JAVASLATOK ÁTBESZÉLÉSE</a:t>
            </a:r>
          </a:p>
          <a:p>
            <a:pPr lvl="1">
              <a:buFont typeface="Arial" pitchFamily="34" charset="0"/>
              <a:buChar char="•"/>
            </a:pPr>
            <a:endParaRPr lang="hu-HU" dirty="0" smtClean="0">
              <a:solidFill>
                <a:srgbClr val="FF0000"/>
              </a:solidFill>
            </a:endParaRPr>
          </a:p>
          <a:p>
            <a:endParaRPr lang="hu-HU" dirty="0" smtClean="0"/>
          </a:p>
          <a:p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i="1" dirty="0" smtClean="0">
                <a:solidFill>
                  <a:schemeClr val="tx2">
                    <a:lumMod val="75000"/>
                  </a:schemeClr>
                </a:solidFill>
              </a:rPr>
              <a:t>Roncstelepeken összegyűjtött gépjárművekből származó gumi, textil és műanyag hulladék válogató rendszer kiépítése:</a:t>
            </a:r>
            <a:endParaRPr lang="hu-HU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Kézi válogatással valósul meg az újrahasznosítható és használható részek kinyerése, a hasznosíthatatlan részek kiválogatása, amely mint munkaerő intenzív termelési folyamat jelentősen támogatja a helyi munkanélküliség leszorítását, figyelembe véve, hogy könnyen betanítható a munkavállaló. 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4883207"/>
            <a:ext cx="2664296" cy="171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2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err="1" smtClean="0">
                <a:solidFill>
                  <a:srgbClr val="FFFF00"/>
                </a:solidFill>
              </a:rPr>
              <a:t>KIEMelT</a:t>
            </a:r>
            <a:r>
              <a:rPr lang="hu-HU" sz="2800" dirty="0" smtClean="0">
                <a:solidFill>
                  <a:srgbClr val="FFFF00"/>
                </a:solidFill>
              </a:rPr>
              <a:t> PROJEKT 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>
                    <a:lumMod val="75000"/>
                  </a:schemeClr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u-H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A válogatás és a biológiai/mechanikai kezelés kombinációját megvalósító komplex hulladékkezelő központok kialakításával a hulladékgazdálkodással kapcsolatos közpolitikai célkitűzések elérése javítható, a megtermelt fedezetek fenntarthatóvá tehetik a hátrányos helyzetűeknek a munkaerőpiacra történő visszavezetését célzó gazdaságfejlesztési akciókat.</a:t>
            </a:r>
          </a:p>
          <a:p>
            <a:pPr algn="just"/>
            <a:r>
              <a:rPr lang="hu-HU" b="1" dirty="0" smtClean="0">
                <a:solidFill>
                  <a:schemeClr val="tx2">
                    <a:lumMod val="75000"/>
                  </a:schemeClr>
                </a:solidFill>
              </a:rPr>
              <a:t>(WORD)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589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 (CÉL, FORRÁS, KEDVEZMÉNYEZETT STB.)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980728"/>
            <a:ext cx="802838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>
                <a:solidFill>
                  <a:schemeClr val="tx2"/>
                </a:solidFill>
              </a:rPr>
              <a:t>NEVE</a:t>
            </a:r>
            <a:r>
              <a:rPr lang="hu-HU" sz="2000" b="1" dirty="0" smtClean="0">
                <a:solidFill>
                  <a:schemeClr val="tx2"/>
                </a:solidFill>
              </a:rPr>
              <a:t>: </a:t>
            </a:r>
            <a:r>
              <a:rPr lang="hu-HU" b="1" dirty="0" smtClean="0"/>
              <a:t>A </a:t>
            </a:r>
            <a:r>
              <a:rPr lang="hu-HU" b="1" dirty="0"/>
              <a:t>megújuló energia termelésének növelése Békés Megyében geotermikus kutak létesítésével</a:t>
            </a:r>
            <a:endParaRPr lang="hu-HU" b="1" dirty="0" smtClean="0"/>
          </a:p>
          <a:p>
            <a:pPr algn="just"/>
            <a:endParaRPr lang="hu-HU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CÉLJA:</a:t>
            </a:r>
            <a:r>
              <a:rPr lang="hu-HU" b="1" dirty="0" smtClean="0">
                <a:solidFill>
                  <a:schemeClr val="tx2"/>
                </a:solidFill>
              </a:rPr>
              <a:t> </a:t>
            </a:r>
            <a:r>
              <a:rPr lang="hu-HU" b="1" dirty="0" smtClean="0"/>
              <a:t>olyan megújuló energiát felhasználó rendszer kiépítése, amely részben vagy egészben képes felváltani a költséges földgázalapú fűtést</a:t>
            </a:r>
            <a:r>
              <a:rPr lang="hu-HU" dirty="0" smtClean="0"/>
              <a:t> </a:t>
            </a:r>
          </a:p>
          <a:p>
            <a:pPr algn="just"/>
            <a:endParaRPr lang="hu-HU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</a:t>
            </a:r>
            <a:r>
              <a:rPr lang="hu-HU" b="1" dirty="0" smtClean="0">
                <a:solidFill>
                  <a:schemeClr val="tx2"/>
                </a:solidFill>
              </a:rPr>
              <a:t> </a:t>
            </a:r>
            <a:r>
              <a:rPr lang="hu-HU" b="1" dirty="0" err="1" smtClean="0"/>
              <a:t>Úniós</a:t>
            </a:r>
            <a:r>
              <a:rPr lang="hu-HU" b="1" dirty="0" smtClean="0"/>
              <a:t> </a:t>
            </a:r>
            <a:r>
              <a:rPr lang="hu-HU" b="1" dirty="0" err="1" smtClean="0"/>
              <a:t>kötelezettségvállalásal</a:t>
            </a:r>
            <a:r>
              <a:rPr lang="hu-HU" b="1" dirty="0" smtClean="0"/>
              <a:t> összefüggésben 2020-ig 14,63%-ra szükséges növelni a megújuló energia felhasználását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611560" y="3429000"/>
            <a:ext cx="80283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b="1" dirty="0" smtClean="0"/>
              <a:t>KEHOP 5.1 - Hálózatra termelő, nem épülethez kötött megújuló energiaforrás alapú </a:t>
            </a:r>
            <a:r>
              <a:rPr lang="hu-HU" b="1" dirty="0" err="1" smtClean="0"/>
              <a:t>zöldáramtermelés</a:t>
            </a:r>
            <a:r>
              <a:rPr lang="hu-HU" b="1" dirty="0" smtClean="0"/>
              <a:t> elősegítése - 2,5 milliárd forint/projekt</a:t>
            </a:r>
          </a:p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b="1" dirty="0" smtClean="0"/>
              <a:t>Gazdasági társaságok mezőgazdasági üzemen kívüli, megújuló energetikai projektjei, hálózatra termelő, nem épülethez kötött módon </a:t>
            </a:r>
          </a:p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b="1" dirty="0" smtClean="0"/>
              <a:t>Az energia szektor szereplői</a:t>
            </a:r>
            <a:endParaRPr lang="hu-HU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62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dirty="0"/>
              <a:t>A ma Magyarországon legismertebb és legnagyobb kiterjedésű konduktív fűtésű geotermikus tároló az Alföld felső-pannon homokos-homokköves üledéksoraiban található. Ez mintegy 40 000 km2 kiterjedésű, átlagos vastagsága kb. 200 m</a:t>
            </a:r>
            <a:r>
              <a:rPr lang="hu-HU" dirty="0" smtClean="0"/>
              <a:t>.</a:t>
            </a:r>
          </a:p>
          <a:p>
            <a:pPr algn="just"/>
            <a:endParaRPr lang="hu-HU" dirty="0"/>
          </a:p>
          <a:p>
            <a:pPr algn="just"/>
            <a:endParaRPr lang="hu-HU" dirty="0" smtClean="0"/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6027" y="3356992"/>
            <a:ext cx="4440230" cy="279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5579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IV.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dirty="0" smtClean="0"/>
              <a:t>A hátrányos helyzetűeknek a munkaerőpiacra történő visszavezetését célzó gazdaságfejlesztési akció révén javulhat a térség energiamérlege, és a megújuló forrásból előállított energia mennyisége a KEHOP 1. sz. beruházási prioritása szerint.</a:t>
            </a:r>
            <a:endParaRPr lang="hu-HU" b="1" dirty="0" smtClean="0"/>
          </a:p>
          <a:p>
            <a:pPr algn="just"/>
            <a:r>
              <a:rPr lang="hu-HU" dirty="0" smtClean="0"/>
              <a:t>A kedvező tapasztalatok továbbá beruházások mintájául szolgálhatnak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0688" y="3765128"/>
            <a:ext cx="5761037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8023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 (CÉL, FORRÁS, KEDVEZMÉNYEZETT STB.)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836712"/>
            <a:ext cx="80283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NEVE</a:t>
            </a:r>
            <a:r>
              <a:rPr lang="hu-HU" sz="2000" b="1" dirty="0">
                <a:solidFill>
                  <a:schemeClr val="tx2"/>
                </a:solidFill>
              </a:rPr>
              <a:t>: </a:t>
            </a:r>
            <a:r>
              <a:rPr lang="hu-HU" sz="1600" b="1" dirty="0"/>
              <a:t>Képzési és foglalkoztatási elemet tartalmazó felújítási pilot program Békés megye lehatárolt akcióterületén az ingatlanállomány </a:t>
            </a:r>
            <a:r>
              <a:rPr lang="hu-HU" sz="1600" b="1" dirty="0" err="1"/>
              <a:t>hőtechnikai</a:t>
            </a:r>
            <a:r>
              <a:rPr lang="hu-HU" sz="1600" b="1" dirty="0"/>
              <a:t> adottságainak javítására, és energiahatékonysági </a:t>
            </a:r>
            <a:r>
              <a:rPr lang="hu-HU" sz="1600" b="1" dirty="0" smtClean="0"/>
              <a:t>megújítására</a:t>
            </a:r>
          </a:p>
          <a:p>
            <a:pPr algn="just"/>
            <a:endParaRPr lang="hu-HU" sz="1600" b="1" dirty="0" smtClean="0"/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sz="1600" b="1" dirty="0" smtClean="0"/>
              <a:t>A képzési komponens keretében, az építőiparban használható alapkompetenciák oktatása, melyek elkülönült KEHOP forrásokból megvalósítható energiahatékonysági beruházások során aktivizálható</a:t>
            </a:r>
          </a:p>
          <a:p>
            <a:pPr algn="just"/>
            <a:endParaRPr lang="hu-HU" sz="1600" b="1" dirty="0" smtClean="0"/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sz="1600" b="1" dirty="0" smtClean="0"/>
              <a:t>Az elöregedett ingatlanállomány </a:t>
            </a:r>
            <a:r>
              <a:rPr lang="hu-HU" sz="1600" b="1" dirty="0" err="1" smtClean="0"/>
              <a:t>hőtechnikai</a:t>
            </a:r>
            <a:r>
              <a:rPr lang="hu-HU" sz="1600" b="1" dirty="0" smtClean="0"/>
              <a:t> megújítása nélkül a kedvezőtlen energiafogyasztási szerkezet nem módosítható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611560" y="3809360"/>
            <a:ext cx="802838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b="1" dirty="0" smtClean="0">
                <a:solidFill>
                  <a:schemeClr val="tx2"/>
                </a:solidFill>
              </a:rPr>
              <a:t>FORRÁS: </a:t>
            </a:r>
            <a:r>
              <a:rPr lang="hu-HU" sz="1600" b="1" dirty="0" smtClean="0"/>
              <a:t>KEHOP 5.2 - Épületek energiahatékonysági korszerűsítése megújuló energiaforrások alkalmazásának kombinálásával - 2,5 milliárd forint</a:t>
            </a:r>
          </a:p>
          <a:p>
            <a:pPr algn="just"/>
            <a:endParaRPr lang="hu-HU" sz="1600" b="1" dirty="0" smtClean="0">
              <a:solidFill>
                <a:schemeClr val="tx2"/>
              </a:solidFill>
            </a:endParaRPr>
          </a:p>
          <a:p>
            <a:pPr algn="just"/>
            <a:r>
              <a:rPr lang="hu-HU" b="1" dirty="0" smtClean="0">
                <a:solidFill>
                  <a:schemeClr val="tx2"/>
                </a:solidFill>
              </a:rPr>
              <a:t>KEDVEZMÉNYEZETT(EK):</a:t>
            </a:r>
            <a:r>
              <a:rPr lang="hu-HU" sz="1600" b="1" dirty="0" smtClean="0">
                <a:solidFill>
                  <a:schemeClr val="tx2"/>
                </a:solidFill>
              </a:rPr>
              <a:t> </a:t>
            </a:r>
            <a:r>
              <a:rPr lang="hu-HU" sz="1600" b="1" dirty="0" smtClean="0"/>
              <a:t>közjogi vagy magánjogi szervezetek (végső kedvezményezett a lakosság), központi költségvetési szervek, állami közfeladatot ellátó nonprofit szektor (kivéve önkormányzat), egyházak, többségi állami tulajdonú gazdasági társaságok</a:t>
            </a:r>
          </a:p>
          <a:p>
            <a:pPr algn="just"/>
            <a:endParaRPr lang="hu-HU" sz="1600" b="1" dirty="0" smtClean="0">
              <a:solidFill>
                <a:schemeClr val="tx2"/>
              </a:solidFill>
            </a:endParaRPr>
          </a:p>
          <a:p>
            <a:pPr algn="just"/>
            <a:r>
              <a:rPr lang="hu-HU" b="1" dirty="0" smtClean="0">
                <a:solidFill>
                  <a:schemeClr val="tx2"/>
                </a:solidFill>
              </a:rPr>
              <a:t>CÉLCSOPORT: </a:t>
            </a:r>
            <a:r>
              <a:rPr lang="hu-HU" sz="1600" b="1" dirty="0" smtClean="0"/>
              <a:t>lakosság , állami közintézmények, az állami közfeladat-ellátásban résztvevők köre, állami közfeladatot ellátó nonprofit szektor (kivéve önkormányzat), egyházak, valamint többségi állami tulajdonú gazdasági társaságok.</a:t>
            </a:r>
          </a:p>
          <a:p>
            <a:pPr algn="just"/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883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196752"/>
            <a:ext cx="802838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b="1" dirty="0"/>
              <a:t>A projekt komplex módon, két egymásra szervesen épülő komponensből áll, melyek a következőek: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hu-HU" b="1" dirty="0" smtClean="0"/>
              <a:t>A </a:t>
            </a:r>
            <a:r>
              <a:rPr lang="hu-HU" b="1" dirty="0"/>
              <a:t>komponens: építőipari fókuszú képzési és foglalkoztatási elem (forrása: EFOP, GINOP, TOP).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hu-HU" b="1" dirty="0" smtClean="0"/>
              <a:t>B </a:t>
            </a:r>
            <a:r>
              <a:rPr lang="hu-HU" b="1" dirty="0"/>
              <a:t>komponens: az A komponens által elért célcsoport foglalkoztatását biztosító célzott </a:t>
            </a:r>
            <a:r>
              <a:rPr lang="hu-HU" b="1" dirty="0" err="1"/>
              <a:t>hőtechnikai</a:t>
            </a:r>
            <a:r>
              <a:rPr lang="hu-HU" b="1" dirty="0"/>
              <a:t> adottságok javítására és energiahatékonysági korszerűsítésre irányuló építőipari beruházások finanszírozása (forrása: KEHOP).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4077072"/>
            <a:ext cx="3238500" cy="2409825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4279256"/>
            <a:ext cx="2727529" cy="181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182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dirty="0" smtClean="0"/>
              <a:t>A hátrányos helyzetűeknek a munkaerőpiacra történő visszavezetését célzó gazdaságfejlesztési akció révén javulhat a térség energiamérlege összefüggésben az ingatlanállomány korszerűsítésével járó jelentős </a:t>
            </a:r>
            <a:r>
              <a:rPr lang="hu-HU" dirty="0" err="1" smtClean="0"/>
              <a:t>energiamegtakarítási</a:t>
            </a:r>
            <a:r>
              <a:rPr lang="hu-HU" dirty="0" smtClean="0"/>
              <a:t> potenciállal.</a:t>
            </a:r>
            <a:endParaRPr lang="hu-HU" b="1" dirty="0" smtClean="0"/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3546455"/>
            <a:ext cx="4172892" cy="261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754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 (CÉL, FORRÁS, KEDVEZMÉNYEZETT STB.)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107504" y="980728"/>
            <a:ext cx="885698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>
                <a:solidFill>
                  <a:schemeClr val="tx2"/>
                </a:solidFill>
              </a:rPr>
              <a:t>NEVE:</a:t>
            </a:r>
            <a:r>
              <a:rPr lang="hu-HU" b="1" dirty="0"/>
              <a:t>Komplex biomassza program a </a:t>
            </a:r>
            <a:r>
              <a:rPr lang="hu-HU" b="1" dirty="0" err="1"/>
              <a:t>hőellátó</a:t>
            </a:r>
            <a:r>
              <a:rPr lang="hu-HU" b="1" dirty="0"/>
              <a:t> rendszerek fejlesztésére és épületenergetikai korszerűsítést követő </a:t>
            </a:r>
            <a:r>
              <a:rPr lang="hu-HU" b="1" dirty="0" smtClean="0"/>
              <a:t>felhasználásra</a:t>
            </a:r>
          </a:p>
          <a:p>
            <a:pPr algn="just"/>
            <a:endParaRPr lang="hu-HU" dirty="0" smtClean="0"/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b="1" dirty="0" smtClean="0"/>
              <a:t>Hátrányos </a:t>
            </a:r>
            <a:r>
              <a:rPr lang="hu-HU" b="1" dirty="0"/>
              <a:t>helyzetű munkavállalók biomasszát termelnek, mely KEHOP forrásból finanszírozott </a:t>
            </a:r>
            <a:r>
              <a:rPr lang="hu-HU" b="1" dirty="0" err="1"/>
              <a:t>hőellátó</a:t>
            </a:r>
            <a:r>
              <a:rPr lang="hu-HU" b="1" dirty="0"/>
              <a:t> rendszerek korszerűsítését követően kerül energetikai célú felhasználásra. . </a:t>
            </a:r>
            <a:endParaRPr lang="hu-HU" b="1" dirty="0" smtClean="0"/>
          </a:p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b="1" dirty="0" smtClean="0"/>
              <a:t>A </a:t>
            </a:r>
            <a:r>
              <a:rPr lang="hu-HU" b="1" dirty="0" err="1" smtClean="0"/>
              <a:t>biomasszam</a:t>
            </a:r>
            <a:r>
              <a:rPr lang="hu-HU" b="1" dirty="0" smtClean="0"/>
              <a:t> </a:t>
            </a:r>
            <a:r>
              <a:rPr lang="hu-HU" b="1" dirty="0" err="1" smtClean="0"/>
              <a:t>felasználás</a:t>
            </a:r>
            <a:r>
              <a:rPr lang="hu-HU" b="1" dirty="0" smtClean="0"/>
              <a:t> támogatása nélkül a </a:t>
            </a:r>
            <a:r>
              <a:rPr lang="hu-HU" b="1" dirty="0" err="1" smtClean="0"/>
              <a:t>köolaj-fókuszú</a:t>
            </a:r>
            <a:r>
              <a:rPr lang="hu-HU" b="1" dirty="0" smtClean="0"/>
              <a:t> hazai energiamérleg nem módosulhat érdemben</a:t>
            </a:r>
            <a:endParaRPr lang="hu-HU" dirty="0" smtClean="0"/>
          </a:p>
        </p:txBody>
      </p:sp>
      <p:sp>
        <p:nvSpPr>
          <p:cNvPr id="6" name="Szövegdoboz 5"/>
          <p:cNvSpPr txBox="1"/>
          <p:nvPr/>
        </p:nvSpPr>
        <p:spPr>
          <a:xfrm>
            <a:off x="107504" y="3960926"/>
            <a:ext cx="878497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b="1" dirty="0" smtClean="0"/>
              <a:t>KEHOP 5.3 - </a:t>
            </a:r>
            <a:r>
              <a:rPr lang="hu-HU" b="1" dirty="0" err="1" smtClean="0"/>
              <a:t>Távhő-</a:t>
            </a:r>
            <a:r>
              <a:rPr lang="hu-HU" b="1" dirty="0" smtClean="0"/>
              <a:t> és </a:t>
            </a:r>
            <a:r>
              <a:rPr lang="hu-HU" b="1" dirty="0" err="1" smtClean="0"/>
              <a:t>hőellátó</a:t>
            </a:r>
            <a:r>
              <a:rPr lang="hu-HU" b="1" dirty="0" smtClean="0"/>
              <a:t> rendszerek energetikai fejlesztése, illetve megújuló alapra helyezése – </a:t>
            </a:r>
            <a:r>
              <a:rPr lang="hu-HU" b="1" dirty="0" err="1" smtClean="0"/>
              <a:t>max</a:t>
            </a:r>
            <a:r>
              <a:rPr lang="hu-HU" b="1" dirty="0" smtClean="0"/>
              <a:t>. 2,5 milliárd forint/projekt.</a:t>
            </a:r>
          </a:p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b="1" dirty="0" err="1" smtClean="0"/>
              <a:t>Távhő-szolgáltatók</a:t>
            </a:r>
            <a:r>
              <a:rPr lang="hu-HU" b="1" dirty="0" smtClean="0"/>
              <a:t>, valamint a </a:t>
            </a:r>
            <a:r>
              <a:rPr lang="hu-HU" b="1" dirty="0" err="1" smtClean="0"/>
              <a:t>távhőtermelő</a:t>
            </a:r>
            <a:r>
              <a:rPr lang="hu-HU" b="1" dirty="0" smtClean="0"/>
              <a:t> gazdasági társaságok, gazdasági társaságok.</a:t>
            </a:r>
          </a:p>
          <a:p>
            <a:pPr algn="just"/>
            <a:endParaRPr lang="hu-HU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b="1" dirty="0" smtClean="0"/>
              <a:t>A </a:t>
            </a:r>
            <a:r>
              <a:rPr lang="hu-HU" b="1" dirty="0" err="1" smtClean="0"/>
              <a:t>távhőszektor</a:t>
            </a:r>
            <a:r>
              <a:rPr lang="hu-HU" b="1" dirty="0" smtClean="0"/>
              <a:t> szereplői. Közvetettem a rászoruló és/vagy nagyon alacsony munkaintenzitású háztartásban élő halmozottan hátrányos helyzetű személyek.</a:t>
            </a:r>
            <a:endParaRPr lang="hu-H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10317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ctr"/>
            <a:r>
              <a:rPr lang="hu-HU" sz="2000" b="1" dirty="0"/>
              <a:t>A termelési elemet tartalmazó hőellátó-rendszeri korszerűsítés pilot programjának bemutatása</a:t>
            </a:r>
            <a:endParaRPr lang="hu-HU" sz="2000" dirty="0"/>
          </a:p>
          <a:p>
            <a:r>
              <a:rPr lang="hu-HU" sz="2000" dirty="0"/>
              <a:t>A projekt komplex módon, két egymásra szervesen </a:t>
            </a:r>
            <a:r>
              <a:rPr lang="hu-HU" sz="2000" dirty="0" smtClean="0"/>
              <a:t>épülő komponensből </a:t>
            </a:r>
            <a:r>
              <a:rPr lang="hu-HU" sz="2000" dirty="0"/>
              <a:t>áll, melyek a következőek</a:t>
            </a:r>
            <a:r>
              <a:rPr lang="hu-HU" sz="2000" dirty="0" smtClean="0"/>
              <a:t>:</a:t>
            </a:r>
          </a:p>
          <a:p>
            <a:endParaRPr lang="hu-HU" sz="2000" dirty="0"/>
          </a:p>
          <a:p>
            <a:pPr marL="457200" lvl="0" indent="-457200">
              <a:buFont typeface="+mj-lt"/>
              <a:buAutoNum type="alphaLcParenR"/>
            </a:pPr>
            <a:r>
              <a:rPr lang="hu-HU" sz="2000" dirty="0"/>
              <a:t>A komponens: biomassza termelési elem, képzéssel és alacsony fokú feldolgozással kombinálva (forrása: EFOP, GINOP, TOP, VP).</a:t>
            </a:r>
          </a:p>
          <a:p>
            <a:pPr marL="457200" lvl="0" indent="-457200">
              <a:buFont typeface="+mj-lt"/>
              <a:buAutoNum type="alphaLcParenR"/>
            </a:pPr>
            <a:r>
              <a:rPr lang="hu-HU" sz="2000" dirty="0"/>
              <a:t>B komponens: az A komponensben megtermelt biomassza folyamatos felhasználását biztosító hőellátó-rendszeri korszerűsítések (forrása: KEHOP).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451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altLang="hu-HU" sz="2800" dirty="0" smtClean="0">
                <a:solidFill>
                  <a:srgbClr val="FFFF00"/>
                </a:solidFill>
              </a:rPr>
              <a:t>Emberi Erőforrás Fejlesztési OP (</a:t>
            </a:r>
            <a:r>
              <a:rPr lang="hu-HU" altLang="hu-HU" sz="2800" dirty="0" err="1" smtClean="0">
                <a:solidFill>
                  <a:srgbClr val="FFFF00"/>
                </a:solidFill>
              </a:rPr>
              <a:t>efop</a:t>
            </a:r>
            <a:r>
              <a:rPr lang="hu-HU" altLang="hu-HU" sz="2800" dirty="0" smtClean="0">
                <a:solidFill>
                  <a:srgbClr val="FFFF00"/>
                </a:solidFill>
              </a:rPr>
              <a:t>)</a:t>
            </a:r>
            <a:endParaRPr lang="hu-HU" alt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A Kormány társadalompolitikai céljainak legfontosabb eszköze!</a:t>
            </a:r>
          </a:p>
          <a:p>
            <a:pPr>
              <a:spcBef>
                <a:spcPts val="1200"/>
              </a:spcBef>
            </a:pPr>
            <a:endParaRPr lang="hu-H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1200"/>
              </a:spcBef>
            </a:pP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Fő társadalompolitikai céljai: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az oktatáson (tudástőkén) keresztül növelni a fiatalok munkaerő-piacon való elhelyezkedésének és ezzel társadalmi előrejutásának esélyeit,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a családok megerősítése, s ezen keresztül hozzájárulni a gyermekvállaláshoz,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az alsó középosztály felzárkózási és a középosztályon belüli tartós megkapaszkodási esélyeinek növelése,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a rászorulók társadalmi helyzetének megszilárdítása, majd javítása.</a:t>
            </a: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VI.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A hátrányos helyzetűeknek a munkaerőpiacra történő visszavezetését célzó gazdaságfejlesztési akció révén javulhat a térség energiamérlege összefüggésben a </a:t>
            </a:r>
            <a:r>
              <a:rPr lang="hu-HU" dirty="0" err="1" smtClean="0">
                <a:solidFill>
                  <a:schemeClr val="tx2">
                    <a:lumMod val="75000"/>
                  </a:schemeClr>
                </a:solidFill>
              </a:rPr>
              <a:t>hőellátó</a:t>
            </a:r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 rendszerek korszerűsítésével járó jelentős energia-megtakarítási potenciálra.</a:t>
            </a:r>
            <a:endParaRPr lang="hu-HU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3560830"/>
            <a:ext cx="4629894" cy="246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92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 (CÉL, FORRÁS, KEDVEZMÉNYEZETT STB.)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107504" y="980728"/>
            <a:ext cx="88569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NEVE: </a:t>
            </a:r>
            <a:r>
              <a:rPr lang="hu-HU" b="1" dirty="0" smtClean="0"/>
              <a:t>Békés megye energetikai szempontú szemléletformálása </a:t>
            </a:r>
          </a:p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b="1" dirty="0" smtClean="0"/>
              <a:t>A lakosság szemlélet- és gondolkodásmódjának megváltoztatása, speciális a hátrányos helyzetűek közösségi szerepvállalását mozgósító akciókon keresztül.</a:t>
            </a:r>
          </a:p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b="1" dirty="0" smtClean="0"/>
              <a:t>Mivel a lakosság energiatudatossága önmagában alacsony, így az ERFA beruházások kísérőtevékenységeként tájékoztató/szemléletformáló akciók végrehajtása is szükséges.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107504" y="4149080"/>
            <a:ext cx="854290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b="1" dirty="0" smtClean="0"/>
              <a:t>KEHOP 5.4 - Szemléletformálási programok - 500 millió forint</a:t>
            </a:r>
          </a:p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b="1" dirty="0" smtClean="0"/>
              <a:t>Civil szervezetek, egyházak, önkormányzatok, oktatási intézmények, központi költségvetési szervek.</a:t>
            </a:r>
          </a:p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b="1" dirty="0" smtClean="0"/>
              <a:t>Közvetlenül lakosság, civil szervezetek, egyházak, önkormányzatok, oktatási intézmények, központi költségvetési szervek. </a:t>
            </a:r>
            <a:endParaRPr lang="hu-H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473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i="1" dirty="0" smtClean="0"/>
              <a:t>A Projekt a „Nemzeti </a:t>
            </a:r>
            <a:r>
              <a:rPr lang="hu-HU" sz="2000" i="1" dirty="0"/>
              <a:t>Energiastratégia 2030”</a:t>
            </a:r>
            <a:r>
              <a:rPr lang="hu-HU" sz="2000" dirty="0"/>
              <a:t> - közösségi célkitűzésekkel is összhangban - egyik fontos célja a társadalmi szemléletváltás elérése, a lakosság legszélesebb körének tudatos fogyasztóvá tételén keresztül. A fenti dokumentum a szemléletformálás kulcselemeiként a következőeket jelöli meg:</a:t>
            </a:r>
          </a:p>
          <a:p>
            <a:pPr marL="457200" lvl="0" indent="-457200" algn="just">
              <a:buFont typeface="+mj-lt"/>
              <a:buAutoNum type="alphaLcParenR"/>
            </a:pPr>
            <a:r>
              <a:rPr lang="hu-HU" sz="2000" dirty="0"/>
              <a:t>az energiahatékonyság növelése</a:t>
            </a:r>
          </a:p>
          <a:p>
            <a:pPr marL="457200" lvl="0" indent="-457200" algn="just">
              <a:buFont typeface="+mj-lt"/>
              <a:buAutoNum type="alphaLcParenR"/>
            </a:pPr>
            <a:r>
              <a:rPr lang="hu-HU" sz="2000" dirty="0"/>
              <a:t>az energiatakarékosság növelése</a:t>
            </a:r>
          </a:p>
          <a:p>
            <a:pPr marL="457200" lvl="0" indent="-457200" algn="just">
              <a:buFont typeface="+mj-lt"/>
              <a:buAutoNum type="alphaLcParenR"/>
            </a:pPr>
            <a:r>
              <a:rPr lang="hu-HU" sz="2000" dirty="0"/>
              <a:t>és a megújuló energiaforrások alkalmazásának támogatása.</a:t>
            </a:r>
          </a:p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952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VII.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dirty="0" smtClean="0"/>
              <a:t>Közvetlenül a lakosság szemléletformálásán keresztül széles körű energia- és klímatudatos szemlélet alakítható ki, az energiahatékonysági közpolitikai célkitűzések támogatásaként. Ezen túlmenően a lakossági szemléletformáló akciók célzott végrehajtása a fiatalok/romák/idősek integrációját, és általában a közösségi szerepvállalás fontosságát erősíthetik.</a:t>
            </a:r>
            <a:endParaRPr lang="hu-HU" b="1" dirty="0" smtClean="0"/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3859875"/>
            <a:ext cx="4794682" cy="216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587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 (CÉL, FORRÁS, KEDVEZMÉNYEZETT STB.)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107504" y="908720"/>
            <a:ext cx="892899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NEVE: </a:t>
            </a:r>
            <a:r>
              <a:rPr lang="hu-HU" b="1" dirty="0" smtClean="0"/>
              <a:t>Naperőművek telepítése Békés megyében </a:t>
            </a:r>
          </a:p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b="1" dirty="0" smtClean="0"/>
              <a:t>A lakosság szemlélet- és gondolkodásmódjának megváltoztatása, speciális a hátrányos helyzetűek közösségi szerepvállalását mozgósító akciókon keresztül.</a:t>
            </a:r>
          </a:p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b="1" dirty="0" smtClean="0"/>
              <a:t>A megújuló energiaforrások növelésére Magyarország - a számottevő környezetvédelmi és klímavédelmi hasznok mellett -, mint a gazdasági fejlődés egyik kitörési pontjára is tekint.</a:t>
            </a:r>
          </a:p>
          <a:p>
            <a:pPr algn="just"/>
            <a:endParaRPr lang="hu-HU" sz="2000" dirty="0" smtClean="0">
              <a:solidFill>
                <a:schemeClr val="tx2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144017" y="4093329"/>
            <a:ext cx="903649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b="1" dirty="0" smtClean="0"/>
              <a:t>KEHOP 5.1 - Hálózatra termelő, nem épülethez kötött megújuló energiaforrás alapú zöldáram-termelés elősegítése – 1 milliárd forint/projekt</a:t>
            </a:r>
          </a:p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b="1" dirty="0" smtClean="0"/>
              <a:t>Gazdasági társaságok   GINOP/TOP lehatárolással</a:t>
            </a:r>
          </a:p>
          <a:p>
            <a:pPr algn="just"/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b="1" dirty="0" smtClean="0"/>
              <a:t>Az energia szektor szereplői</a:t>
            </a: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655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Olyan 1 </a:t>
            </a:r>
            <a:r>
              <a:rPr lang="hu-HU" sz="2000" b="1" dirty="0" err="1" smtClean="0">
                <a:solidFill>
                  <a:schemeClr val="tx2"/>
                </a:solidFill>
              </a:rPr>
              <a:t>MWatt</a:t>
            </a:r>
            <a:r>
              <a:rPr lang="hu-HU" sz="2000" b="1" dirty="0" smtClean="0">
                <a:solidFill>
                  <a:schemeClr val="tx2"/>
                </a:solidFill>
              </a:rPr>
              <a:t> feletti projektek megvalósulása, amely helyileg a meglevő trafóközpontok közelében kerülnek felépítésre. A nappal termelt „Zöld áram” jelentősen csökkentheti Magyarország import kitettségét, továbbá hozzájárul Békés Megye GDP növekedéséhez.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4293096"/>
            <a:ext cx="28575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636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KÉRDÉSEK, JAVASLATOK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r>
              <a:rPr lang="hu-HU" sz="2000" b="1" dirty="0" smtClean="0">
                <a:solidFill>
                  <a:schemeClr val="tx2"/>
                </a:solidFill>
              </a:rPr>
              <a:t>CÉLUNK E WORKSHOPPAL, HOGY A MEGKÜLDÖTT KÉRDŐÍVEKEN TÚL EZENA A FÓRUMON IS MINDENKI KÉRDEZHESSEN, JAVASOLHASSON, HOZZÁTEHESSE GONDOLATAIT A FELVÁZOTL PROJEKTJAVASLATOKHOZ, VAGY ÚJAT JAVASOLJON.</a:t>
            </a:r>
          </a:p>
          <a:p>
            <a:pPr algn="ctr"/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r>
              <a:rPr lang="hu-HU" sz="2400" b="1" dirty="0" smtClean="0">
                <a:solidFill>
                  <a:schemeClr val="tx2"/>
                </a:solidFill>
              </a:rPr>
              <a:t>VÁRJUK TEHÁT KÉRDÉSEIKET, JAVASLATAIKAT, MEGJEGYZÉSEIKET!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748464" cy="1440160"/>
          </a:xfrm>
        </p:spPr>
        <p:txBody>
          <a:bodyPr/>
          <a:lstStyle/>
          <a:p>
            <a:pPr algn="ctr"/>
            <a:r>
              <a:rPr lang="hu-HU" sz="3600" dirty="0" smtClean="0">
                <a:solidFill>
                  <a:srgbClr val="FFFF00"/>
                </a:solidFill>
              </a:rPr>
              <a:t>KÖSZÖNÖM </a:t>
            </a:r>
            <a:br>
              <a:rPr lang="hu-HU" sz="3600" dirty="0" smtClean="0">
                <a:solidFill>
                  <a:srgbClr val="FFFF00"/>
                </a:solidFill>
              </a:rPr>
            </a:br>
            <a:r>
              <a:rPr lang="hu-HU" sz="3600" dirty="0" smtClean="0">
                <a:solidFill>
                  <a:srgbClr val="FFFF00"/>
                </a:solidFill>
              </a:rPr>
              <a:t>megtisztelő figyelmüket, RÉSZVÉTELÜKET!</a:t>
            </a:r>
            <a:endParaRPr lang="hu-HU" sz="36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bekesmegyecimer-pn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536" y="4809654"/>
            <a:ext cx="1705818" cy="170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6552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AZ EFOP PRIORITÁSAI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PRIORITÁSOK: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73443952"/>
              </p:ext>
            </p:extLst>
          </p:nvPr>
        </p:nvGraphicFramePr>
        <p:xfrm>
          <a:off x="457200" y="1340768"/>
          <a:ext cx="8075240" cy="4786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8506"/>
                <a:gridCol w="1463595"/>
                <a:gridCol w="1713139"/>
              </a:tblGrid>
              <a:tr h="697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Prioritási tengely</a:t>
                      </a:r>
                      <a:endParaRPr lang="hu-HU" sz="1600" dirty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Finanszírozó alap</a:t>
                      </a:r>
                      <a:endParaRPr lang="hu-HU" sz="1600" dirty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Támogatási keret (milliárd forint)</a:t>
                      </a:r>
                      <a:endParaRPr lang="hu-HU" sz="1600" dirty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145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1. Együttműködő társadalom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ESZA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Arial Unicode MS"/>
                        </a:rPr>
                        <a:t>316,91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983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2. Infrastrukturális beruházások a társadalmi együttműködés erősítése érdekében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ERFA</a:t>
                      </a:r>
                      <a:endParaRPr lang="hu-HU" sz="16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Arial Unicode MS"/>
                        </a:rPr>
                        <a:t>177,87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45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3. Gyarapodó tudástőke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ESZA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Arial Unicode MS"/>
                        </a:rPr>
                        <a:t>294,9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983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4. Infrastrukturális beruházások a gyarapodó tudástőke érdekében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ERFA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Arial Unicode MS"/>
                        </a:rPr>
                        <a:t>152,86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9822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5. Pénzügyi eszközök alkalmazása a társadalmi együttműködés erősítése érdekében, valamint társadalmi innováció és transznacionális együttműködések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ESZA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Arial Unicode MS"/>
                        </a:rPr>
                        <a:t>11,17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45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Összesen</a:t>
                      </a:r>
                      <a:endParaRPr lang="hu-HU" sz="16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hu-HU" sz="16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Arial Unicode MS"/>
                        </a:rPr>
                        <a:t>953,71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A KEHOP FŐ CÉLJAI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Téglalap 6"/>
          <p:cNvSpPr/>
          <p:nvPr/>
        </p:nvSpPr>
        <p:spPr>
          <a:xfrm>
            <a:off x="467544" y="1340769"/>
            <a:ext cx="82089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A 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KEHOP átfogó célja</a:t>
            </a:r>
            <a:r>
              <a:rPr lang="hu-HU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, hogy a magas hozzáadott értékű termelésre és a foglalkoztatás bővülésére épülő gazdasági növekedés az emberi élet és a környezeti elemek – hosszú távú változásokat is figyelembe vevő – védelmével összhangban valósuljon meg. </a:t>
            </a:r>
          </a:p>
          <a:p>
            <a:pPr algn="just"/>
            <a:endParaRPr lang="hu-HU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  <a:p>
            <a:pPr algn="just"/>
            <a:r>
              <a:rPr lang="hu-HU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Az átfogó cél elérése érdekében a KEHOP által lefedett valamennyi fejlesztési terület és beavatkozási irány esetében az alábbi, egymással szoros kapcsolatban lévő 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horizontális céloknak </a:t>
            </a:r>
            <a:r>
              <a:rPr lang="hu-HU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kell érvényesülniük:</a:t>
            </a:r>
          </a:p>
          <a:p>
            <a:pPr algn="just"/>
            <a:endParaRPr lang="hu-HU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hu-HU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A klímaváltozás kedvezőtlen hatásainak megelőzése és mérséklése, az alkalmazkodóképesség javítása;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hu-HU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hu-HU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Az erőforrás-felhasználás hatékonyságának fokozása;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hu-HU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hu-HU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A szennyezések és terhelések megelőzése és mérséklése;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hu-HU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hu-HU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Egészséges és fenntartható környezet biztosítása.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hu-HU" altLang="hu-HU" sz="2800" b="1" cap="all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KEHOP </a:t>
            </a:r>
            <a:r>
              <a:rPr lang="hu-HU" altLang="hu-HU" sz="2800" b="1" cap="all" dirty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prioritástengelyek</a:t>
            </a:r>
            <a:endParaRPr lang="hu-HU" sz="2800" b="1" cap="all" dirty="0">
              <a:solidFill>
                <a:srgbClr val="FFFF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2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13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54157" y="5897564"/>
            <a:ext cx="1389843" cy="960436"/>
          </a:xfrm>
          <a:prstGeom prst="rect">
            <a:avLst/>
          </a:prstGeom>
          <a:noFill/>
        </p:spPr>
      </p:pic>
      <p:graphicFrame>
        <p:nvGraphicFramePr>
          <p:cNvPr id="14" name="object 2"/>
          <p:cNvGraphicFramePr>
            <a:graphicFrameLocks noGrp="1"/>
          </p:cNvGraphicFramePr>
          <p:nvPr/>
        </p:nvGraphicFramePr>
        <p:xfrm>
          <a:off x="414580" y="1884664"/>
          <a:ext cx="8269041" cy="3858206"/>
        </p:xfrm>
        <a:graphic>
          <a:graphicData uri="http://schemas.openxmlformats.org/drawingml/2006/table">
            <a:tbl>
              <a:tblPr firstRow="1" bandRow="1"/>
              <a:tblGrid>
                <a:gridCol w="3051630"/>
                <a:gridCol w="787542"/>
                <a:gridCol w="1413509"/>
                <a:gridCol w="1508241"/>
                <a:gridCol w="1508119"/>
              </a:tblGrid>
              <a:tr h="6496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0129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Pri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ritási</a:t>
                      </a:r>
                      <a:r>
                        <a:rPr sz="1400" b="1" spc="-6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te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ng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ely</a:t>
                      </a:r>
                      <a:r>
                        <a:rPr sz="1400" b="1" spc="-3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me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gn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400" b="1" spc="-1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v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ezése</a:t>
                      </a:r>
                      <a:endParaRPr sz="14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569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00025">
                        <a:lnSpc>
                          <a:spcPct val="100000"/>
                        </a:lnSpc>
                      </a:pPr>
                      <a:r>
                        <a:rPr sz="1400" b="1" spc="-4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lap</a:t>
                      </a:r>
                      <a:endParaRPr sz="14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569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b="1" spc="-7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teljes</a:t>
                      </a:r>
                      <a:r>
                        <a:rPr sz="1400" b="1" spc="-4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keret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%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4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á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an</a:t>
                      </a:r>
                      <a:endParaRPr sz="14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569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87960" marR="177800" indent="-254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Összes fi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sz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í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oz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ás (mill</a:t>
                      </a:r>
                      <a:r>
                        <a:rPr sz="1400" b="1" spc="-3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UR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4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569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88595" marR="177800" indent="-317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Összes fi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sz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í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oz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ás (</a:t>
                      </a:r>
                      <a:r>
                        <a:rPr sz="1400" b="1" spc="1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rd</a:t>
                      </a:r>
                      <a:r>
                        <a:rPr sz="1400" b="1" spc="-6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HUF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4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5693"/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1.</a:t>
                      </a:r>
                      <a:r>
                        <a:rPr sz="1400" spc="-1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spc="-8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klí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spc="-2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v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áltozás</a:t>
                      </a:r>
                      <a:r>
                        <a:rPr sz="1400" spc="-5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hatásaihoz</a:t>
                      </a:r>
                      <a:r>
                        <a:rPr sz="1400" spc="-5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v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aló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alkal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azk</a:t>
                      </a:r>
                      <a:r>
                        <a:rPr sz="1400" spc="-1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400" spc="-1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á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KA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195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27,61%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400" spc="-2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044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7815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308,36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95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6350" marR="31178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2.</a:t>
                      </a:r>
                      <a:r>
                        <a:rPr sz="1400" spc="-5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6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elepülési</a:t>
                      </a:r>
                      <a:r>
                        <a:rPr sz="1400" spc="-3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v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ízellátás,</a:t>
                      </a:r>
                      <a:r>
                        <a:rPr sz="1400" spc="-4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szenn</a:t>
                      </a:r>
                      <a:r>
                        <a:rPr sz="1400" spc="-2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yv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í</a:t>
                      </a:r>
                      <a:r>
                        <a:rPr sz="1400" spc="2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- el</a:t>
                      </a:r>
                      <a:r>
                        <a:rPr sz="1400" spc="-2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v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ezetés</a:t>
                      </a:r>
                      <a:r>
                        <a:rPr sz="1400" spc="-4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és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tisztít</a:t>
                      </a:r>
                      <a:r>
                        <a:rPr sz="1400" spc="-1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á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s, szen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400" spc="-2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yv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ízkezel</a:t>
                      </a:r>
                      <a:r>
                        <a:rPr sz="1400" spc="-1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é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400" spc="-5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fejl</a:t>
                      </a:r>
                      <a:r>
                        <a:rPr sz="1400" spc="-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szté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KA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195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32,87%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400" spc="-2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245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7815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367,07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96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6350" marR="685165" algn="just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3.</a:t>
                      </a:r>
                      <a:r>
                        <a:rPr sz="1400" spc="-3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ulladékga</a:t>
                      </a:r>
                      <a:r>
                        <a:rPr sz="1400" spc="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dál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od</a:t>
                      </a:r>
                      <a:r>
                        <a:rPr sz="1400" spc="-1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á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400" spc="-1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400" spc="-4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és kár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ent</a:t>
                      </a:r>
                      <a:r>
                        <a:rPr sz="1400" spc="-1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ít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é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400" spc="-1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400" spc="-5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kapcsolatos fejlesz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é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ek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KA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195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10,57%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400" spc="-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400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85775">
                        <a:lnSpc>
                          <a:spcPct val="100000"/>
                        </a:lnSpc>
                      </a:pPr>
                      <a:r>
                        <a:rPr sz="1400" spc="-1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18,10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13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4.</a:t>
                      </a:r>
                      <a:r>
                        <a:rPr sz="1400" spc="-5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6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er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és</a:t>
                      </a:r>
                      <a:r>
                        <a:rPr sz="1400" spc="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et</a:t>
                      </a:r>
                      <a:r>
                        <a:rPr sz="1400" spc="-2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v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éd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400" spc="-5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és 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é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lő</a:t>
                      </a:r>
                      <a:r>
                        <a:rPr sz="1400" spc="-2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v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ilá</a:t>
                      </a:r>
                      <a:r>
                        <a:rPr sz="1400" spc="-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sz="1400" spc="-2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v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édel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400" spc="-2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fejlesztés</a:t>
                      </a:r>
                      <a:r>
                        <a:rPr sz="1400" spc="-1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k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6192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400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400" spc="-8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021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2,67%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400" spc="-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101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29,80</a:t>
                      </a: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9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6350" marR="24447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ő.</a:t>
                      </a:r>
                      <a:r>
                        <a:rPr sz="1400" b="1" spc="-3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400" b="1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er</a:t>
                      </a:r>
                      <a:r>
                        <a:rPr sz="1400" b="1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ia</a:t>
                      </a:r>
                      <a:r>
                        <a:rPr sz="1400" b="1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aték</a:t>
                      </a:r>
                      <a:r>
                        <a:rPr sz="1400" b="1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on</a:t>
                      </a:r>
                      <a:r>
                        <a:rPr sz="1400" b="1" spc="-5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ság</a:t>
                      </a:r>
                      <a:r>
                        <a:rPr sz="1400" b="1" spc="-2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nö</a:t>
                      </a:r>
                      <a:r>
                        <a:rPr sz="1400" b="1" spc="-1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v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elése, me</a:t>
                      </a:r>
                      <a:r>
                        <a:rPr sz="1400" b="1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gú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j</a:t>
                      </a:r>
                      <a:r>
                        <a:rPr sz="1400" b="1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ló</a:t>
                      </a:r>
                      <a:r>
                        <a:rPr sz="1400" b="1" spc="-5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400" b="1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er</a:t>
                      </a:r>
                      <a:r>
                        <a:rPr sz="1400" b="1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iaf</a:t>
                      </a:r>
                      <a:r>
                        <a:rPr sz="1400" b="1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rrás</a:t>
                      </a:r>
                      <a:r>
                        <a:rPr sz="1400" b="1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k alkalma</a:t>
                      </a:r>
                      <a:r>
                        <a:rPr sz="1400" b="1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ása</a:t>
                      </a:r>
                      <a:endParaRPr sz="1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61A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67335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61A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449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26,28%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61A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995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61A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7815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293,57</a:t>
                      </a:r>
                      <a:endParaRPr sz="1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61A6"/>
                    </a:solidFill>
                  </a:tcPr>
                </a:tc>
              </a:tr>
              <a:tr h="2861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ÖSS</a:t>
                      </a:r>
                      <a:r>
                        <a:rPr sz="1400" b="1" spc="-1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ESEN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5623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100,00%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400" b="1" spc="-2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785</a:t>
                      </a:r>
                      <a:endParaRPr sz="140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957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400" b="1" spc="-2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75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16,90</a:t>
                      </a:r>
                      <a:endParaRPr sz="1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49">
                      <a:solidFill>
                        <a:srgbClr val="000000"/>
                      </a:solidFill>
                      <a:prstDash val="solid"/>
                    </a:lnL>
                    <a:lnR w="6349">
                      <a:solidFill>
                        <a:srgbClr val="000000"/>
                      </a:solidFill>
                      <a:prstDash val="solid"/>
                    </a:lnR>
                    <a:lnT w="6349">
                      <a:solidFill>
                        <a:srgbClr val="000000"/>
                      </a:solidFill>
                      <a:prstDash val="solid"/>
                    </a:lnT>
                    <a:lnB w="6349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EFOP – KEHOP LEHATÁROLÁSA ÉS KAPCSOLÓDÁSA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3622" y="6301847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196752"/>
            <a:ext cx="8028384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solidFill>
                  <a:schemeClr val="accent1">
                    <a:lumMod val="75000"/>
                  </a:schemeClr>
                </a:solidFill>
              </a:rPr>
              <a:t>Energiahatékonyság </a:t>
            </a:r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növelése</a:t>
            </a:r>
          </a:p>
          <a:p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KEHOP V/2,3 (lakosság, költségvetés, állami </a:t>
            </a:r>
            <a:r>
              <a:rPr lang="hu-HU" sz="1400" dirty="0" err="1" smtClean="0">
                <a:solidFill>
                  <a:schemeClr val="accent1">
                    <a:lumMod val="75000"/>
                  </a:schemeClr>
                </a:solidFill>
              </a:rPr>
              <a:t>gt</a:t>
            </a:r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.) – EFOP I/1-5 (kísérőtevékenység, a kizárólag itt finanszírozható infrastrukturális beruházásokhoz kapcsolódóan – figyelemmel TOP, GINOP, VP lehatárolásokra</a:t>
            </a:r>
          </a:p>
          <a:p>
            <a:endParaRPr lang="hu-HU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Megújuló energiaforrások alkalmazása - szemléletformálás</a:t>
            </a:r>
            <a:endParaRPr lang="hu-H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hu-HU" sz="1400" dirty="0">
                <a:solidFill>
                  <a:schemeClr val="accent1">
                    <a:lumMod val="75000"/>
                  </a:schemeClr>
                </a:solidFill>
              </a:rPr>
              <a:t>KEHOP </a:t>
            </a:r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V/1, 2, 3 (lakosság</a:t>
            </a:r>
            <a:r>
              <a:rPr lang="hu-HU" sz="1400" dirty="0">
                <a:solidFill>
                  <a:schemeClr val="accent1">
                    <a:lumMod val="75000"/>
                  </a:schemeClr>
                </a:solidFill>
              </a:rPr>
              <a:t>, költségvetés, állami </a:t>
            </a:r>
            <a:r>
              <a:rPr lang="hu-HU" sz="1400" dirty="0" err="1">
                <a:solidFill>
                  <a:schemeClr val="accent1">
                    <a:lumMod val="75000"/>
                  </a:schemeClr>
                </a:solidFill>
              </a:rPr>
              <a:t>gt</a:t>
            </a:r>
            <a:r>
              <a:rPr lang="hu-HU" sz="1400" dirty="0">
                <a:solidFill>
                  <a:schemeClr val="accent1">
                    <a:lumMod val="75000"/>
                  </a:schemeClr>
                </a:solidFill>
              </a:rPr>
              <a:t>.) – EFOP IV </a:t>
            </a:r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(A </a:t>
            </a:r>
            <a:r>
              <a:rPr lang="hu-HU" sz="1400" dirty="0">
                <a:solidFill>
                  <a:schemeClr val="accent1">
                    <a:lumMod val="75000"/>
                  </a:schemeClr>
                </a:solidFill>
              </a:rPr>
              <a:t>köznevelés intézményrendszerével együttműködve megvalósuló nem formális és informális tanulási alkalmak támogatása szerepel, beleértve az egészségnevelési és környezeti nevelési programsorozatok, erdei iskolák, tematikus táborok, valamint ismeretterjesztő </a:t>
            </a:r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programok stb.)</a:t>
            </a:r>
          </a:p>
          <a:p>
            <a:pPr algn="just"/>
            <a:endParaRPr lang="hu-HU" sz="14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Hulladékkezelés - </a:t>
            </a:r>
            <a:r>
              <a:rPr lang="hu-HU" sz="2000" b="1" dirty="0">
                <a:solidFill>
                  <a:schemeClr val="accent1">
                    <a:lumMod val="75000"/>
                  </a:schemeClr>
                </a:solidFill>
              </a:rPr>
              <a:t>szemléletformálás</a:t>
            </a:r>
          </a:p>
          <a:p>
            <a:pPr lvl="0" algn="just"/>
            <a:r>
              <a:rPr lang="hu-HU" sz="1400" dirty="0">
                <a:solidFill>
                  <a:schemeClr val="accent1">
                    <a:lumMod val="75000"/>
                  </a:schemeClr>
                </a:solidFill>
              </a:rPr>
              <a:t>KEHOP </a:t>
            </a:r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III/1</a:t>
            </a:r>
            <a:r>
              <a:rPr lang="hu-HU" sz="1400" dirty="0">
                <a:solidFill>
                  <a:schemeClr val="accent1">
                    <a:lumMod val="75000"/>
                  </a:schemeClr>
                </a:solidFill>
              </a:rPr>
              <a:t>, 2</a:t>
            </a:r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hu-HU" sz="1400" dirty="0">
                <a:solidFill>
                  <a:schemeClr val="accent1">
                    <a:lumMod val="75000"/>
                  </a:schemeClr>
                </a:solidFill>
              </a:rPr>
              <a:t>(lakosság, költségvetés, állami </a:t>
            </a:r>
            <a:r>
              <a:rPr lang="hu-HU" sz="1400" dirty="0" err="1">
                <a:solidFill>
                  <a:schemeClr val="accent1">
                    <a:lumMod val="75000"/>
                  </a:schemeClr>
                </a:solidFill>
              </a:rPr>
              <a:t>gt</a:t>
            </a:r>
            <a:r>
              <a:rPr lang="hu-HU" sz="1400" dirty="0">
                <a:solidFill>
                  <a:schemeClr val="accent1">
                    <a:lumMod val="75000"/>
                  </a:schemeClr>
                </a:solidFill>
              </a:rPr>
              <a:t>.) – EFOP IV (A köznevelés intézményrendszerével együttműködve megvalósuló nem formális és informális tanulási alkalmak támogatása szerepel, beleértve az egészségnevelési és környezeti nevelési programsorozatok, erdei iskolák, tematikus táborok, valamint ismeretterjesztő programok stb</a:t>
            </a:r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.)</a:t>
            </a:r>
          </a:p>
          <a:p>
            <a:pPr lvl="0" algn="just"/>
            <a:endParaRPr lang="hu-HU" sz="14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+ HORIZONTÁLIS KAPCSOLÓDÁS</a:t>
            </a:r>
            <a:endParaRPr lang="hu-H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just"/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A </a:t>
            </a:r>
            <a:r>
              <a:rPr lang="hu-HU" sz="1400" dirty="0" err="1" smtClean="0">
                <a:solidFill>
                  <a:schemeClr val="accent1">
                    <a:lumMod val="75000"/>
                  </a:schemeClr>
                </a:solidFill>
              </a:rPr>
              <a:t>KEHOP-os</a:t>
            </a:r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 gazdaságfejlesztési akciók (hulladékgazdálkodás, biomassza termelés) és származékos iparági keresleteket is generáló </a:t>
            </a:r>
            <a:r>
              <a:rPr lang="hu-HU" sz="1400" dirty="0" err="1" smtClean="0">
                <a:solidFill>
                  <a:schemeClr val="accent1">
                    <a:lumMod val="75000"/>
                  </a:schemeClr>
                </a:solidFill>
              </a:rPr>
              <a:t>multiplikatív</a:t>
            </a:r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 hatások kiegészítéseként </a:t>
            </a:r>
            <a:r>
              <a:rPr lang="hu-HU" sz="1400" dirty="0" err="1" smtClean="0">
                <a:solidFill>
                  <a:schemeClr val="accent1">
                    <a:lumMod val="75000"/>
                  </a:schemeClr>
                </a:solidFill>
              </a:rPr>
              <a:t>formális-nemformális</a:t>
            </a:r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 képzések megvalósítása,  halmozottan hátrányos helyzetűek másod munkaerőpiacra történő beterelése</a:t>
            </a:r>
            <a:endParaRPr lang="hu-HU" sz="14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just"/>
            <a:endParaRPr lang="hu-HU" sz="1400" dirty="0">
              <a:solidFill>
                <a:prstClr val="black"/>
              </a:solidFill>
            </a:endParaRPr>
          </a:p>
          <a:p>
            <a:pPr algn="just"/>
            <a:endParaRPr lang="hu-HU" sz="1400" dirty="0"/>
          </a:p>
          <a:p>
            <a:endParaRPr lang="hu-H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MEGYEI KIEMELT PROJEKT/PROGRAM JAVASLATOK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Szövegdoboz 6"/>
          <p:cNvSpPr txBox="1"/>
          <p:nvPr/>
        </p:nvSpPr>
        <p:spPr>
          <a:xfrm>
            <a:off x="357158" y="1357298"/>
            <a:ext cx="831929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Kiemelt projekt javaslatok:</a:t>
            </a:r>
          </a:p>
          <a:p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857250" lvl="1" indent="-400050">
              <a:lnSpc>
                <a:spcPct val="150000"/>
              </a:lnSpc>
              <a:buFont typeface="+mj-lt"/>
              <a:buAutoNum type="romanUcPeriod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A katasztrófavédelmi szolgáltatások komplex fejlesztése Békés megye egy kijelölt akcióterületén – mintaprogram</a:t>
            </a:r>
          </a:p>
          <a:p>
            <a:pPr marL="857250" lvl="1" indent="-400050">
              <a:lnSpc>
                <a:spcPct val="150000"/>
              </a:lnSpc>
              <a:buFont typeface="+mj-lt"/>
              <a:buAutoNum type="romanUcPeriod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 szelektív hulladékgyűjtés népszerűsítését célzó megyei szemléletformáló kampány (Hulladék A)</a:t>
            </a:r>
          </a:p>
          <a:p>
            <a:pPr marL="857250" lvl="1" indent="-400050">
              <a:lnSpc>
                <a:spcPct val="150000"/>
              </a:lnSpc>
              <a:buFont typeface="+mj-lt"/>
              <a:buAutoNum type="romanUcPeriod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 háztartási szelektíven gyűjtött, ill. </a:t>
            </a:r>
            <a:r>
              <a:rPr lang="hu-HU" dirty="0" err="1" smtClean="0">
                <a:solidFill>
                  <a:schemeClr val="accent1">
                    <a:lumMod val="75000"/>
                  </a:schemeClr>
                </a:solidFill>
              </a:rPr>
              <a:t>TSZH-bólválogatott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PET hulladék anyagában történő újrahasznosításának előkészítése Békés megyében (Hulladék B)</a:t>
            </a:r>
          </a:p>
          <a:p>
            <a:pPr marL="857250" lvl="1" indent="-400050">
              <a:lnSpc>
                <a:spcPct val="150000"/>
              </a:lnSpc>
              <a:buFont typeface="+mj-lt"/>
              <a:buAutoNum type="romanUcPeriod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Autó bontásból származó hulladék újrahasznosítása (Hulladék C)</a:t>
            </a:r>
          </a:p>
          <a:p>
            <a:pPr marL="857250" lvl="1" indent="-400050">
              <a:lnSpc>
                <a:spcPct val="150000"/>
              </a:lnSpc>
              <a:buFont typeface="+mj-lt"/>
              <a:buAutoNum type="romanUcPeriod"/>
            </a:pPr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411275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MEGYEI KIEMELT PROJEKT/PROGRAM JAVASLATOK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Szövegdoboz 6"/>
          <p:cNvSpPr txBox="1"/>
          <p:nvPr/>
        </p:nvSpPr>
        <p:spPr>
          <a:xfrm>
            <a:off x="428596" y="1556792"/>
            <a:ext cx="824786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Kiemelt projekt javaslatok:</a:t>
            </a:r>
          </a:p>
          <a:p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857250" lvl="1" indent="-400050">
              <a:lnSpc>
                <a:spcPct val="150000"/>
              </a:lnSpc>
            </a:pPr>
            <a:r>
              <a:rPr lang="hu-HU" smtClean="0">
                <a:solidFill>
                  <a:schemeClr val="accent1">
                    <a:lumMod val="75000"/>
                  </a:schemeClr>
                </a:solidFill>
              </a:rPr>
              <a:t>V. 	A 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megújuló energia termelésének növelése Békés Megyében geotermikus kutak létesítésével</a:t>
            </a:r>
          </a:p>
          <a:p>
            <a:pPr marL="857250" lvl="1" indent="-400050">
              <a:lnSpc>
                <a:spcPct val="150000"/>
              </a:lnSpc>
              <a:buFont typeface="+mj-lt"/>
              <a:buAutoNum type="romanUcPeriod" startAt="6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Képzési és foglalkoztatási elemet tartalmazó felújítási pilot program Békés megye lehatárolt akcióterületén az ingatlanállomány </a:t>
            </a:r>
            <a:r>
              <a:rPr lang="hu-HU" dirty="0" err="1" smtClean="0">
                <a:solidFill>
                  <a:schemeClr val="accent1">
                    <a:lumMod val="75000"/>
                  </a:schemeClr>
                </a:solidFill>
              </a:rPr>
              <a:t>hőtechnikai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adottságainak javítására, és energiahatékonysági megújítására</a:t>
            </a:r>
          </a:p>
          <a:p>
            <a:pPr marL="857250" lvl="1" indent="-400050">
              <a:lnSpc>
                <a:spcPct val="150000"/>
              </a:lnSpc>
              <a:buFont typeface="+mj-lt"/>
              <a:buAutoNum type="romanUcPeriod" startAt="6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Komplex biomassza program a </a:t>
            </a:r>
            <a:r>
              <a:rPr lang="hu-HU" dirty="0" err="1" smtClean="0">
                <a:solidFill>
                  <a:schemeClr val="accent1">
                    <a:lumMod val="75000"/>
                  </a:schemeClr>
                </a:solidFill>
              </a:rPr>
              <a:t>hőellátó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rendszerek fejlesztésére és épületenergetikai korszerűsítést követő felhasználásra</a:t>
            </a:r>
          </a:p>
          <a:p>
            <a:pPr marL="857250" lvl="1" indent="-400050">
              <a:lnSpc>
                <a:spcPct val="150000"/>
              </a:lnSpc>
              <a:buFont typeface="+mj-lt"/>
              <a:buAutoNum type="romanUcPeriod" startAt="6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Békés megye energetikai szempontú szemléletformálása </a:t>
            </a:r>
          </a:p>
          <a:p>
            <a:pPr marL="857250" lvl="1" indent="-400050">
              <a:lnSpc>
                <a:spcPct val="150000"/>
              </a:lnSpc>
              <a:buFont typeface="+mj-lt"/>
              <a:buAutoNum type="romanUcPeriod" startAt="6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Naperőművek telepítése Békés megyében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60013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3843</TotalTime>
  <Words>2520</Words>
  <Application>Microsoft Office PowerPoint</Application>
  <PresentationFormat>Diavetítés a képernyőre (4:3 oldalarány)</PresentationFormat>
  <Paragraphs>377</Paragraphs>
  <Slides>37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37</vt:i4>
      </vt:variant>
    </vt:vector>
  </HeadingPairs>
  <TitlesOfParts>
    <vt:vector size="38" baseType="lpstr">
      <vt:lpstr>Office-téma</vt:lpstr>
      <vt:lpstr>1. dia</vt:lpstr>
      <vt:lpstr>workshop</vt:lpstr>
      <vt:lpstr>Emberi Erőforrás Fejlesztési OP (efop)</vt:lpstr>
      <vt:lpstr>AZ EFOP PRIORITÁSAI</vt:lpstr>
      <vt:lpstr>A KEHOP FŐ CÉLJAI</vt:lpstr>
      <vt:lpstr>6. dia</vt:lpstr>
      <vt:lpstr>EFOP – KEHOP LEHATÁROLÁSA ÉS KAPCSOLÓDÁSA</vt:lpstr>
      <vt:lpstr>MEGYEI KIEMELT PROJEKT/PROGRAM JAVASLATOK</vt:lpstr>
      <vt:lpstr>MEGYEI KIEMELT PROJEKT/PROGRAM JAVASLATOK</vt:lpstr>
      <vt:lpstr>KIEMELT PROJEKT I. </vt:lpstr>
      <vt:lpstr>KIEMELT PROJEKT I. FŐ elemei</vt:lpstr>
      <vt:lpstr>KIEMLET PROJEKT I. MILYEN EREDMÉNYT VÁRUNK TŐLE</vt:lpstr>
      <vt:lpstr>KIEMELT PROJEKT II. Fő ADATOK (CÉL, FORRÁS, KEDVEZMÉNYEZETT STB.)</vt:lpstr>
      <vt:lpstr>KIEMELT PROJEKT II. FŐ elemei</vt:lpstr>
      <vt:lpstr>KIEMLET PROJEKT II. MILYEN EREDMÉNYT VÁRUNK TŐLE</vt:lpstr>
      <vt:lpstr>KIEMELT PROJEKT III. Fő ADATOK (CÉL, FORRÁS, KEDVEZMÉNYEZETT STB.)</vt:lpstr>
      <vt:lpstr>KIEMELT PROJEKT III. FŐ elemei</vt:lpstr>
      <vt:lpstr>KIEMLET PROJEKT III. MILYEN EREDMÉNYT VÁRUNK TŐLE</vt:lpstr>
      <vt:lpstr>KIEMELT PROJEKT IV. Fő ADATOK (CÉL, FORRÁS, KEDVEZMÉNYEZETT STB.)</vt:lpstr>
      <vt:lpstr>KIEMELT PROJEKT III. FŐ elemei</vt:lpstr>
      <vt:lpstr>KIEMelT PROJEKT III. MILYEN EREDMÉNYT VÁRUNK TŐLE</vt:lpstr>
      <vt:lpstr>KIEMELT PROJEKT IV. Fő ADATOK (CÉL, FORRÁS, KEDVEZMÉNYEZETT STB.)</vt:lpstr>
      <vt:lpstr>KIEMELT PROJEKT IV. FŐ elemei</vt:lpstr>
      <vt:lpstr>KIEMLET PROJEKT IV. MILYEN EREDMÉNYT VÁRUNK TŐLE</vt:lpstr>
      <vt:lpstr>KIEMELT PROJEKT V. Fő ADATOK (CÉL, FORRÁS, KEDVEZMÉNYEZETT STB.)</vt:lpstr>
      <vt:lpstr>KIEMELT PROJEKT V. FŐ elemei</vt:lpstr>
      <vt:lpstr>KIEMLET PROJEKT V. MILYEN EREDMÉNYT VÁRUNK TŐLE</vt:lpstr>
      <vt:lpstr>KIEMELT PROJEKT VI. Fő ADATOK (CÉL, FORRÁS, KEDVEZMÉNYEZETT STB.)</vt:lpstr>
      <vt:lpstr>KIEMELT PROJEKT VI. FŐ elemei</vt:lpstr>
      <vt:lpstr>KIEMLET PROJEKT VI. MILYEN EREDMÉNYT VÁRUNK TŐLE</vt:lpstr>
      <vt:lpstr>KIEMELT PROJEKT VII. Fő ADATOK (CÉL, FORRÁS, KEDVEZMÉNYEZETT STB.)</vt:lpstr>
      <vt:lpstr>KIEMELT PROJEKT VII. FŐ elemei</vt:lpstr>
      <vt:lpstr>KIEMLET PROJEKT VII. MILYEN EREDMÉNYT VÁRUNK TŐLE</vt:lpstr>
      <vt:lpstr>KIEMELT PROJEKT VIII. Fő ADATOK (CÉL, FORRÁS, KEDVEZMÉNYEZETT STB.)</vt:lpstr>
      <vt:lpstr>KIEMELT PROJEKT VIII. FŐ elemei</vt:lpstr>
      <vt:lpstr>KÉRDÉSEK, JAVASLATOK</vt:lpstr>
      <vt:lpstr>KÖSZÖNÖM  megtisztelő figyelmüket, RÉSZVÉTELÜKET!</vt:lpstr>
    </vt:vector>
  </TitlesOfParts>
  <Company>novak.adam@gmail.com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 </cp:lastModifiedBy>
  <cp:revision>249</cp:revision>
  <dcterms:created xsi:type="dcterms:W3CDTF">2014-03-03T11:13:53Z</dcterms:created>
  <dcterms:modified xsi:type="dcterms:W3CDTF">2016-01-07T17:13:07Z</dcterms:modified>
</cp:coreProperties>
</file>