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9"/>
  </p:notesMasterIdLst>
  <p:sldIdLst>
    <p:sldId id="292" r:id="rId2"/>
    <p:sldId id="344" r:id="rId3"/>
    <p:sldId id="260" r:id="rId4"/>
    <p:sldId id="291" r:id="rId5"/>
    <p:sldId id="290" r:id="rId6"/>
    <p:sldId id="296" r:id="rId7"/>
    <p:sldId id="287" r:id="rId8"/>
    <p:sldId id="297" r:id="rId9"/>
    <p:sldId id="298" r:id="rId10"/>
    <p:sldId id="341" r:id="rId11"/>
    <p:sldId id="342" r:id="rId12"/>
    <p:sldId id="343" r:id="rId13"/>
    <p:sldId id="311" r:id="rId14"/>
    <p:sldId id="314" r:id="rId15"/>
    <p:sldId id="313" r:id="rId16"/>
    <p:sldId id="315" r:id="rId17"/>
    <p:sldId id="318" r:id="rId18"/>
    <p:sldId id="317" r:id="rId19"/>
    <p:sldId id="345" r:id="rId20"/>
    <p:sldId id="346" r:id="rId21"/>
    <p:sldId id="347" r:id="rId22"/>
    <p:sldId id="319" r:id="rId23"/>
    <p:sldId id="322" r:id="rId24"/>
    <p:sldId id="321" r:id="rId25"/>
    <p:sldId id="323" r:id="rId26"/>
    <p:sldId id="326" r:id="rId27"/>
    <p:sldId id="325" r:id="rId28"/>
    <p:sldId id="327" r:id="rId29"/>
    <p:sldId id="330" r:id="rId30"/>
    <p:sldId id="329" r:id="rId31"/>
    <p:sldId id="331" r:id="rId32"/>
    <p:sldId id="334" r:id="rId33"/>
    <p:sldId id="333" r:id="rId34"/>
    <p:sldId id="335" r:id="rId35"/>
    <p:sldId id="338" r:id="rId36"/>
    <p:sldId id="294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köszönő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099175" y="428625"/>
            <a:ext cx="2522538" cy="582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595021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TÁMOP 7.2.1.  PROJEKT KERETÉBEN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A „Szinergiavizsgálat más operatív programmal, az egymásra épülő programok nevesítése” főtevékenységen belül</a:t>
            </a:r>
          </a:p>
          <a:p>
            <a:pPr algn="ctr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hu-HU" b="1" i="1" dirty="0" err="1" smtClean="0">
                <a:solidFill>
                  <a:schemeClr val="accent1">
                    <a:lumMod val="75000"/>
                  </a:schemeClr>
                </a:solidFill>
              </a:rPr>
              <a:t>KEHOP-ból</a:t>
            </a: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 finanszírozható az </a:t>
            </a:r>
            <a:r>
              <a:rPr lang="hu-HU" b="1" i="1" dirty="0" err="1" smtClean="0">
                <a:solidFill>
                  <a:schemeClr val="accent1">
                    <a:lumMod val="75000"/>
                  </a:schemeClr>
                </a:solidFill>
              </a:rPr>
              <a:t>EFOP-hoz</a:t>
            </a: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 kapcsolódó programok/projektek”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című </a:t>
            </a:r>
            <a:r>
              <a:rPr lang="hu-HU" b="1" i="1" dirty="0" err="1" smtClean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Helyszín: Békéscsaba</a:t>
            </a: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Időpont: 2015.12.17.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Készítette: Projektfelügyelet Kft.</a:t>
            </a:r>
          </a:p>
          <a:p>
            <a:pPr algn="ctr"/>
            <a:endParaRPr lang="hu-HU" i="1" dirty="0" smtClean="0"/>
          </a:p>
          <a:p>
            <a:pPr algn="ctr"/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980728"/>
            <a:ext cx="80283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NEVE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: A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katasztrófavédelmi szolgáltatások komplex fejlesztése Békés megye egy kijelölt akcióterületén - mintaprogram 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CÉLJA: A természeti folyamatokkal kapcsolatos káresemények megelőzés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és a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célterületen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élők alkalmazkodóképességének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növelése</a:t>
            </a:r>
          </a:p>
          <a:p>
            <a:pPr algn="just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INDOKOLTSÁGA: A szélsőséges időjárási körülmények jelentős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anyagi és természeti károkat okozhatnak, de egy jól körülhatárolt célterült mikroközösségének teljes szétzilálását is eredményezhetik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FORRÁS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: KEHOP 1.6 A lakosság személy- és vagyonbiztonságának növelése érdekében magasabb minőségű katasztrófavédelem -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2,5 milliárd forint</a:t>
            </a:r>
          </a:p>
          <a:p>
            <a:pPr algn="just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KEDVEZMÉNYEZETT(EK): A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atasztrófavédelemben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dolgozó önkéntes, civil és non-profit szervezetek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CÉLCSOPORT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: Az akcióterület teljes lakossága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1560" y="1268760"/>
            <a:ext cx="8028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szolgáltatásfejlesztés három, egymásra épülő komponensből áll: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 első elem egy kockázati káresemény (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havária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+természeti) kataszter és előrejelző szoftver kidolgozása.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második komponensben a akcióterület elemzését követően célirányosan fejleszthető a mentési infrastruktúra (speciális gépjárművek, mentőszerek, kommunikációs eszközök, védőruházat stb.)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harmadik komponensben - a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reagálóképesség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fejlesztése érdekében - egy komplex kiképző központ felépítése történik meg, mely átmeneti szállásként és rekreációs intézményként is funkcionál egy-egy súlyosabb eseménnyel összefüggő kárenyhítés során.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303" y="4770468"/>
            <a:ext cx="2692953" cy="17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1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268760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 tervezett beavatkozások a természeti folyamatok jobb megértését, a megelőzés, a felkészültség és a válaszadási képesség erősítését, valamint a megfelelő kockázatkezelési megoldások alkalmazását, a kockázatértékelés tudományos alaposságú gyakorlatának elterjesztését eredményezik, erősítve ezáltal a célterületen élők alkalmazkodóképességének növelését, hozzájárulva társadalmi státuszuk megőrzéséhez, és ahhoz, hogy az akcióterület lakossága egy káreseménnyel összefüggésben ne kerülhessen perifériális helyzetbe.</a:t>
            </a:r>
            <a:endParaRPr lang="hu-H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365104"/>
            <a:ext cx="5138936" cy="21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980728"/>
            <a:ext cx="80283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NEVE: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A szelektív hulladékgyűjtés népszerűsítését célzó megyei szemléletformáló kampány (Hulladék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A)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CÉLJA: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 lakosság hulladékgazdálkodással és szelektív hulladékgyűjtéssel  kapcsolatos szemlélet- és gondolkodásmódjának megváltoztatása</a:t>
            </a:r>
          </a:p>
          <a:p>
            <a:pPr algn="just"/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INDOKOLTSÁGA: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az ERFA hulladékgazdálkodási tevékenység sikeréhez szemléletformáló ESZA elemeket szükséges kapcsolni</a:t>
            </a:r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3991123"/>
            <a:ext cx="80283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FORRÁS: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KEHOP 3.1 - Az elkülönített gyűjtési és szállítási rendszerek fejlesztése - 500 millió forint</a:t>
            </a:r>
          </a:p>
          <a:p>
            <a:pPr algn="just"/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KEDVEZMÉNYEZETT(EK):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önkormányzatok és társulásaik, többségi önkormányzati tulajdonú gazdasági társaságok; civil szervezetek</a:t>
            </a:r>
          </a:p>
          <a:p>
            <a:pPr algn="just"/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CÉLCSOPORT: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Közvetlenül a hulladékbirtokos magánszemélyek és a kampányt hátrányos helyzetű csoportok</a:t>
            </a:r>
          </a:p>
        </p:txBody>
      </p:sp>
    </p:spTree>
    <p:extLst>
      <p:ext uri="{BB962C8B-B14F-4D97-AF65-F5344CB8AC3E}">
        <p14:creationId xmlns:p14="http://schemas.microsoft.com/office/powerpoint/2010/main" xmlns="" val="28599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196752"/>
            <a:ext cx="8028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Magyarország hulladékgazdálkodással és szelektív hulladékgyűjtéssel kapcsolatos céljainak elérése érdekében elengedhetetlenül fontos a lakosság ezzel kapcsolatos szemlélet- és gondolkodásmódjának megváltoztatása, speciális a hátrányos helyzetűek közösségi szerepvállalását mozgósító akciókon keresztül.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Tájékoztató rendezvények (konferencia, fórum,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workshop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hu-H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Kiadványok ( tájékoztató anyagok, kampányweboldal)</a:t>
            </a: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425" y="4429844"/>
            <a:ext cx="61531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Közvetlenül a lakosság szemléletformálásán keresztül a kommunális hulladék mennyiségén belül a szelektíven gyűjtött áramok arányának növelése.  Ezzel megalapozható a hátrányos helyzetűeknek a munkaerőpiacra történő visszavezetését célzó gazdaságfejlesztési akciók fenntarthatósága. Ezen túlmenően a lakossági szemléletformáló akciók célzott végrehajtása a fiatalok/romák integrációját, és általában a közösségi szerepvállalás fontosságát erősíthetik</a:t>
            </a: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44" y="4581127"/>
            <a:ext cx="2653928" cy="17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3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980728"/>
            <a:ext cx="8028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NEVE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: A háztartási szelektíven gyűjtött, ill. </a:t>
            </a:r>
            <a:r>
              <a:rPr lang="hu-HU" b="1" dirty="0" err="1">
                <a:solidFill>
                  <a:schemeClr val="tx2">
                    <a:lumMod val="75000"/>
                  </a:schemeClr>
                </a:solidFill>
              </a:rPr>
              <a:t>TSZH-ból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 válogatott PET hulladék anyagában történő újrahasznosításának előkészítése Békés megyében (Hulladék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B)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CÉLJA: a gazdaságfejlesztési akciót kísérő fenntartható munkaerőigény megteremtése, a PET frakció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újrahasználatra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történő előkészítésével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INDOKOLTSÁGA: A halmozottan hátrányos helyzetűek a munka világába történő visszavezetése erőteljes ERFA típusú gazdaságfejlesztési akciók végrehajtása szükséges. 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3861048"/>
            <a:ext cx="80283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FORRÁS: KEHOP 3.2 - Az előkezelés, a hasznosítás és az ártalmatlanítás alrendszereinek fejlesztése a települési hulladék vonatkozásában - 1 milliárd forint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KEDVEZMÉNYEZETT(EK): önkormányzatok és társulásaik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CÉLCSOPORT: Közvetlenül a hulladékbirtokos magánszemélyek. 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megye 3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újrahasználatra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kijelölt telephelyén megtörténik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a hulladékok válogatása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(víztiszta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, kék, zöld, barna és egyéb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vegyes),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tömörítése, majd a bálázott PET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alapanyag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recikláló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üzembe történő továbbítását követő tisztításával és feldolgozásával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újrahasználatra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kész másodnyersanyag készíthető.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384" y="3720470"/>
            <a:ext cx="3754735" cy="25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válogatás és a biológiai/mechanikai kezelés kombinációját megvalósító komplex hulladékkezelő központok kialakításával a hulladékgazdálkodással kapcsolatos közpolitikai célkitűzések elérése javítható, a megtermelt fedezetek fenntarthatóvá tehetik a hátrányos helyzetűeknek a munkaerőpiacra történő visszavezetését célzó gazdaságfejlesztési akciókat.</a:t>
            </a: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693947"/>
            <a:ext cx="5280248" cy="26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8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980728"/>
            <a:ext cx="80283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NEVE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Autó bontásból származó hulladék újrahasznosítása Békés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</a:rPr>
              <a:t>megyében (Hulladék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C)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CÉLJA: a gazdaságfejlesztési akciót kísérő fenntartható munkaerőigény megteremtése, az autók bontása során keletkező hulladékok (műanyagok, ülések, gumi…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stb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újrahasználatra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történő előkészítésével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INDOKOLTSÁGA: A halmozottan hátrányos helyzetűek a munka világába történő visszavezetése erőteljes ERFA típusú gazdaságfejlesztési akciók végrehajtása szükséges. 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3861048"/>
            <a:ext cx="8028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FORRÁS: KEHOP 2.3.3 A - Hulladékkezelési létesítmények hálózatának rendszerszerű fejlesztése (beleértve az előkezelés, a hasznosítás és az ártalmatlanítás alrendszereit) - 1 milliárd forint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KEDVEZMÉNYEZETT(EK): önkormányzatok és társulásaik</a:t>
            </a:r>
          </a:p>
          <a:p>
            <a:pPr algn="just"/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CÉLCSOPORT: Közvetlenül a gépjármű tulajdonos magánszemélyek, cégek, intézmények. 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workshop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556792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WORKSHOPNAK CÉLJA: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EFOP – KEHOP szinergiavizsgálat.</a:t>
            </a:r>
          </a:p>
          <a:p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MIRŐL FOG SZÓLNI EZ AZ ELŐADÁS?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EFOP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KEHOP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EFOP ÉS KEHOP KAPCSOLATA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KIEMELT PROGRAM/PROJEKT ÖTLETEK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KÉRDÉSEK, JAVASLATOK ÁTBESZÉLÉSE</a:t>
            </a:r>
          </a:p>
          <a:p>
            <a:pPr lvl="1">
              <a:buFont typeface="Arial" pitchFamily="34" charset="0"/>
              <a:buChar char="•"/>
            </a:pP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i="1" dirty="0" smtClean="0">
                <a:solidFill>
                  <a:schemeClr val="tx2">
                    <a:lumMod val="75000"/>
                  </a:schemeClr>
                </a:solidFill>
              </a:rPr>
              <a:t>Roncstelepeken összegyűjtött gépjárművekből származó gumi, textil és műanyag hulladék válogató rendszer kiépítése: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Kézi válogatással valósul meg az újrahasznosítható és használható részek kinyerése, a hasznosíthatatlan részek kiválogatása, amely mint munkaerő intenzív termelési folyamat jelentősen támogatja a helyi munkanélküliség leszorítását, figyelembe véve, hogy könnyen betanítható a munkavállaló. 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883207"/>
            <a:ext cx="2664296" cy="17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KIEMelT</a:t>
            </a:r>
            <a:r>
              <a:rPr lang="hu-HU" sz="2800" dirty="0" smtClean="0">
                <a:solidFill>
                  <a:srgbClr val="FFFF00"/>
                </a:solidFill>
              </a:rPr>
              <a:t>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válogatás és a biológiai/mechanikai kezelés kombinációját megvalósító komplex hulladékkezelő központok kialakításával a hulladékgazdálkodással kapcsolatos közpolitikai célkitűzések elérése javítható, a megtermelt fedezetek fenntarthatóvá tehetik a hátrányos helyzetűeknek a munkaerőpiacra történő visszavezetését célzó gazdaságfejlesztési akciókat.</a:t>
            </a:r>
          </a:p>
          <a:p>
            <a:pPr algn="just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(WORD)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980728"/>
            <a:ext cx="8028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NEVE</a:t>
            </a:r>
            <a:r>
              <a:rPr lang="hu-HU" sz="2000" b="1" dirty="0" smtClean="0">
                <a:solidFill>
                  <a:schemeClr val="tx2"/>
                </a:solidFill>
              </a:rPr>
              <a:t>: </a:t>
            </a:r>
            <a:r>
              <a:rPr lang="hu-HU" b="1" dirty="0" smtClean="0"/>
              <a:t>A </a:t>
            </a:r>
            <a:r>
              <a:rPr lang="hu-HU" b="1" dirty="0"/>
              <a:t>megújuló energia termelésének növelése Békés Megyében geotermikus kutak létesítésével</a:t>
            </a:r>
            <a:endParaRPr lang="hu-HU" b="1" dirty="0" smtClean="0"/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smtClean="0"/>
              <a:t>olyan megújuló energiát felhasználó rendszer kiépítése, amely részben vagy egészben képes felváltani a költséges földgázalapú fűtést</a:t>
            </a:r>
            <a:r>
              <a:rPr lang="hu-HU" dirty="0" smtClean="0"/>
              <a:t> </a:t>
            </a:r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/>
              <a:t>Úniós</a:t>
            </a:r>
            <a:r>
              <a:rPr lang="hu-HU" b="1" dirty="0" smtClean="0"/>
              <a:t> </a:t>
            </a:r>
            <a:r>
              <a:rPr lang="hu-HU" b="1" dirty="0" err="1" smtClean="0"/>
              <a:t>kötelezettségvállalásal</a:t>
            </a:r>
            <a:r>
              <a:rPr lang="hu-HU" b="1" dirty="0" smtClean="0"/>
              <a:t> összefüggésben 2020-ig 14,63%-ra szükséges növelni a megújuló energia felhasználását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11560" y="3429000"/>
            <a:ext cx="8028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b="1" dirty="0" smtClean="0"/>
              <a:t>KEHOP 5.1 - Hálózatra termelő, nem épülethez kötött megújuló energiaforrás alapú </a:t>
            </a:r>
            <a:r>
              <a:rPr lang="hu-HU" b="1" dirty="0" err="1" smtClean="0"/>
              <a:t>zöldáramtermelés</a:t>
            </a:r>
            <a:r>
              <a:rPr lang="hu-HU" b="1" dirty="0" smtClean="0"/>
              <a:t> elősegítése - 2,5 milliárd forint/projekt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b="1" dirty="0" smtClean="0"/>
              <a:t>Gazdasági társaságok mezőgazdasági üzemen kívüli, megújuló energetikai projektjei, hálózatra termelő, nem épülethez kötött módon 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b="1" dirty="0" smtClean="0"/>
              <a:t>Az energia szektor szereplői</a:t>
            </a:r>
            <a:endParaRPr lang="hu-H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6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dirty="0"/>
              <a:t>A ma Magyarországon legismertebb és legnagyobb kiterjedésű konduktív fűtésű geotermikus tároló az Alföld felső-pannon homokos-homokköves üledéksoraiban található. Ez mintegy 40 000 km2 kiterjedésű, átlagos vastagsága kb. 200 m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027" y="3356992"/>
            <a:ext cx="4440230" cy="27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dirty="0" smtClean="0"/>
              <a:t>A hátrányos helyzetűeknek a munkaerőpiacra történő visszavezetését célzó gazdaságfejlesztési akció révén javulhat a térség energiamérlege, és a megújuló forrásból előállított energia mennyisége a KEHOP 1. sz. beruházási prioritása szerint.</a:t>
            </a:r>
            <a:endParaRPr lang="hu-HU" b="1" dirty="0" smtClean="0"/>
          </a:p>
          <a:p>
            <a:pPr algn="just"/>
            <a:r>
              <a:rPr lang="hu-HU" dirty="0" smtClean="0"/>
              <a:t>A kedvező tapasztalatok továbbá beruházások mintájául szolgálhatnak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765128"/>
            <a:ext cx="57610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02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836712"/>
            <a:ext cx="8028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NEVE</a:t>
            </a:r>
            <a:r>
              <a:rPr lang="hu-HU" sz="2000" b="1" dirty="0">
                <a:solidFill>
                  <a:schemeClr val="tx2"/>
                </a:solidFill>
              </a:rPr>
              <a:t>: </a:t>
            </a:r>
            <a:r>
              <a:rPr lang="hu-HU" sz="1600" b="1" dirty="0"/>
              <a:t>Képzési és foglalkoztatási elemet tartalmazó felújítási pilot program Békés megye lehatárolt akcióterületén az ingatlanállomány </a:t>
            </a:r>
            <a:r>
              <a:rPr lang="hu-HU" sz="1600" b="1" dirty="0" err="1"/>
              <a:t>hőtechnikai</a:t>
            </a:r>
            <a:r>
              <a:rPr lang="hu-HU" sz="1600" b="1" dirty="0"/>
              <a:t> adottságainak javítására, és energiahatékonysági </a:t>
            </a:r>
            <a:r>
              <a:rPr lang="hu-HU" sz="1600" b="1" dirty="0" smtClean="0"/>
              <a:t>megújítására</a:t>
            </a:r>
          </a:p>
          <a:p>
            <a:pPr algn="just"/>
            <a:endParaRPr lang="hu-HU" sz="1600" b="1" dirty="0" smtClean="0"/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1600" b="1" dirty="0" smtClean="0"/>
              <a:t>A képzési komponens keretében, az építőiparban használható alapkompetenciák oktatása, melyek elkülönült KEHOP forrásokból megvalósítható energiahatékonysági beruházások során aktivizálható</a:t>
            </a:r>
          </a:p>
          <a:p>
            <a:pPr algn="just"/>
            <a:endParaRPr lang="hu-HU" sz="1600" b="1" dirty="0" smtClean="0"/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1600" b="1" dirty="0" smtClean="0"/>
              <a:t>Az elöregedett ingatlanállomány </a:t>
            </a:r>
            <a:r>
              <a:rPr lang="hu-HU" sz="1600" b="1" dirty="0" err="1" smtClean="0"/>
              <a:t>hőtechnikai</a:t>
            </a:r>
            <a:r>
              <a:rPr lang="hu-HU" sz="1600" b="1" dirty="0" smtClean="0"/>
              <a:t> megújítása nélkül a kedvezőtlen energiafogyasztási szerkezet nem módosítható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11560" y="3809360"/>
            <a:ext cx="80283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2"/>
                </a:solidFill>
              </a:rPr>
              <a:t>FORRÁS: </a:t>
            </a:r>
            <a:r>
              <a:rPr lang="hu-HU" sz="1600" b="1" dirty="0" smtClean="0"/>
              <a:t>KEHOP 5.2 - Épületek energiahatékonysági korszerűsítése megújuló energiaforrások alkalmazásának kombinálásával - 2,5 milliárd forint</a:t>
            </a:r>
          </a:p>
          <a:p>
            <a:pPr algn="just"/>
            <a:endParaRPr lang="hu-HU" sz="1600" b="1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/>
                </a:solidFill>
              </a:rPr>
              <a:t>KEDVEZMÉNYEZETT(EK):</a:t>
            </a:r>
            <a:r>
              <a:rPr lang="hu-HU" sz="1600" b="1" dirty="0" smtClean="0">
                <a:solidFill>
                  <a:schemeClr val="tx2"/>
                </a:solidFill>
              </a:rPr>
              <a:t> </a:t>
            </a:r>
            <a:r>
              <a:rPr lang="hu-HU" sz="1600" b="1" dirty="0" smtClean="0"/>
              <a:t>közjogi vagy magánjogi szervezetek (végső kedvezményezett a lakosság), központi költségvetési szervek, állami közfeladatot ellátó nonprofit szektor (kivéve önkormányzat), egyházak, többségi állami tulajdonú gazdasági társaságok</a:t>
            </a:r>
          </a:p>
          <a:p>
            <a:pPr algn="just"/>
            <a:endParaRPr lang="hu-HU" sz="1600" b="1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 smtClean="0">
                <a:solidFill>
                  <a:schemeClr val="tx2"/>
                </a:solidFill>
              </a:rPr>
              <a:t>CÉLCSOPORT: </a:t>
            </a:r>
            <a:r>
              <a:rPr lang="hu-HU" sz="1600" b="1" dirty="0" smtClean="0"/>
              <a:t>lakosság , állami közintézmények, az állami közfeladat-ellátásban résztvevők köre, állami közfeladatot ellátó nonprofit szektor (kivéve önkormányzat), egyházak, valamint többségi állami tulajdonú gazdasági társaságok.</a:t>
            </a:r>
          </a:p>
          <a:p>
            <a:pPr algn="just"/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196752"/>
            <a:ext cx="80283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b="1" dirty="0"/>
              <a:t>A projekt komplex módon, két egymásra szervesen épülő komponensből áll, melyek a következőek: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u-HU" b="1" dirty="0" smtClean="0"/>
              <a:t>A </a:t>
            </a:r>
            <a:r>
              <a:rPr lang="hu-HU" b="1" dirty="0"/>
              <a:t>komponens: építőipari fókuszú képzési és foglalkoztatási elem (forrása: EFOP, GINOP, TOP).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u-HU" b="1" dirty="0" smtClean="0"/>
              <a:t>B </a:t>
            </a:r>
            <a:r>
              <a:rPr lang="hu-HU" b="1" dirty="0"/>
              <a:t>komponens: az A komponens által elért célcsoport foglalkoztatását biztosító célzott </a:t>
            </a:r>
            <a:r>
              <a:rPr lang="hu-HU" b="1" dirty="0" err="1"/>
              <a:t>hőtechnikai</a:t>
            </a:r>
            <a:r>
              <a:rPr lang="hu-HU" b="1" dirty="0"/>
              <a:t> adottságok javítására és energiahatékonysági korszerűsítésre irányuló építőipari beruházások finanszírozása (forrása: KEHOP).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77072"/>
            <a:ext cx="3238500" cy="24098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279256"/>
            <a:ext cx="2727529" cy="18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8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dirty="0" smtClean="0"/>
              <a:t>A hátrányos helyzetűeknek a munkaerőpiacra történő visszavezetését célzó gazdaságfejlesztési akció révén javulhat a térség energiamérlege összefüggésben az ingatlanállomány korszerűsítésével járó jelentős </a:t>
            </a:r>
            <a:r>
              <a:rPr lang="hu-HU" dirty="0" err="1" smtClean="0"/>
              <a:t>energiamegtakarítási</a:t>
            </a:r>
            <a:r>
              <a:rPr lang="hu-HU" dirty="0" smtClean="0"/>
              <a:t> potenciállal.</a:t>
            </a:r>
            <a:endParaRPr lang="hu-HU" b="1" dirty="0" smtClean="0"/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546455"/>
            <a:ext cx="4172892" cy="2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5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07504" y="980728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NEVE:</a:t>
            </a:r>
            <a:r>
              <a:rPr lang="hu-HU" b="1" dirty="0"/>
              <a:t>Komplex biomassza program a </a:t>
            </a:r>
            <a:r>
              <a:rPr lang="hu-HU" b="1" dirty="0" err="1"/>
              <a:t>hőellátó</a:t>
            </a:r>
            <a:r>
              <a:rPr lang="hu-HU" b="1" dirty="0"/>
              <a:t> rendszerek fejlesztésére és épületenergetikai korszerűsítést követő </a:t>
            </a:r>
            <a:r>
              <a:rPr lang="hu-HU" b="1" dirty="0" smtClean="0"/>
              <a:t>felhasználásra</a:t>
            </a:r>
          </a:p>
          <a:p>
            <a:pPr algn="just"/>
            <a:endParaRPr lang="hu-HU" dirty="0" smtClean="0"/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b="1" dirty="0" smtClean="0"/>
              <a:t>Hátrányos </a:t>
            </a:r>
            <a:r>
              <a:rPr lang="hu-HU" b="1" dirty="0"/>
              <a:t>helyzetű munkavállalók biomasszát termelnek, mely KEHOP forrásból finanszírozott </a:t>
            </a:r>
            <a:r>
              <a:rPr lang="hu-HU" b="1" dirty="0" err="1"/>
              <a:t>hőellátó</a:t>
            </a:r>
            <a:r>
              <a:rPr lang="hu-HU" b="1" dirty="0"/>
              <a:t> rendszerek korszerűsítését követően kerül energetikai célú felhasználásra. . </a:t>
            </a:r>
            <a:endParaRPr lang="hu-HU" b="1" dirty="0" smtClean="0"/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b="1" dirty="0" smtClean="0"/>
              <a:t>A </a:t>
            </a:r>
            <a:r>
              <a:rPr lang="hu-HU" b="1" dirty="0" err="1" smtClean="0"/>
              <a:t>biomasszam</a:t>
            </a:r>
            <a:r>
              <a:rPr lang="hu-HU" b="1" dirty="0" smtClean="0"/>
              <a:t> </a:t>
            </a:r>
            <a:r>
              <a:rPr lang="hu-HU" b="1" dirty="0" err="1" smtClean="0"/>
              <a:t>felasználás</a:t>
            </a:r>
            <a:r>
              <a:rPr lang="hu-HU" b="1" dirty="0" smtClean="0"/>
              <a:t> támogatása nélkül a </a:t>
            </a:r>
            <a:r>
              <a:rPr lang="hu-HU" b="1" dirty="0" err="1" smtClean="0"/>
              <a:t>köolaj-fókuszú</a:t>
            </a:r>
            <a:r>
              <a:rPr lang="hu-HU" b="1" dirty="0" smtClean="0"/>
              <a:t> hazai energiamérleg nem módosulhat érdemben</a:t>
            </a: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107504" y="3960926"/>
            <a:ext cx="87849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b="1" dirty="0" smtClean="0"/>
              <a:t>KEHOP 5.3 - </a:t>
            </a:r>
            <a:r>
              <a:rPr lang="hu-HU" b="1" dirty="0" err="1" smtClean="0"/>
              <a:t>Távhő-</a:t>
            </a:r>
            <a:r>
              <a:rPr lang="hu-HU" b="1" dirty="0" smtClean="0"/>
              <a:t> és </a:t>
            </a:r>
            <a:r>
              <a:rPr lang="hu-HU" b="1" dirty="0" err="1" smtClean="0"/>
              <a:t>hőellátó</a:t>
            </a:r>
            <a:r>
              <a:rPr lang="hu-HU" b="1" dirty="0" smtClean="0"/>
              <a:t> rendszerek energetikai fejlesztése, illetve megújuló alapra helyezése – </a:t>
            </a:r>
            <a:r>
              <a:rPr lang="hu-HU" b="1" dirty="0" err="1" smtClean="0"/>
              <a:t>max</a:t>
            </a:r>
            <a:r>
              <a:rPr lang="hu-HU" b="1" dirty="0" smtClean="0"/>
              <a:t>. 2,5 milliárd forint/projekt.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b="1" dirty="0" err="1" smtClean="0"/>
              <a:t>Távhő-szolgáltatók</a:t>
            </a:r>
            <a:r>
              <a:rPr lang="hu-HU" b="1" dirty="0" smtClean="0"/>
              <a:t>, valamint a </a:t>
            </a:r>
            <a:r>
              <a:rPr lang="hu-HU" b="1" dirty="0" err="1" smtClean="0"/>
              <a:t>távhőtermelő</a:t>
            </a:r>
            <a:r>
              <a:rPr lang="hu-HU" b="1" dirty="0" smtClean="0"/>
              <a:t> gazdasági társaságok, gazdasági társaságok.</a:t>
            </a:r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b="1" dirty="0" smtClean="0"/>
              <a:t>A </a:t>
            </a:r>
            <a:r>
              <a:rPr lang="hu-HU" b="1" dirty="0" err="1" smtClean="0"/>
              <a:t>távhőszektor</a:t>
            </a:r>
            <a:r>
              <a:rPr lang="hu-HU" b="1" dirty="0" smtClean="0"/>
              <a:t> szereplői. Közvetettem a rászoruló és/vagy nagyon alacsony munkaintenzitású háztartásban élő halmozottan hátrányos helyzetű személyek.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03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/>
              <a:t>A termelési elemet tartalmazó hőellátó-rendszeri korszerűsítés pilot programjának bemutatása</a:t>
            </a:r>
            <a:endParaRPr lang="hu-HU" sz="2000" dirty="0"/>
          </a:p>
          <a:p>
            <a:r>
              <a:rPr lang="hu-HU" sz="2000" dirty="0"/>
              <a:t>A projekt komplex módon, két egymásra szervesen </a:t>
            </a:r>
            <a:r>
              <a:rPr lang="hu-HU" sz="2000" dirty="0" smtClean="0"/>
              <a:t>épülő komponensből </a:t>
            </a:r>
            <a:r>
              <a:rPr lang="hu-HU" sz="2000" dirty="0"/>
              <a:t>áll, melyek a következőek</a:t>
            </a:r>
            <a:r>
              <a:rPr lang="hu-HU" sz="2000" dirty="0" smtClean="0"/>
              <a:t>:</a:t>
            </a:r>
          </a:p>
          <a:p>
            <a:endParaRPr lang="hu-HU" sz="2000" dirty="0"/>
          </a:p>
          <a:p>
            <a:pPr marL="457200" lvl="0" indent="-457200">
              <a:buFont typeface="+mj-lt"/>
              <a:buAutoNum type="alphaLcParenR"/>
            </a:pPr>
            <a:r>
              <a:rPr lang="hu-HU" sz="2000" dirty="0"/>
              <a:t>A komponens: biomassza termelési elem, képzéssel és alacsony fokú feldolgozással kombinálva (forrása: EFOP, GINOP, TOP, VP).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000" dirty="0"/>
              <a:t>B komponens: az A komponensben megtermelt biomassza folyamatos felhasználását biztosító hőellátó-rendszeri korszerűsítések (forrása: KEHOP).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altLang="hu-HU" sz="2800" dirty="0" smtClean="0">
                <a:solidFill>
                  <a:srgbClr val="FFFF00"/>
                </a:solidFill>
              </a:rPr>
              <a:t>Emberi Erőforrás Fejlesztési OP (</a:t>
            </a:r>
            <a:r>
              <a:rPr lang="hu-HU" altLang="hu-HU" sz="2800" dirty="0" err="1" smtClean="0">
                <a:solidFill>
                  <a:srgbClr val="FFFF00"/>
                </a:solidFill>
              </a:rPr>
              <a:t>efop</a:t>
            </a:r>
            <a:r>
              <a:rPr lang="hu-HU" altLang="hu-HU" sz="2800" dirty="0" smtClean="0">
                <a:solidFill>
                  <a:srgbClr val="FFFF00"/>
                </a:solidFill>
              </a:rPr>
              <a:t>)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A Kormány társadalompolitikai céljainak legfontosabb eszköze!</a:t>
            </a:r>
          </a:p>
          <a:p>
            <a:pPr>
              <a:spcBef>
                <a:spcPts val="1200"/>
              </a:spcBef>
            </a:pPr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Fő társadalompolitikai céljai: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az oktatáson (tudástőkén) keresztül növelni a fiatalok munkaerő-piacon való elhelyezkedésének és ezzel társadalmi előrejutásának esélyeit,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 családok megerősítése, s ezen keresztül hozzájárulni a gyermekvállaláshoz,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az alsó középosztály felzárkózási és a középosztályon belüli tartós megkapaszkodási esélyeinek növelése,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 rászorulók társadalmi helyzetének megszilárdítása, majd javítása.</a:t>
            </a: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hátrányos helyzetűeknek a munkaerőpiacra történő visszavezetését célzó gazdaságfejlesztési akció révén javulhat a térség energiamérlege összefüggésben a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hőellátó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rendszerek korszerűsítésével járó jelentős energia-megtakarítási potenciálra.</a:t>
            </a: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560830"/>
            <a:ext cx="4629894" cy="24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07504" y="980728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b="1" dirty="0" smtClean="0"/>
              <a:t>Békés megye energetikai szempontú szemléletformálása 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b="1" dirty="0" smtClean="0"/>
              <a:t>A lakosság szemlélet- és gondolkodásmódjának megváltoztatása, speciális a hátrányos helyzetűek közösségi szerepvállalását mozgósító akciókon keresztül.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b="1" dirty="0" smtClean="0"/>
              <a:t>Mivel a lakosság energiatudatossága önmagában alacsony, így az ERFA beruházások kísérőtevékenységeként tájékoztató/szemléletformáló akciók végrehajtása is szükséges.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7504" y="4149080"/>
            <a:ext cx="8542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b="1" dirty="0" smtClean="0"/>
              <a:t>KEHOP 5.4 - Szemléletformálási programok - 500 millió forint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b="1" dirty="0" smtClean="0"/>
              <a:t>Civil szervezetek, egyházak, önkormányzatok, oktatási intézmények, központi költségvetési szervek.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b="1" dirty="0" smtClean="0"/>
              <a:t>Közvetlenül lakosság, civil szervezetek, egyházak, önkormányzatok, oktatási intézmények, központi költségvetési szervek. 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7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i="1" dirty="0" smtClean="0"/>
              <a:t>A Projekt a „Nemzeti </a:t>
            </a:r>
            <a:r>
              <a:rPr lang="hu-HU" sz="2000" i="1" dirty="0"/>
              <a:t>Energiastratégia 2030”</a:t>
            </a:r>
            <a:r>
              <a:rPr lang="hu-HU" sz="2000" dirty="0"/>
              <a:t> - közösségi célkitűzésekkel is összhangban - egyik fontos célja a társadalmi szemléletváltás elérése, a lakosság legszélesebb körének tudatos fogyasztóvá tételén keresztül. A fenti dokumentum a szemléletformálás kulcselemeiként a következőeket jelöli meg: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hu-HU" sz="2000" dirty="0"/>
              <a:t>az energiahatékonyság növelése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hu-HU" sz="2000" dirty="0"/>
              <a:t>az energiatakarékosság növelése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hu-HU" sz="2000" dirty="0"/>
              <a:t>és a megújuló energiaforrások alkalmazásának támogatása.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dirty="0" smtClean="0"/>
              <a:t>Közvetlenül a lakosság szemléletformálásán keresztül széles körű energia- és klímatudatos szemlélet alakítható ki, az energiahatékonysági közpolitikai célkitűzések támogatásaként. Ezen túlmenően a lakossági szemléletformáló akciók célzott végrehajtása a fiatalok/romák/idősek integrációját, és általában a közösségi szerepvállalás fontosságát erősíthetik.</a:t>
            </a:r>
            <a:endParaRPr lang="hu-HU" b="1" dirty="0" smtClean="0"/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859875"/>
            <a:ext cx="4794682" cy="2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8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07504" y="908720"/>
            <a:ext cx="89289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b="1" dirty="0" smtClean="0"/>
              <a:t>Naperőművek telepítése Békés megyében 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b="1" dirty="0" smtClean="0"/>
              <a:t>A lakosság szemlélet- és gondolkodásmódjának megváltoztatása, speciális a hátrányos helyzetűek közösségi szerepvállalását mozgósító akciókon keresztül.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b="1" dirty="0" smtClean="0"/>
              <a:t>A megújuló energiaforrások növelésére Magyarország - a számottevő környezetvédelmi és klímavédelmi hasznok mellett -, mint a gazdasági fejlődés egyik kitörési pontjára is tekint.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4017" y="4093329"/>
            <a:ext cx="90364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b="1" dirty="0" smtClean="0"/>
              <a:t>KEHOP 5.1 - Hálózatra termelő, nem épülethez kötött megújuló energiaforrás alapú zöldáram-termelés elősegítése – 1 milliárd forint/projekt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b="1" dirty="0" smtClean="0"/>
              <a:t>Gazdasági társaságok   GINOP/TOP lehatárolással</a:t>
            </a:r>
          </a:p>
          <a:p>
            <a:pPr algn="just"/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b="1" dirty="0" smtClean="0"/>
              <a:t>Az energia szektor szereplői</a:t>
            </a: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Olyan 1 </a:t>
            </a:r>
            <a:r>
              <a:rPr lang="hu-HU" sz="2000" b="1" dirty="0" err="1" smtClean="0">
                <a:solidFill>
                  <a:schemeClr val="tx2"/>
                </a:solidFill>
              </a:rPr>
              <a:t>MWatt</a:t>
            </a:r>
            <a:r>
              <a:rPr lang="hu-HU" sz="2000" b="1" dirty="0" smtClean="0">
                <a:solidFill>
                  <a:schemeClr val="tx2"/>
                </a:solidFill>
              </a:rPr>
              <a:t> feletti projektek megvalósulása, amely helyileg a meglevő trafóközpontok közelében kerülnek felépítésre. A nappal termelt „Zöld áram” jelentősen csökkentheti Magyarország import kitettségét, továbbá hozzájárul Békés Megye GDP növekedéséhez.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293096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KÉRDÉSEK,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CÉLUNK E WORKSHOPPAL, HOGY A MEGKÜLDÖTT KÉRDŐÍVEKEN TÚL EZENA A FÓRUMON IS MINDENKI KÉRDEZHESSEN, JAVASOLHASSON, HOZZÁTEHESSE GONDOLATAIT A FELVÁZOTL PROJEKTJAVASLATOKHOZ, VAGY ÚJAT JAVASOLJON.</a:t>
            </a: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VÁRJUK TEHÁT KÉRDÉSEIKET, JAVASLATAIKAT, MEGJEGYZÉSEIKET!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440160"/>
          </a:xfrm>
        </p:spPr>
        <p:txBody>
          <a:bodyPr/>
          <a:lstStyle/>
          <a:p>
            <a:pPr algn="ctr"/>
            <a:r>
              <a:rPr lang="hu-HU" sz="3600" dirty="0" smtClean="0">
                <a:solidFill>
                  <a:srgbClr val="FFFF00"/>
                </a:solidFill>
              </a:rPr>
              <a:t>KÖSZÖNÖM </a:t>
            </a:r>
            <a:br>
              <a:rPr lang="hu-HU" sz="3600" dirty="0" smtClean="0">
                <a:solidFill>
                  <a:srgbClr val="FFFF00"/>
                </a:solidFill>
              </a:rPr>
            </a:br>
            <a:r>
              <a:rPr lang="hu-HU" sz="3600" dirty="0" smtClean="0">
                <a:solidFill>
                  <a:srgbClr val="FFFF00"/>
                </a:solidFill>
              </a:rPr>
              <a:t>megtisztelő figyelmüket, RÉSZVÉTELÜKET!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bekesmegyecimer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09654"/>
            <a:ext cx="1705818" cy="170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AZ EFOP PRIORITÁSAI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PRIORITÁSOK: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443952"/>
              </p:ext>
            </p:extLst>
          </p:nvPr>
        </p:nvGraphicFramePr>
        <p:xfrm>
          <a:off x="457200" y="1340768"/>
          <a:ext cx="8075240" cy="478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06"/>
                <a:gridCol w="1463595"/>
                <a:gridCol w="1713139"/>
              </a:tblGrid>
              <a:tr h="69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Prioritási tengely</a:t>
                      </a:r>
                      <a:endParaRPr lang="hu-HU" sz="16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Finanszírozó alap</a:t>
                      </a:r>
                      <a:endParaRPr lang="hu-HU" sz="16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Támogatási keret (milliárd forint)</a:t>
                      </a:r>
                      <a:endParaRPr lang="hu-HU" sz="16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 Együttműködő társadalom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316,91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 Infrastrukturális beruházások a társadalmi együttműködés erősítése érdekében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ERFA</a:t>
                      </a:r>
                      <a:endParaRPr lang="hu-H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177,87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 Gyarapodó tudástőke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294,9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4. Infrastrukturális beruházások a gyarapodó tudástőke érdekében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ERFA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152,86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5. Pénzügyi eszközök alkalmazása a társadalmi együttműködés erősítése érdekében, valamint társadalmi innováció és transznacionális együttműködések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11,17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Összesen</a:t>
                      </a:r>
                      <a:endParaRPr lang="hu-H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Arial Unicode MS"/>
                        </a:rPr>
                        <a:t>953,71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 KEHOP FŐ CÉLJAI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KEHOP átfogó célja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, hogy a magas hozzáadott értékű termelésre és a foglalkoztatás bővülésére épülő gazdasági növekedés az emberi élet és a környezeti elemek – hosszú távú változásokat is figyelembe vevő – védelmével összhangban valósuljon meg. </a:t>
            </a:r>
          </a:p>
          <a:p>
            <a:pPr algn="just"/>
            <a:endParaRPr lang="hu-H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algn="just"/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Az átfogó cél elérése érdekében a KEHOP által lefedett valamennyi fejlesztési terület és beavatkozási irány esetében az alábbi, egymással szoros kapcsolatban lévő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horizontális céloknak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kell érvényesülniük:</a:t>
            </a:r>
          </a:p>
          <a:p>
            <a:pPr algn="just"/>
            <a:endParaRPr lang="hu-H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 klímaváltozás kedvezőtlen hatásainak megelőzése és mérséklése, az alkalmazkodóképesség javítása;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Az erőforrás-felhasználás hatékonyságának fokozása;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 szennyezések és terhelések megelőzése és mérséklése;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Egészséges és fenntartható környezet biztosítása.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u-HU" altLang="hu-HU" sz="2800" b="1" cap="all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KEHOP </a:t>
            </a:r>
            <a:r>
              <a:rPr lang="hu-HU" altLang="hu-HU" sz="2800" b="1" cap="all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prioritástengelyek</a:t>
            </a:r>
            <a:endParaRPr lang="hu-HU" sz="2800" b="1" cap="all" dirty="0">
              <a:solidFill>
                <a:srgbClr val="FFF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13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157" y="5897564"/>
            <a:ext cx="1389843" cy="960436"/>
          </a:xfrm>
          <a:prstGeom prst="rect">
            <a:avLst/>
          </a:prstGeom>
          <a:noFill/>
        </p:spPr>
      </p:pic>
      <p:graphicFrame>
        <p:nvGraphicFramePr>
          <p:cNvPr id="14" name="object 2"/>
          <p:cNvGraphicFramePr>
            <a:graphicFrameLocks noGrp="1"/>
          </p:cNvGraphicFramePr>
          <p:nvPr/>
        </p:nvGraphicFramePr>
        <p:xfrm>
          <a:off x="414580" y="1884664"/>
          <a:ext cx="8269041" cy="3858206"/>
        </p:xfrm>
        <a:graphic>
          <a:graphicData uri="http://schemas.openxmlformats.org/drawingml/2006/table">
            <a:tbl>
              <a:tblPr firstRow="1" bandRow="1"/>
              <a:tblGrid>
                <a:gridCol w="3051630"/>
                <a:gridCol w="787542"/>
                <a:gridCol w="1413509"/>
                <a:gridCol w="1508241"/>
                <a:gridCol w="1508119"/>
              </a:tblGrid>
              <a:tr h="649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Pri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ritási</a:t>
                      </a:r>
                      <a:r>
                        <a:rPr sz="1400" b="1" spc="-6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ely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gn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ezése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6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400" b="1" spc="-4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lap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6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7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teljes</a:t>
                      </a:r>
                      <a:r>
                        <a:rPr sz="1400" b="1" spc="-4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keret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6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7960" marR="177800" indent="-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Összes fi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sz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oz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ás (mill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UR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6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8595" marR="177800" indent="-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Összes fi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sz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oz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ás (</a:t>
                      </a:r>
                      <a:r>
                        <a:rPr sz="1400" b="1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sz="1400" b="1" spc="-6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HUF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693"/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400" spc="-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8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klí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áltozás</a:t>
                      </a:r>
                      <a:r>
                        <a:rPr sz="1400" spc="-5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hatásaihoz</a:t>
                      </a:r>
                      <a:r>
                        <a:rPr sz="1400" spc="-5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aló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alkal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azk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KA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27,61%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044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781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308,36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9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marR="3117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4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elepülési</a:t>
                      </a:r>
                      <a:r>
                        <a:rPr sz="1400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ízellátás,</a:t>
                      </a:r>
                      <a:r>
                        <a:rPr sz="1400" spc="-4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szenn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yv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spc="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- el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ezetés</a:t>
                      </a:r>
                      <a:r>
                        <a:rPr sz="1400" spc="-4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tisztít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s, szen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yv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ízkezel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fejl</a:t>
                      </a:r>
                      <a:r>
                        <a:rPr sz="14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szté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KA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32,87%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245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781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367,07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marR="685165" algn="just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400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ulladékga</a:t>
                      </a:r>
                      <a:r>
                        <a:rPr sz="14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dál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4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és kár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ít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5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kapcsolatos fejlesz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ek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KA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10,57%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5775">
                        <a:lnSpc>
                          <a:spcPct val="100000"/>
                        </a:lnSpc>
                      </a:pPr>
                      <a:r>
                        <a:rPr sz="1400" spc="-1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18,10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400" spc="-5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éd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és 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lő</a:t>
                      </a:r>
                      <a:r>
                        <a:rPr sz="1400" spc="-2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ilá</a:t>
                      </a:r>
                      <a:r>
                        <a:rPr sz="14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édel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fejlesztés</a:t>
                      </a:r>
                      <a:r>
                        <a:rPr sz="1400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8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2,67%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101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29,80</a:t>
                      </a: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9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marR="2444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ő.</a:t>
                      </a:r>
                      <a:r>
                        <a:rPr sz="1400" b="1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ia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aték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ság</a:t>
                      </a:r>
                      <a:r>
                        <a:rPr sz="1400" b="1" spc="-2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nö</a:t>
                      </a:r>
                      <a:r>
                        <a:rPr sz="1400" b="1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elése, me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gú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ló</a:t>
                      </a:r>
                      <a:r>
                        <a:rPr sz="1400" b="1" spc="-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iaf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rrás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 alkalma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ása</a:t>
                      </a:r>
                      <a:endParaRPr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61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61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26,28%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61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995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61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781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293,57</a:t>
                      </a:r>
                      <a:endParaRPr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61A6"/>
                    </a:solidFill>
                  </a:tcPr>
                </a:tc>
              </a:tr>
              <a:tr h="286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ÖSS</a:t>
                      </a:r>
                      <a:r>
                        <a:rPr sz="14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ESEN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62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100,00%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785</a:t>
                      </a:r>
                      <a:endPara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2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16,90</a:t>
                      </a:r>
                      <a:endParaRPr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49">
                      <a:solidFill>
                        <a:srgbClr val="000000"/>
                      </a:solidFill>
                      <a:prstDash val="solid"/>
                    </a:lnL>
                    <a:lnR w="6349">
                      <a:solidFill>
                        <a:srgbClr val="000000"/>
                      </a:solidFill>
                      <a:prstDash val="solid"/>
                    </a:lnR>
                    <a:lnT w="6349">
                      <a:solidFill>
                        <a:srgbClr val="000000"/>
                      </a:solidFill>
                      <a:prstDash val="solid"/>
                    </a:lnT>
                    <a:lnB w="6349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EFOP – KEHOP LEHATÁROLÁSA ÉS KAPCSOLÓDÁSA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22" y="6301847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196752"/>
            <a:ext cx="80283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Energiahatékonyság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növelése</a:t>
            </a:r>
          </a:p>
          <a:p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KEHOP V/2,3 (lakosság, költségvetés, állami </a:t>
            </a:r>
            <a:r>
              <a:rPr lang="hu-HU" sz="1400" dirty="0" err="1" smtClean="0">
                <a:solidFill>
                  <a:schemeClr val="accent1">
                    <a:lumMod val="75000"/>
                  </a:schemeClr>
                </a:solidFill>
              </a:rPr>
              <a:t>gt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.) – EFOP I/1-5 (kísérőtevékenység, a kizárólag itt finanszírozható infrastrukturális beruházásokhoz kapcsolódóan – figyelemmel TOP, GINOP, VP lehatárolásokra</a:t>
            </a:r>
          </a:p>
          <a:p>
            <a:endParaRPr lang="hu-H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Megújuló energiaforrások alkalmazása - szemléletformálás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KEHOP 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V/1, 2, 3 (lakosság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, költségvetés, állami </a:t>
            </a:r>
            <a:r>
              <a:rPr lang="hu-HU" sz="1400" dirty="0" err="1">
                <a:solidFill>
                  <a:schemeClr val="accent1">
                    <a:lumMod val="75000"/>
                  </a:schemeClr>
                </a:solidFill>
              </a:rPr>
              <a:t>gt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.) – EFOP IV 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(A 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köznevelés intézményrendszerével együttműködve megvalósuló nem formális és informális tanulási alkalmak támogatása szerepel, beleértve az egészségnevelési és környezeti nevelési programsorozatok, erdei iskolák, tematikus táborok, valamint ismeretterjesztő 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programok stb.)</a:t>
            </a:r>
          </a:p>
          <a:p>
            <a:pPr algn="just"/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Hulladékkezelés -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szemléletformálás</a:t>
            </a:r>
          </a:p>
          <a:p>
            <a:pPr lvl="0" algn="just"/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KEHOP 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III/1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, 2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(lakosság, költségvetés, állami </a:t>
            </a:r>
            <a:r>
              <a:rPr lang="hu-HU" sz="1400" dirty="0" err="1">
                <a:solidFill>
                  <a:schemeClr val="accent1">
                    <a:lumMod val="75000"/>
                  </a:schemeClr>
                </a:solidFill>
              </a:rPr>
              <a:t>gt</a:t>
            </a:r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.) – EFOP IV (A köznevelés intézményrendszerével együttműködve megvalósuló nem formális és informális tanulási alkalmak támogatása szerepel, beleértve az egészségnevelési és környezeti nevelési programsorozatok, erdei iskolák, tematikus táborok, valamint ismeretterjesztő programok stb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pPr lvl="0" algn="just"/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+ HORIZONTÁLIS KAPCSOLÓDÁS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sz="1400" dirty="0" err="1" smtClean="0">
                <a:solidFill>
                  <a:schemeClr val="accent1">
                    <a:lumMod val="75000"/>
                  </a:schemeClr>
                </a:solidFill>
              </a:rPr>
              <a:t>KEHOP-os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 gazdaságfejlesztési akciók (hulladékgazdálkodás, biomassza termelés) és származékos iparági keresleteket is generáló </a:t>
            </a:r>
            <a:r>
              <a:rPr lang="hu-HU" sz="1400" dirty="0" err="1" smtClean="0">
                <a:solidFill>
                  <a:schemeClr val="accent1">
                    <a:lumMod val="75000"/>
                  </a:schemeClr>
                </a:solidFill>
              </a:rPr>
              <a:t>multiplikatív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 hatások kiegészítéseként </a:t>
            </a:r>
            <a:r>
              <a:rPr lang="hu-HU" sz="1400" dirty="0" err="1" smtClean="0">
                <a:solidFill>
                  <a:schemeClr val="accent1">
                    <a:lumMod val="75000"/>
                  </a:schemeClr>
                </a:solidFill>
              </a:rPr>
              <a:t>formális-nemformális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 képzések megvalósítása,  halmozottan hátrányos helyzetűek másod munkaerőpiacra történő beterelése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endParaRPr lang="hu-HU" sz="1400" dirty="0">
              <a:solidFill>
                <a:prstClr val="black"/>
              </a:solidFill>
            </a:endParaRPr>
          </a:p>
          <a:p>
            <a:pPr algn="just"/>
            <a:endParaRPr lang="hu-HU" sz="1400" dirty="0"/>
          </a:p>
          <a:p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MEGYEI KIEMELT PROJEKT/PROGRAM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357158" y="1357298"/>
            <a:ext cx="8319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Kiemelt projekt javaslatok: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 katasztrófavédelmi szolgáltatások komplex fejlesztése Békés megye egy kijelölt akcióterületén – mintaprogram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szelektív hulladékgyűjtés népszerűsítését célzó megyei szemléletformáló kampány (Hulladék 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háztartási szelektíven gyűjtött, ill.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TSZH-bólválogatott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PET hulladék anyagában történő újrahasznosításának előkészítése Békés megyében (Hulladék B)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Autó bontásból származó hulladék újrahasznosítása (Hulladék C)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127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MEGYEI KIEMELT PROJEKT/PROGRAM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28596" y="1556792"/>
            <a:ext cx="82478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Kiemelt projekt javaslatok: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00050">
              <a:lnSpc>
                <a:spcPct val="150000"/>
              </a:lnSpc>
            </a:pPr>
            <a:r>
              <a:rPr lang="hu-HU" smtClean="0">
                <a:solidFill>
                  <a:schemeClr val="accent1">
                    <a:lumMod val="75000"/>
                  </a:schemeClr>
                </a:solidFill>
              </a:rPr>
              <a:t>V. 	A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megújuló energia termelésének növelése Békés Megyében geotermikus kutak létesítésével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 startAt="6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Képzési és foglalkoztatási elemet tartalmazó felújítási pilot program Békés megye lehatárolt akcióterületén az ingatlanállomány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hőtechnikai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adottságainak javítására, és energiahatékonysági megújítására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 startAt="6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Komplex biomassza program a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hőellátó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rendszerek fejlesztésére és épületenergetikai korszerűsítést követő felhasználásra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 startAt="6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Békés megye energetikai szempontú szemléletformálása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 startAt="6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Naperőművek telepítése Békés megyében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0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2520</Words>
  <Application>Microsoft Office PowerPoint</Application>
  <PresentationFormat>Diavetítés a képernyőre (4:3 oldalarány)</PresentationFormat>
  <Paragraphs>377</Paragraphs>
  <Slides>37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1. dia</vt:lpstr>
      <vt:lpstr>workshop</vt:lpstr>
      <vt:lpstr>Emberi Erőforrás Fejlesztési OP (efop)</vt:lpstr>
      <vt:lpstr>AZ EFOP PRIORITÁSAI</vt:lpstr>
      <vt:lpstr>A KEHOP FŐ CÉLJAI</vt:lpstr>
      <vt:lpstr>6. dia</vt:lpstr>
      <vt:lpstr>EFOP – KEHOP LEHATÁROLÁSA ÉS KAPCSOLÓDÁSA</vt:lpstr>
      <vt:lpstr>MEGYEI KIEMELT PROJEKT/PROGRAM JAVASLATOK</vt:lpstr>
      <vt:lpstr>MEGYEI KIEMELT PROJEKT/PROGRAM JAVASLATOK</vt:lpstr>
      <vt:lpstr>KIEMELT PROJEKT I. </vt:lpstr>
      <vt:lpstr>KIEMELT PROJEKT I. FŐ elemei</vt:lpstr>
      <vt:lpstr>KIEMLET PROJEKT I. MILYEN EREDMÉNYT VÁRUNK TŐLE</vt:lpstr>
      <vt:lpstr>KIEMELT PROJEKT II. Fő ADATOK (CÉL, FORRÁS, KEDVEZMÉNYEZETT STB.)</vt:lpstr>
      <vt:lpstr>KIEMELT PROJEKT II. FŐ elemei</vt:lpstr>
      <vt:lpstr>KIEMLET PROJEKT II. MILYEN EREDMÉNYT VÁRUNK TŐLE</vt:lpstr>
      <vt:lpstr>KIEMELT PROJEKT III. Fő ADATOK (CÉL, FORRÁS, KEDVEZMÉNYEZETT STB.)</vt:lpstr>
      <vt:lpstr>KIEMELT PROJEKT III. FŐ elemei</vt:lpstr>
      <vt:lpstr>KIEMLET PROJEKT III. MILYEN EREDMÉNYT VÁRUNK TŐLE</vt:lpstr>
      <vt:lpstr>KIEMELT PROJEKT IV. Fő ADATOK (CÉL, FORRÁS, KEDVEZMÉNYEZETT STB.)</vt:lpstr>
      <vt:lpstr>KIEMELT PROJEKT III. FŐ elemei</vt:lpstr>
      <vt:lpstr>KIEMelT PROJEKT III. MILYEN EREDMÉNYT VÁRUNK TŐLE</vt:lpstr>
      <vt:lpstr>KIEMELT PROJEKT IV. Fő ADATOK (CÉL, FORRÁS, KEDVEZMÉNYEZETT STB.)</vt:lpstr>
      <vt:lpstr>KIEMELT PROJEKT IV. FŐ elemei</vt:lpstr>
      <vt:lpstr>KIEMLET PROJEKT IV. MILYEN EREDMÉNYT VÁRUNK TŐLE</vt:lpstr>
      <vt:lpstr>KIEMELT PROJEKT V. Fő ADATOK (CÉL, FORRÁS, KEDVEZMÉNYEZETT STB.)</vt:lpstr>
      <vt:lpstr>KIEMELT PROJEKT V. FŐ elemei</vt:lpstr>
      <vt:lpstr>KIEMLET PROJEKT V. MILYEN EREDMÉNYT VÁRUNK TŐLE</vt:lpstr>
      <vt:lpstr>KIEMELT PROJEKT VI. Fő ADATOK (CÉL, FORRÁS, KEDVEZMÉNYEZETT STB.)</vt:lpstr>
      <vt:lpstr>KIEMELT PROJEKT VI. FŐ elemei</vt:lpstr>
      <vt:lpstr>KIEMLET PROJEKT VI. MILYEN EREDMÉNYT VÁRUNK TŐLE</vt:lpstr>
      <vt:lpstr>KIEMELT PROJEKT VII. Fő ADATOK (CÉL, FORRÁS, KEDVEZMÉNYEZETT STB.)</vt:lpstr>
      <vt:lpstr>KIEMELT PROJEKT VII. FŐ elemei</vt:lpstr>
      <vt:lpstr>KIEMLET PROJEKT VII. MILYEN EREDMÉNYT VÁRUNK TŐLE</vt:lpstr>
      <vt:lpstr>KIEMELT PROJEKT VIII. Fő ADATOK (CÉL, FORRÁS, KEDVEZMÉNYEZETT STB.)</vt:lpstr>
      <vt:lpstr>KIEMELT PROJEKT VIII. FŐ elemei</vt:lpstr>
      <vt:lpstr>KÉRDÉSEK, JAVASLATOK</vt:lpstr>
      <vt:lpstr>KÖSZÖNÖM  megtisztelő figyelmüket, RÉSZVÉTELÜKET!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 </cp:lastModifiedBy>
  <cp:revision>249</cp:revision>
  <dcterms:created xsi:type="dcterms:W3CDTF">2014-03-03T11:13:53Z</dcterms:created>
  <dcterms:modified xsi:type="dcterms:W3CDTF">2016-01-07T17:13:07Z</dcterms:modified>
</cp:coreProperties>
</file>