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90"/>
  </p:notesMasterIdLst>
  <p:sldIdLst>
    <p:sldId id="293" r:id="rId2"/>
    <p:sldId id="304" r:id="rId3"/>
    <p:sldId id="303" r:id="rId4"/>
    <p:sldId id="305" r:id="rId5"/>
    <p:sldId id="306" r:id="rId6"/>
    <p:sldId id="307" r:id="rId7"/>
    <p:sldId id="308" r:id="rId8"/>
    <p:sldId id="309" r:id="rId9"/>
    <p:sldId id="310" r:id="rId10"/>
    <p:sldId id="311" r:id="rId11"/>
    <p:sldId id="312" r:id="rId12"/>
    <p:sldId id="315" r:id="rId13"/>
    <p:sldId id="314" r:id="rId14"/>
    <p:sldId id="381" r:id="rId15"/>
    <p:sldId id="382" r:id="rId16"/>
    <p:sldId id="383" r:id="rId17"/>
    <p:sldId id="384" r:id="rId18"/>
    <p:sldId id="387" r:id="rId19"/>
    <p:sldId id="386" r:id="rId20"/>
    <p:sldId id="316" r:id="rId21"/>
    <p:sldId id="317" r:id="rId22"/>
    <p:sldId id="318" r:id="rId23"/>
    <p:sldId id="319" r:id="rId24"/>
    <p:sldId id="388" r:id="rId25"/>
    <p:sldId id="389" r:id="rId26"/>
    <p:sldId id="322" r:id="rId27"/>
    <p:sldId id="323" r:id="rId28"/>
    <p:sldId id="324" r:id="rId29"/>
    <p:sldId id="325" r:id="rId30"/>
    <p:sldId id="326" r:id="rId31"/>
    <p:sldId id="327" r:id="rId32"/>
    <p:sldId id="328" r:id="rId33"/>
    <p:sldId id="329" r:id="rId34"/>
    <p:sldId id="330" r:id="rId35"/>
    <p:sldId id="333" r:id="rId36"/>
    <p:sldId id="390" r:id="rId37"/>
    <p:sldId id="331"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9" r:id="rId53"/>
    <p:sldId id="350" r:id="rId54"/>
    <p:sldId id="351" r:id="rId55"/>
    <p:sldId id="352" r:id="rId56"/>
    <p:sldId id="353" r:id="rId57"/>
    <p:sldId id="354" r:id="rId58"/>
    <p:sldId id="355" r:id="rId59"/>
    <p:sldId id="356" r:id="rId60"/>
    <p:sldId id="357" r:id="rId61"/>
    <p:sldId id="358"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91" r:id="rId83"/>
    <p:sldId id="392" r:id="rId84"/>
    <p:sldId id="393" r:id="rId85"/>
    <p:sldId id="394" r:id="rId86"/>
    <p:sldId id="395" r:id="rId87"/>
    <p:sldId id="396" r:id="rId88"/>
    <p:sldId id="348"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22" autoAdjust="0"/>
  </p:normalViewPr>
  <p:slideViewPr>
    <p:cSldViewPr snapToObjects="1">
      <p:cViewPr>
        <p:scale>
          <a:sx n="100" d="100"/>
          <a:sy n="100" d="100"/>
        </p:scale>
        <p:origin x="-504"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6" d="100"/>
          <a:sy n="86" d="100"/>
        </p:scale>
        <p:origin x="378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230F8-2015-46AC-9C15-B08EDE877F5D}" type="datetimeFigureOut">
              <a:rPr lang="hu-HU" smtClean="0"/>
              <a:pPr/>
              <a:t>2016.01.07.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5C11E-540C-488B-B718-84796C0B45F1}" type="slidenum">
              <a:rPr lang="hu-HU" smtClean="0"/>
              <a:pPr/>
              <a:t>‹#›</a:t>
            </a:fld>
            <a:endParaRPr lang="hu-HU"/>
          </a:p>
        </p:txBody>
      </p:sp>
    </p:spTree>
    <p:extLst>
      <p:ext uri="{BB962C8B-B14F-4D97-AF65-F5344CB8AC3E}">
        <p14:creationId xmlns:p14="http://schemas.microsoft.com/office/powerpoint/2010/main" xmlns="" val="403658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DA5C11E-540C-488B-B718-84796C0B45F1}" type="slidenum">
              <a:rPr lang="hu-HU" smtClean="0"/>
              <a:pPr/>
              <a:t>88</a:t>
            </a:fld>
            <a:endParaRPr lang="hu-HU"/>
          </a:p>
        </p:txBody>
      </p:sp>
    </p:spTree>
    <p:extLst>
      <p:ext uri="{BB962C8B-B14F-4D97-AF65-F5344CB8AC3E}">
        <p14:creationId xmlns:p14="http://schemas.microsoft.com/office/powerpoint/2010/main" xmlns="" val="411238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p14="http://schemas.microsoft.com/office/powerpoint/2010/main" xmlns="" val="380523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47989" y="44624"/>
            <a:ext cx="4700075" cy="936104"/>
          </a:xfrm>
        </p:spPr>
        <p:txBody>
          <a:bodyPr>
            <a:normAutofit/>
          </a:bodyPr>
          <a:lstStyle>
            <a:lvl1pPr algn="l">
              <a:defRPr sz="2400"/>
            </a:lvl1p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xmlns="" val="132961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4ECFDF-B4B8-4D79-9C23-DD008FAF0A0B}" type="slidenum">
              <a:rPr lang="hu-HU" smtClean="0"/>
              <a:pPr/>
              <a:t>‹#›</a:t>
            </a:fld>
            <a:endParaRPr lang="hu-HU"/>
          </a:p>
        </p:txBody>
      </p:sp>
      <p:sp>
        <p:nvSpPr>
          <p:cNvPr id="7" name="Cím 1"/>
          <p:cNvSpPr txBox="1">
            <a:spLocks/>
          </p:cNvSpPr>
          <p:nvPr userDrawn="1"/>
        </p:nvSpPr>
        <p:spPr>
          <a:xfrm>
            <a:off x="447989" y="44624"/>
            <a:ext cx="4412043" cy="8640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a:lstStyle>
          <a:p>
            <a:r>
              <a:rPr lang="hu-HU" smtClean="0"/>
              <a:t>Mintacím szerkesztése</a:t>
            </a:r>
            <a:endParaRPr lang="hu-HU"/>
          </a:p>
        </p:txBody>
      </p:sp>
    </p:spTree>
    <p:extLst>
      <p:ext uri="{BB962C8B-B14F-4D97-AF65-F5344CB8AC3E}">
        <p14:creationId xmlns:p14="http://schemas.microsoft.com/office/powerpoint/2010/main" xmlns="" val="346902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xmlns="" val="3634561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xmlns="" val="2445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6" name="Tartalom helye 2"/>
          <p:cNvSpPr>
            <a:spLocks noGrp="1"/>
          </p:cNvSpPr>
          <p:nvPr>
            <p:ph idx="1"/>
          </p:nvPr>
        </p:nvSpPr>
        <p:spPr>
          <a:xfrm>
            <a:off x="447989" y="1628800"/>
            <a:ext cx="5111750" cy="469106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7" name="Kép helye 2"/>
          <p:cNvSpPr>
            <a:spLocks noGrp="1"/>
          </p:cNvSpPr>
          <p:nvPr>
            <p:ph type="pic" idx="13"/>
          </p:nvPr>
        </p:nvSpPr>
        <p:spPr>
          <a:xfrm>
            <a:off x="5724128" y="1633102"/>
            <a:ext cx="3240360" cy="46910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Tree>
    <p:extLst>
      <p:ext uri="{BB962C8B-B14F-4D97-AF65-F5344CB8AC3E}">
        <p14:creationId xmlns:p14="http://schemas.microsoft.com/office/powerpoint/2010/main" xmlns="" val="208617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
        <p:nvSpPr>
          <p:cNvPr id="9" name="Cím 1"/>
          <p:cNvSpPr>
            <a:spLocks noGrp="1"/>
          </p:cNvSpPr>
          <p:nvPr>
            <p:ph type="title"/>
          </p:nvPr>
        </p:nvSpPr>
        <p:spPr>
          <a:xfrm>
            <a:off x="447989" y="44624"/>
            <a:ext cx="4412043" cy="864096"/>
          </a:xfrm>
        </p:spPr>
        <p:txBody>
          <a:bodyPr/>
          <a:lstStyle/>
          <a:p>
            <a:r>
              <a:rPr lang="hu-HU" smtClean="0"/>
              <a:t>Mintacím szerkesztése</a:t>
            </a:r>
            <a:endParaRPr lang="hu-HU"/>
          </a:p>
        </p:txBody>
      </p:sp>
    </p:spTree>
    <p:extLst>
      <p:ext uri="{BB962C8B-B14F-4D97-AF65-F5344CB8AC3E}">
        <p14:creationId xmlns:p14="http://schemas.microsoft.com/office/powerpoint/2010/main" xmlns="" val="142877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D05FFA-4383-4574-9830-A5FF25BE8406}" type="datetimeFigureOut">
              <a:rPr lang="hu-HU" smtClean="0"/>
              <a:pPr/>
              <a:t>2016.01.07.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4ECFDF-B4B8-4D79-9C23-DD008FAF0A0B}" type="slidenum">
              <a:rPr lang="hu-HU" smtClean="0"/>
              <a:pPr/>
              <a:t>‹#›</a:t>
            </a:fld>
            <a:endParaRPr lang="hu-HU"/>
          </a:p>
        </p:txBody>
      </p:sp>
    </p:spTree>
    <p:extLst>
      <p:ext uri="{BB962C8B-B14F-4D97-AF65-F5344CB8AC3E}">
        <p14:creationId xmlns:p14="http://schemas.microsoft.com/office/powerpoint/2010/main" xmlns="" val="9034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14" name="Title 8"/>
          <p:cNvSpPr>
            <a:spLocks noGrp="1"/>
          </p:cNvSpPr>
          <p:nvPr>
            <p:ph type="title" hasCustomPrompt="1"/>
          </p:nvPr>
        </p:nvSpPr>
        <p:spPr>
          <a:xfrm>
            <a:off x="4495800" y="2286000"/>
            <a:ext cx="4419600" cy="1143000"/>
          </a:xfrm>
        </p:spPr>
        <p:txBody>
          <a:bodyPr anchor="t">
            <a:noAutofit/>
          </a:bodyPr>
          <a:lstStyle>
            <a:lvl1pPr algn="l">
              <a:defRPr sz="4400" b="1" cap="all" baseline="0">
                <a:solidFill>
                  <a:schemeClr val="bg1"/>
                </a:solidFill>
                <a:latin typeface="Arial"/>
                <a:cs typeface="Arial"/>
              </a:defRPr>
            </a:lvl1pPr>
          </a:lstStyle>
          <a:p>
            <a:r>
              <a:rPr lang="hu-HU" dirty="0" smtClean="0"/>
              <a:t>Prezentáció Címe</a:t>
            </a:r>
            <a:endParaRPr lang="en-US" dirty="0"/>
          </a:p>
        </p:txBody>
      </p:sp>
      <p:sp>
        <p:nvSpPr>
          <p:cNvPr id="17" name="Text Placeholder 15"/>
          <p:cNvSpPr>
            <a:spLocks noGrp="1"/>
          </p:cNvSpPr>
          <p:nvPr>
            <p:ph type="body" sz="quarter" idx="10" hasCustomPrompt="1"/>
          </p:nvPr>
        </p:nvSpPr>
        <p:spPr>
          <a:xfrm>
            <a:off x="4495800" y="3886200"/>
            <a:ext cx="4343400" cy="914400"/>
          </a:xfrm>
        </p:spPr>
        <p:txBody>
          <a:bodyPr wrap="square" anchor="t"/>
          <a:lstStyle>
            <a:lvl1pPr marL="514350" indent="-514350" algn="l">
              <a:spcAft>
                <a:spcPts val="600"/>
              </a:spcAft>
              <a:buFontTx/>
              <a:buNone/>
              <a:defRPr cap="all" baseline="0">
                <a:solidFill>
                  <a:srgbClr val="FFFFFF"/>
                </a:solidFill>
                <a:latin typeface="Arial"/>
                <a:cs typeface="Arial"/>
              </a:defRPr>
            </a:lvl1pPr>
            <a:lvl2pPr>
              <a:buNone/>
              <a:defRPr/>
            </a:lvl2pPr>
          </a:lstStyle>
          <a:p>
            <a:pPr lvl="0"/>
            <a:r>
              <a:rPr lang="hu-HU" dirty="0" smtClean="0"/>
              <a:t>Click to edit Alcím</a:t>
            </a:r>
          </a:p>
          <a:p>
            <a:pPr lvl="0"/>
            <a:endParaRPr lang="hu-HU"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47989" y="44624"/>
            <a:ext cx="4412043" cy="864096"/>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FFA-4383-4574-9830-A5FF25BE8406}" type="datetimeFigureOut">
              <a:rPr lang="hu-HU" smtClean="0"/>
              <a:pPr/>
              <a:t>2016.01.07.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CFDF-B4B8-4D79-9C23-DD008FAF0A0B}" type="slidenum">
              <a:rPr lang="hu-HU" smtClean="0"/>
              <a:pPr/>
              <a:t>‹#›</a:t>
            </a:fld>
            <a:endParaRPr lang="hu-HU"/>
          </a:p>
        </p:txBody>
      </p:sp>
    </p:spTree>
    <p:extLst>
      <p:ext uri="{BB962C8B-B14F-4D97-AF65-F5344CB8AC3E}">
        <p14:creationId xmlns:p14="http://schemas.microsoft.com/office/powerpoint/2010/main" xmlns="" val="19150826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68" r:id="rId9"/>
  </p:sldLayoutIdLst>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ROADMAp</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7448193"/>
          </a:xfrm>
          <a:prstGeom prst="rect">
            <a:avLst/>
          </a:prstGeom>
          <a:noFill/>
        </p:spPr>
        <p:txBody>
          <a:bodyPr wrap="square" rtlCol="0">
            <a:spAutoFit/>
          </a:bodyPr>
          <a:lstStyle/>
          <a:p>
            <a:pPr algn="ctr"/>
            <a:r>
              <a:rPr lang="hu-HU" sz="3200" b="1" dirty="0" smtClean="0">
                <a:solidFill>
                  <a:schemeClr val="accent1">
                    <a:lumMod val="75000"/>
                  </a:schemeClr>
                </a:solidFill>
              </a:rPr>
              <a:t>TÁMOP 7.2.1.  PROJEKT KERETÉBEN</a:t>
            </a:r>
            <a:r>
              <a:rPr lang="hu-HU" sz="2400" dirty="0" smtClean="0">
                <a:solidFill>
                  <a:schemeClr val="accent1">
                    <a:lumMod val="75000"/>
                  </a:schemeClr>
                </a:solidFill>
              </a:rPr>
              <a:t>:</a:t>
            </a:r>
          </a:p>
          <a:p>
            <a:pPr algn="ctr"/>
            <a:endParaRPr lang="hu-HU" sz="2400" dirty="0" smtClean="0">
              <a:solidFill>
                <a:schemeClr val="accent1">
                  <a:lumMod val="75000"/>
                </a:schemeClr>
              </a:solidFill>
            </a:endParaRPr>
          </a:p>
          <a:p>
            <a:pPr algn="ctr"/>
            <a:r>
              <a:rPr lang="hu-HU" sz="2800" b="1" dirty="0" smtClean="0">
                <a:solidFill>
                  <a:schemeClr val="accent1">
                    <a:lumMod val="75000"/>
                  </a:schemeClr>
                </a:solidFill>
              </a:rPr>
              <a:t>Kiemelt programok/projektek időbeni ütemezése</a:t>
            </a:r>
          </a:p>
          <a:p>
            <a:pPr algn="ctr"/>
            <a:endParaRPr lang="hu-HU" sz="2400" dirty="0" smtClean="0">
              <a:solidFill>
                <a:schemeClr val="accent1">
                  <a:lumMod val="75000"/>
                </a:schemeClr>
              </a:solidFill>
            </a:endParaRPr>
          </a:p>
          <a:p>
            <a:pPr algn="ctr"/>
            <a:r>
              <a:rPr lang="hu-HU" sz="2400" b="1" i="1" dirty="0" smtClean="0">
                <a:solidFill>
                  <a:schemeClr val="accent1">
                    <a:lumMod val="75000"/>
                  </a:schemeClr>
                </a:solidFill>
              </a:rPr>
              <a:t>„A GINOP; KEHOP; RO-HU; TOP; VP és a PILOT Közmunkaprogramból finanszírozható az </a:t>
            </a:r>
            <a:r>
              <a:rPr lang="hu-HU" sz="2400" b="1" i="1" dirty="0" err="1" smtClean="0">
                <a:solidFill>
                  <a:schemeClr val="accent1">
                    <a:lumMod val="75000"/>
                  </a:schemeClr>
                </a:solidFill>
              </a:rPr>
              <a:t>EFOP-hoz</a:t>
            </a:r>
            <a:r>
              <a:rPr lang="hu-HU" sz="2400" b="1" i="1" dirty="0" smtClean="0">
                <a:solidFill>
                  <a:schemeClr val="accent1">
                    <a:lumMod val="75000"/>
                  </a:schemeClr>
                </a:solidFill>
              </a:rPr>
              <a:t> kapcsolódó programok/projektek”</a:t>
            </a:r>
          </a:p>
          <a:p>
            <a:pPr algn="ctr"/>
            <a:endParaRPr lang="hu-HU" sz="2400" b="1" i="1" dirty="0" smtClean="0">
              <a:solidFill>
                <a:schemeClr val="accent1">
                  <a:lumMod val="75000"/>
                </a:schemeClr>
              </a:solidFill>
            </a:endParaRPr>
          </a:p>
          <a:p>
            <a:pPr algn="ctr"/>
            <a:r>
              <a:rPr lang="hu-HU" sz="2400" b="1" i="1" dirty="0" smtClean="0">
                <a:solidFill>
                  <a:schemeClr val="accent1">
                    <a:lumMod val="75000"/>
                  </a:schemeClr>
                </a:solidFill>
              </a:rPr>
              <a:t>című </a:t>
            </a:r>
            <a:r>
              <a:rPr lang="hu-HU" sz="2400" b="1" i="1" dirty="0" err="1" smtClean="0">
                <a:solidFill>
                  <a:schemeClr val="accent1">
                    <a:lumMod val="75000"/>
                  </a:schemeClr>
                </a:solidFill>
              </a:rPr>
              <a:t>workshop</a:t>
            </a:r>
            <a:r>
              <a:rPr lang="hu-HU" sz="2400" b="1" i="1" dirty="0" smtClean="0">
                <a:solidFill>
                  <a:schemeClr val="accent1">
                    <a:lumMod val="75000"/>
                  </a:schemeClr>
                </a:solidFill>
              </a:rPr>
              <a:t>.</a:t>
            </a:r>
          </a:p>
          <a:p>
            <a:pPr algn="ctr"/>
            <a:r>
              <a:rPr lang="hu-HU" sz="2400" i="1" dirty="0" smtClean="0">
                <a:solidFill>
                  <a:schemeClr val="accent1">
                    <a:lumMod val="75000"/>
                  </a:schemeClr>
                </a:solidFill>
              </a:rPr>
              <a:t>Helyszín: Békéscsaba</a:t>
            </a:r>
          </a:p>
          <a:p>
            <a:pPr algn="ctr"/>
            <a:r>
              <a:rPr lang="hu-HU" sz="2400" i="1" dirty="0" smtClean="0">
                <a:solidFill>
                  <a:schemeClr val="accent1">
                    <a:lumMod val="75000"/>
                  </a:schemeClr>
                </a:solidFill>
              </a:rPr>
              <a:t>Időpont: 2015.12.21.</a:t>
            </a:r>
          </a:p>
          <a:p>
            <a:pPr algn="ctr"/>
            <a:endParaRPr lang="hu-HU" sz="2400" b="1" i="1" dirty="0" smtClean="0">
              <a:solidFill>
                <a:schemeClr val="accent1">
                  <a:lumMod val="75000"/>
                </a:schemeClr>
              </a:solidFill>
            </a:endParaRPr>
          </a:p>
          <a:p>
            <a:pPr algn="ctr"/>
            <a:r>
              <a:rPr lang="hu-HU" sz="2400" i="1" dirty="0" smtClean="0">
                <a:solidFill>
                  <a:schemeClr val="accent1">
                    <a:lumMod val="75000"/>
                  </a:schemeClr>
                </a:solidFill>
              </a:rPr>
              <a:t>Készítette: Projektfelügyelet Kft.</a:t>
            </a:r>
          </a:p>
          <a:p>
            <a:pPr algn="ctr"/>
            <a:endParaRPr lang="hu-HU" sz="2400" i="1" dirty="0" smtClean="0"/>
          </a:p>
          <a:p>
            <a:pPr lvl="1">
              <a:buFont typeface="Arial" pitchFamily="34" charset="0"/>
              <a:buChar char="•"/>
            </a:pPr>
            <a:endParaRPr lang="hu-HU" sz="2400" dirty="0" smtClean="0">
              <a:solidFill>
                <a:schemeClr val="accent1">
                  <a:lumMod val="75000"/>
                </a:schemeClr>
              </a:solidFill>
            </a:endParaRPr>
          </a:p>
          <a:p>
            <a:pPr lvl="1">
              <a:buFont typeface="Arial" pitchFamily="34" charset="0"/>
              <a:buChar char="•"/>
            </a:pPr>
            <a:endParaRPr lang="hu-HU" sz="2400"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4.</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355312"/>
          </a:xfrm>
          <a:prstGeom prst="rect">
            <a:avLst/>
          </a:prstGeom>
          <a:noFill/>
        </p:spPr>
        <p:txBody>
          <a:bodyPr wrap="square" rtlCol="0">
            <a:spAutoFit/>
          </a:bodyPr>
          <a:lstStyle/>
          <a:p>
            <a:r>
              <a:rPr lang="hu-HU" sz="1600" b="1" dirty="0" smtClean="0">
                <a:solidFill>
                  <a:schemeClr val="tx2"/>
                </a:solidFill>
              </a:rPr>
              <a:t>CÍME:</a:t>
            </a:r>
            <a:r>
              <a:rPr lang="hu-HU" sz="1600" dirty="0" smtClean="0">
                <a:solidFill>
                  <a:srgbClr val="FF0000"/>
                </a:solidFill>
              </a:rPr>
              <a:t> </a:t>
            </a:r>
            <a:r>
              <a:rPr lang="hu-HU" sz="1600" b="1" dirty="0" smtClean="0">
                <a:solidFill>
                  <a:schemeClr val="accent1">
                    <a:lumMod val="75000"/>
                  </a:schemeClr>
                </a:solidFill>
              </a:rPr>
              <a:t>Innovatív Békés Megye Program</a:t>
            </a:r>
          </a:p>
          <a:p>
            <a:r>
              <a:rPr lang="hu-HU" sz="1600" b="1" dirty="0" smtClean="0">
                <a:solidFill>
                  <a:schemeClr val="accent1">
                    <a:lumMod val="75000"/>
                  </a:schemeClr>
                </a:solidFill>
              </a:rPr>
              <a:t>FORRÁS: </a:t>
            </a:r>
            <a:r>
              <a:rPr lang="hu-HU" sz="1600" dirty="0" smtClean="0">
                <a:solidFill>
                  <a:schemeClr val="accent1">
                    <a:lumMod val="75000"/>
                  </a:schemeClr>
                </a:solidFill>
              </a:rPr>
              <a:t>GINOP 2. </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Vállalkozások, szakmai és civil szervezetek, klaszterek, önkormányzatok</a:t>
            </a:r>
          </a:p>
          <a:p>
            <a:r>
              <a:rPr lang="hu-HU" sz="1600" b="1" dirty="0" smtClean="0">
                <a:solidFill>
                  <a:schemeClr val="accent1">
                    <a:lumMod val="75000"/>
                  </a:schemeClr>
                </a:solidFill>
              </a:rPr>
              <a:t>KAPCSOLÓDÓ PROGRAM/OK:</a:t>
            </a:r>
          </a:p>
          <a:p>
            <a:pPr>
              <a:buFont typeface="Arial" pitchFamily="34" charset="0"/>
              <a:buChar char="•"/>
            </a:pPr>
            <a:r>
              <a:rPr lang="hu-HU" sz="1600" dirty="0" smtClean="0">
                <a:solidFill>
                  <a:schemeClr val="accent1">
                    <a:lumMod val="75000"/>
                  </a:schemeClr>
                </a:solidFill>
              </a:rPr>
              <a:t> </a:t>
            </a:r>
            <a:r>
              <a:rPr lang="hu-HU" sz="1600" dirty="0" smtClean="0">
                <a:solidFill>
                  <a:schemeClr val="tx2"/>
                </a:solidFill>
              </a:rPr>
              <a:t>Inkubátorház kialakítása </a:t>
            </a:r>
            <a:r>
              <a:rPr lang="hu-HU" sz="1600" dirty="0" smtClean="0">
                <a:solidFill>
                  <a:schemeClr val="accent1">
                    <a:lumMod val="75000"/>
                  </a:schemeClr>
                </a:solidFill>
              </a:rPr>
              <a:t>(RO-HU 3.8/B)</a:t>
            </a:r>
          </a:p>
          <a:p>
            <a:pPr>
              <a:buFont typeface="Arial" pitchFamily="34" charset="0"/>
              <a:buChar char="•"/>
            </a:pPr>
            <a:r>
              <a:rPr lang="hu-HU" sz="1600" b="1" dirty="0" smtClean="0">
                <a:solidFill>
                  <a:schemeClr val="accent1">
                    <a:lumMod val="75000"/>
                  </a:schemeClr>
                </a:solidFill>
              </a:rPr>
              <a:t> </a:t>
            </a:r>
            <a:r>
              <a:rPr lang="hu-HU" sz="1600" dirty="0" smtClean="0">
                <a:solidFill>
                  <a:schemeClr val="accent1">
                    <a:lumMod val="75000"/>
                  </a:schemeClr>
                </a:solidFill>
              </a:rPr>
              <a:t>Üzleti infrastruktúra fejlesztése Békés megyében (TOP-1.1)</a:t>
            </a:r>
          </a:p>
          <a:p>
            <a:endParaRPr lang="hu-HU" sz="1600" dirty="0" smtClean="0">
              <a:solidFill>
                <a:schemeClr val="accent1">
                  <a:lumMod val="75000"/>
                </a:schemeClr>
              </a:solidFill>
            </a:endParaRPr>
          </a:p>
          <a:p>
            <a:r>
              <a:rPr lang="hu-HU" sz="1600" b="1" dirty="0" smtClean="0">
                <a:solidFill>
                  <a:schemeClr val="accent1">
                    <a:lumMod val="75000"/>
                  </a:schemeClr>
                </a:solidFill>
              </a:rPr>
              <a:t>PROJEKT LEÍRÁSA, ELEMEI:</a:t>
            </a:r>
            <a:endParaRPr lang="hu-HU" sz="1600" dirty="0" smtClean="0">
              <a:solidFill>
                <a:schemeClr val="accent1">
                  <a:lumMod val="75000"/>
                </a:schemeClr>
              </a:solidFill>
            </a:endParaRPr>
          </a:p>
          <a:p>
            <a:pPr algn="just"/>
            <a:r>
              <a:rPr lang="hu-HU" sz="1600" dirty="0" smtClean="0">
                <a:solidFill>
                  <a:schemeClr val="accent1">
                    <a:lumMod val="75000"/>
                  </a:schemeClr>
                </a:solidFill>
              </a:rPr>
              <a:t>Tekintve, hogy megyei szinten kiépíteni egy komoly tudásbázist sok esetben nem finanszírozható, nem megtérülő beruházás, szükség van olyan kreatív, újszerű, a XXI. század lehetőségeit figyelembe vevő megoldásokra, melyek költséghatékonyan tudják a megfelelő K+F hátteret és alapokat biztosítani a megye vállalkozói számára.</a:t>
            </a:r>
          </a:p>
          <a:p>
            <a:pPr algn="just"/>
            <a:endParaRPr lang="hu-HU" sz="1600" dirty="0" smtClean="0">
              <a:solidFill>
                <a:schemeClr val="accent1">
                  <a:lumMod val="75000"/>
                </a:schemeClr>
              </a:solidFill>
            </a:endParaRPr>
          </a:p>
          <a:p>
            <a:pPr algn="just"/>
            <a:r>
              <a:rPr lang="hu-HU" sz="1600" dirty="0" smtClean="0">
                <a:solidFill>
                  <a:schemeClr val="accent1">
                    <a:lumMod val="75000"/>
                  </a:schemeClr>
                </a:solidFill>
              </a:rPr>
              <a:t>Helyhez kötött vagy mozgó laboratórium, műhely (</a:t>
            </a:r>
            <a:r>
              <a:rPr lang="hu-HU" sz="1600" dirty="0" err="1" smtClean="0">
                <a:solidFill>
                  <a:schemeClr val="accent1">
                    <a:lumMod val="75000"/>
                  </a:schemeClr>
                </a:solidFill>
              </a:rPr>
              <a:t>high-tech</a:t>
            </a:r>
            <a:r>
              <a:rPr lang="hu-HU" sz="1600" dirty="0" smtClean="0">
                <a:solidFill>
                  <a:schemeClr val="accent1">
                    <a:lumMod val="75000"/>
                  </a:schemeClr>
                </a:solidFill>
              </a:rPr>
              <a:t> eszközökkel) biztosítása, mely igény esetén vagy rendszeresen elérhető a térség vállalkozásai számára, akár az egyes településeken, ipari parkokban, inkubátorházaknál. Használatához magasan képzett szakembereket biztosít a program.</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4.</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II. negyedévtől a konstrukciók 	szabályai szerinti időintervallumban (3 év)</a:t>
            </a:r>
          </a:p>
          <a:p>
            <a:pPr marL="514350" indent="-514350">
              <a:buAutoNum type="romanUcPeriod"/>
            </a:pPr>
            <a:r>
              <a:rPr lang="hu-HU" sz="2200" dirty="0" smtClean="0">
                <a:solidFill>
                  <a:schemeClr val="accent1">
                    <a:lumMod val="75000"/>
                  </a:schemeClr>
                </a:solidFill>
              </a:rPr>
              <a:t>Projekt fenntartási szakasz 2020 év III.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2021-tól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5.</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155531"/>
          </a:xfrm>
          <a:prstGeom prst="rect">
            <a:avLst/>
          </a:prstGeom>
          <a:noFill/>
        </p:spPr>
        <p:txBody>
          <a:bodyPr wrap="square" rtlCol="0">
            <a:spAutoFit/>
          </a:bodyPr>
          <a:lstStyle/>
          <a:p>
            <a:r>
              <a:rPr lang="hu-HU" b="1" dirty="0" smtClean="0">
                <a:solidFill>
                  <a:schemeClr val="tx2"/>
                </a:solidFill>
              </a:rPr>
              <a:t>CÍME:</a:t>
            </a:r>
            <a:r>
              <a:rPr lang="hu-HU" dirty="0" smtClean="0">
                <a:solidFill>
                  <a:srgbClr val="FF0000"/>
                </a:solidFill>
              </a:rPr>
              <a:t> </a:t>
            </a:r>
            <a:r>
              <a:rPr lang="hu-HU" sz="1600" b="1" dirty="0" smtClean="0">
                <a:solidFill>
                  <a:schemeClr val="accent1">
                    <a:lumMod val="75000"/>
                  </a:schemeClr>
                </a:solidFill>
              </a:rPr>
              <a:t>Lépjünk feljebb, vállalati piacbővítési program</a:t>
            </a:r>
          </a:p>
          <a:p>
            <a:r>
              <a:rPr lang="hu-HU" sz="1600" b="1" dirty="0" smtClean="0">
                <a:solidFill>
                  <a:schemeClr val="accent1">
                    <a:lumMod val="75000"/>
                  </a:schemeClr>
                </a:solidFill>
              </a:rPr>
              <a:t>FORRÁS: </a:t>
            </a:r>
            <a:r>
              <a:rPr lang="hu-HU" sz="1600" dirty="0" smtClean="0">
                <a:solidFill>
                  <a:schemeClr val="accent1">
                    <a:lumMod val="75000"/>
                  </a:schemeClr>
                </a:solidFill>
              </a:rPr>
              <a:t>GINOP 1. </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Kis- közepes vállalkozások, szakmai és civil szerveztek.</a:t>
            </a:r>
          </a:p>
          <a:p>
            <a:r>
              <a:rPr lang="hu-HU" sz="1600" b="1" dirty="0" smtClean="0">
                <a:solidFill>
                  <a:schemeClr val="accent1">
                    <a:lumMod val="75000"/>
                  </a:schemeClr>
                </a:solidFill>
              </a:rPr>
              <a:t>KAPCSOLÓDÓ PROGRAM/OK:</a:t>
            </a:r>
          </a:p>
          <a:p>
            <a:pPr lvl="0">
              <a:buFont typeface="Arial" pitchFamily="34" charset="0"/>
              <a:buChar char="•"/>
            </a:pPr>
            <a:r>
              <a:rPr lang="hu-HU" sz="1600" dirty="0" smtClean="0">
                <a:solidFill>
                  <a:schemeClr val="accent1">
                    <a:lumMod val="75000"/>
                  </a:schemeClr>
                </a:solidFill>
              </a:rPr>
              <a:t> Mezőgazdasági aktivitás erősítése a munkanélküliek középtávú </a:t>
            </a:r>
            <a:r>
              <a:rPr lang="hu-HU" sz="1600" dirty="0" err="1" smtClean="0">
                <a:solidFill>
                  <a:schemeClr val="accent1">
                    <a:lumMod val="75000"/>
                  </a:schemeClr>
                </a:solidFill>
              </a:rPr>
              <a:t>önfoglalkozatóvá</a:t>
            </a:r>
            <a:r>
              <a:rPr lang="hu-HU" sz="1600" dirty="0" smtClean="0">
                <a:solidFill>
                  <a:schemeClr val="accent1">
                    <a:lumMod val="75000"/>
                  </a:schemeClr>
                </a:solidFill>
              </a:rPr>
              <a:t> válásával, komplex programmal. (RO-HU 3.8/B); Az egyházakra épülő turizmus továbbfejlesztése Békés és Arad megyében (RO-HU 1. 6/C)</a:t>
            </a:r>
          </a:p>
          <a:p>
            <a:pPr lvl="0">
              <a:buFont typeface="Arial" pitchFamily="34" charset="0"/>
              <a:buChar char="•"/>
            </a:pPr>
            <a:r>
              <a:rPr lang="hu-HU" sz="1600" b="1" dirty="0" smtClean="0"/>
              <a:t> </a:t>
            </a:r>
            <a:r>
              <a:rPr lang="hu-HU" sz="1600" dirty="0" smtClean="0">
                <a:solidFill>
                  <a:schemeClr val="accent1">
                    <a:lumMod val="75000"/>
                  </a:schemeClr>
                </a:solidFill>
              </a:rPr>
              <a:t>Vendégváró Békés Megye Program (TOP 1.2)</a:t>
            </a:r>
          </a:p>
          <a:p>
            <a:pPr>
              <a:buFont typeface="Arial" pitchFamily="34" charset="0"/>
              <a:buChar char="•"/>
            </a:pPr>
            <a:r>
              <a:rPr lang="hu-HU" sz="1600" b="1" dirty="0" smtClean="0">
                <a:solidFill>
                  <a:schemeClr val="accent1">
                    <a:lumMod val="75000"/>
                  </a:schemeClr>
                </a:solidFill>
              </a:rPr>
              <a:t> </a:t>
            </a:r>
            <a:r>
              <a:rPr lang="hu-HU" sz="1600" dirty="0" smtClean="0">
                <a:solidFill>
                  <a:schemeClr val="accent1">
                    <a:lumMod val="75000"/>
                  </a:schemeClr>
                </a:solidFill>
              </a:rPr>
              <a:t>Békés megye, az ország éléskamrája ;Békés megye, az élelmiszeripar fellegvára; Békés megye, a természeti értékek tárháza (VP)</a:t>
            </a:r>
          </a:p>
          <a:p>
            <a:pPr>
              <a:buFont typeface="Arial" pitchFamily="34" charset="0"/>
              <a:buChar char="•"/>
            </a:pPr>
            <a:r>
              <a:rPr lang="hu-HU" sz="1600" dirty="0" smtClean="0">
                <a:solidFill>
                  <a:schemeClr val="accent1">
                    <a:lumMod val="75000"/>
                  </a:schemeClr>
                </a:solidFill>
              </a:rPr>
              <a:t> BM-PILOT: A Pilot közmunkaprogramban dolgozók által felépített  gazdaságok kapacitásbővítéséért; A ’</a:t>
            </a:r>
            <a:r>
              <a:rPr lang="hu-HU" sz="1600" dirty="0" err="1" smtClean="0">
                <a:solidFill>
                  <a:schemeClr val="accent1">
                    <a:lumMod val="75000"/>
                  </a:schemeClr>
                </a:solidFill>
              </a:rPr>
              <a:t>Pilot</a:t>
            </a:r>
            <a:r>
              <a:rPr lang="hu-HU" sz="1600" dirty="0" smtClean="0">
                <a:solidFill>
                  <a:schemeClr val="accent1">
                    <a:lumMod val="75000"/>
                  </a:schemeClr>
                </a:solidFill>
              </a:rPr>
              <a:t>’ közmunkaprogramban dolgozók gazdasága által megtermelt kertészeti termékek piacra jutásának elősegítéséért;</a:t>
            </a:r>
          </a:p>
          <a:p>
            <a:r>
              <a:rPr lang="hu-HU" sz="1600" b="1" dirty="0" smtClean="0">
                <a:solidFill>
                  <a:schemeClr val="accent1">
                    <a:lumMod val="75000"/>
                  </a:schemeClr>
                </a:solidFill>
              </a:rPr>
              <a:t>PROJEKT LEÍRÁSA, ELEMEI:</a:t>
            </a:r>
            <a:endParaRPr lang="hu-HU" sz="1600" dirty="0" smtClean="0">
              <a:solidFill>
                <a:schemeClr val="accent1">
                  <a:lumMod val="75000"/>
                </a:schemeClr>
              </a:solidFill>
            </a:endParaRPr>
          </a:p>
          <a:p>
            <a:pPr algn="just"/>
            <a:r>
              <a:rPr lang="hu-HU" sz="1600" dirty="0" smtClean="0">
                <a:solidFill>
                  <a:schemeClr val="accent1">
                    <a:lumMod val="75000"/>
                  </a:schemeClr>
                </a:solidFill>
              </a:rPr>
              <a:t>A komplex program elemeként képzéseken, tanulmányutakon, vezetői ösztöndíjakon túl, KKV-k csoportos vásári megjelenése, a fejlődéshez szükséges tanácsadói és </a:t>
            </a:r>
            <a:r>
              <a:rPr lang="hu-HU" sz="1600" dirty="0" err="1" smtClean="0">
                <a:solidFill>
                  <a:schemeClr val="accent1">
                    <a:lumMod val="75000"/>
                  </a:schemeClr>
                </a:solidFill>
              </a:rPr>
              <a:t>mentorálási</a:t>
            </a:r>
            <a:r>
              <a:rPr lang="hu-HU" sz="1600" dirty="0" smtClean="0">
                <a:solidFill>
                  <a:schemeClr val="accent1">
                    <a:lumMod val="75000"/>
                  </a:schemeClr>
                </a:solidFill>
              </a:rPr>
              <a:t> segítség nyújtása mellett konkrét K+F és kapacitásfejlesztési, valamint foglalkoztatási támogatások is elérhetőek lennének. Mindezek egy programszerűen egymásra épülő támogatási eszköz portfóliót képeznének, melyek szervezését egy megfelelő civil/nonprofit szervezet végezné.</a:t>
            </a:r>
            <a:endParaRPr lang="hu-HU" sz="1600" b="1" dirty="0" smtClean="0">
              <a:solidFill>
                <a:schemeClr val="accent1">
                  <a:lumMod val="75000"/>
                </a:schemeClr>
              </a:solidFill>
            </a:endParaRPr>
          </a:p>
          <a:p>
            <a:pPr algn="just"/>
            <a:r>
              <a:rPr lang="hu-HU" dirty="0" smtClean="0">
                <a:solidFill>
                  <a:schemeClr val="accent1">
                    <a:lumMod val="75000"/>
                  </a:schemeClr>
                </a:solidFill>
              </a:rPr>
              <a:t>.</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5.</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6.</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232202"/>
          </a:xfrm>
          <a:prstGeom prst="rect">
            <a:avLst/>
          </a:prstGeom>
          <a:noFill/>
        </p:spPr>
        <p:txBody>
          <a:bodyPr wrap="square" rtlCol="0">
            <a:spAutoFit/>
          </a:bodyPr>
          <a:lstStyle/>
          <a:p>
            <a:pPr marL="0" lvl="1"/>
            <a:r>
              <a:rPr lang="hu-HU" b="1" dirty="0" smtClean="0">
                <a:solidFill>
                  <a:schemeClr val="tx2"/>
                </a:solidFill>
              </a:rPr>
              <a:t>CÍME:</a:t>
            </a:r>
            <a:r>
              <a:rPr lang="hu-HU" dirty="0" smtClean="0">
                <a:solidFill>
                  <a:srgbClr val="FF0000"/>
                </a:solidFill>
              </a:rPr>
              <a:t> </a:t>
            </a:r>
            <a:r>
              <a:rPr lang="hu-HU" b="1" dirty="0" smtClean="0">
                <a:solidFill>
                  <a:schemeClr val="accent1">
                    <a:lumMod val="75000"/>
                  </a:schemeClr>
                </a:solidFill>
              </a:rPr>
              <a:t>Iparosodott Békés Megyéért program</a:t>
            </a:r>
          </a:p>
          <a:p>
            <a:r>
              <a:rPr lang="hu-HU" sz="1600" b="1" dirty="0" smtClean="0">
                <a:solidFill>
                  <a:schemeClr val="accent1">
                    <a:lumMod val="75000"/>
                  </a:schemeClr>
                </a:solidFill>
              </a:rPr>
              <a:t>FORRÁS: </a:t>
            </a:r>
            <a:r>
              <a:rPr lang="hu-HU" sz="1600" dirty="0" smtClean="0">
                <a:solidFill>
                  <a:schemeClr val="accent1">
                    <a:lumMod val="75000"/>
                  </a:schemeClr>
                </a:solidFill>
              </a:rPr>
              <a:t>GINOP 1. </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Kis- közepes vállalkozások, megyei szintű gazdaságfejlesztési/ágazati szervezetek, egyesületek.</a:t>
            </a:r>
          </a:p>
          <a:p>
            <a:r>
              <a:rPr lang="hu-HU" sz="1600" b="1" dirty="0" smtClean="0">
                <a:solidFill>
                  <a:schemeClr val="accent1">
                    <a:lumMod val="75000"/>
                  </a:schemeClr>
                </a:solidFill>
              </a:rPr>
              <a:t>KAPCSOLÓDÓ PROGRAM/OK:</a:t>
            </a:r>
          </a:p>
          <a:p>
            <a:pPr lvl="0">
              <a:buFont typeface="Arial" pitchFamily="34" charset="0"/>
              <a:buChar char="•"/>
            </a:pPr>
            <a:r>
              <a:rPr lang="hu-HU" sz="1600" dirty="0" smtClean="0">
                <a:solidFill>
                  <a:schemeClr val="accent1">
                    <a:lumMod val="75000"/>
                  </a:schemeClr>
                </a:solidFill>
              </a:rPr>
              <a:t>Üzleti infrastruktúra fejlesztése Békés megyében (TOP 1)</a:t>
            </a:r>
          </a:p>
          <a:p>
            <a:pPr lvl="0">
              <a:buFont typeface="Arial" pitchFamily="34" charset="0"/>
              <a:buChar char="•"/>
            </a:pPr>
            <a:r>
              <a:rPr lang="hu-HU" sz="1600" dirty="0" smtClean="0">
                <a:solidFill>
                  <a:schemeClr val="accent1">
                    <a:lumMod val="75000"/>
                  </a:schemeClr>
                </a:solidFill>
              </a:rPr>
              <a:t>Békés megye, az élelmiszeripar fellegvára; (VP) </a:t>
            </a:r>
          </a:p>
          <a:p>
            <a:pPr lvl="0">
              <a:buFont typeface="Arial" pitchFamily="34" charset="0"/>
              <a:buChar char="•"/>
            </a:pPr>
            <a:endParaRPr lang="hu-HU" sz="1600" dirty="0" smtClean="0">
              <a:solidFill>
                <a:schemeClr val="accent1">
                  <a:lumMod val="75000"/>
                </a:schemeClr>
              </a:solidFill>
            </a:endParaRPr>
          </a:p>
          <a:p>
            <a:pPr>
              <a:buFont typeface="Arial" pitchFamily="34" charset="0"/>
              <a:buChar char="•"/>
            </a:pPr>
            <a:r>
              <a:rPr lang="hu-HU" sz="1600" b="1" dirty="0" smtClean="0">
                <a:solidFill>
                  <a:schemeClr val="accent1">
                    <a:lumMod val="75000"/>
                  </a:schemeClr>
                </a:solidFill>
              </a:rPr>
              <a:t>PROJEKT LEÍRÁSA, ELEMEI:</a:t>
            </a:r>
            <a:endParaRPr lang="hu-HU" sz="1600" dirty="0" smtClean="0">
              <a:solidFill>
                <a:schemeClr val="accent1">
                  <a:lumMod val="75000"/>
                </a:schemeClr>
              </a:solidFill>
            </a:endParaRPr>
          </a:p>
          <a:p>
            <a:pPr algn="just"/>
            <a:r>
              <a:rPr lang="hu-HU" sz="1600" dirty="0" smtClean="0">
                <a:solidFill>
                  <a:schemeClr val="accent1">
                    <a:lumMod val="75000"/>
                  </a:schemeClr>
                </a:solidFill>
              </a:rPr>
              <a:t>A rendelkezésre álló források hatékony felhasználása érdekében ágazati fejlesztési programokat alakítunk ki. Első lépésként azonosítjuk a megye számára leginkább potens ágazatokat, majd a  rendelkezésre álló forrásokat komplex módon felhasználó ágazati programokat és akcióterveket alakítunk ki, a releváns szereplők bevonásával. A program keretében közvetlen vállalati telephely fejlesztést, kutatás-fejlesztést és vállalati képzéseket is támogatunk, miközben kiemelten kezeljük a vállalati együttműködések támogatását is.</a:t>
            </a:r>
            <a:endParaRPr lang="hu-HU" sz="1600" b="1" dirty="0" smtClean="0">
              <a:solidFill>
                <a:schemeClr val="accent1">
                  <a:lumMod val="75000"/>
                </a:schemeClr>
              </a:solidFill>
            </a:endParaRPr>
          </a:p>
          <a:p>
            <a:pPr algn="just"/>
            <a:r>
              <a:rPr lang="hu-HU" dirty="0" smtClean="0">
                <a:solidFill>
                  <a:schemeClr val="accent1">
                    <a:lumMod val="75000"/>
                  </a:schemeClr>
                </a:solidFill>
              </a:rPr>
              <a:t>.</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6.</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7.</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109091"/>
          </a:xfrm>
          <a:prstGeom prst="rect">
            <a:avLst/>
          </a:prstGeom>
          <a:noFill/>
        </p:spPr>
        <p:txBody>
          <a:bodyPr wrap="square" rtlCol="0">
            <a:spAutoFit/>
          </a:bodyPr>
          <a:lstStyle/>
          <a:p>
            <a:r>
              <a:rPr lang="hu-HU" sz="2400" b="1" dirty="0" smtClean="0">
                <a:solidFill>
                  <a:schemeClr val="tx2"/>
                </a:solidFill>
              </a:rPr>
              <a:t>CÍME:</a:t>
            </a:r>
            <a:r>
              <a:rPr lang="hu-HU" sz="2400" dirty="0" smtClean="0">
                <a:solidFill>
                  <a:srgbClr val="FF0000"/>
                </a:solidFill>
              </a:rPr>
              <a:t> </a:t>
            </a:r>
            <a:r>
              <a:rPr lang="hu-HU" sz="2000" b="1" dirty="0" smtClean="0">
                <a:solidFill>
                  <a:schemeClr val="accent1">
                    <a:lumMod val="75000"/>
                  </a:schemeClr>
                </a:solidFill>
              </a:rPr>
              <a:t>PET </a:t>
            </a:r>
            <a:r>
              <a:rPr lang="hu-HU" sz="2000" b="1" dirty="0" err="1" smtClean="0">
                <a:solidFill>
                  <a:schemeClr val="accent1">
                    <a:lumMod val="75000"/>
                  </a:schemeClr>
                </a:solidFill>
              </a:rPr>
              <a:t>reciklálási</a:t>
            </a:r>
            <a:r>
              <a:rPr lang="hu-HU" sz="2000" b="1" dirty="0" smtClean="0">
                <a:solidFill>
                  <a:schemeClr val="accent1">
                    <a:lumMod val="75000"/>
                  </a:schemeClr>
                </a:solidFill>
              </a:rPr>
              <a:t> program</a:t>
            </a:r>
          </a:p>
          <a:p>
            <a:r>
              <a:rPr lang="hu-HU" sz="2000" b="1" dirty="0" smtClean="0">
                <a:solidFill>
                  <a:schemeClr val="accent1">
                    <a:lumMod val="75000"/>
                  </a:schemeClr>
                </a:solidFill>
              </a:rPr>
              <a:t>FORRÁS: </a:t>
            </a:r>
            <a:r>
              <a:rPr lang="hu-HU" sz="2000" dirty="0" smtClean="0">
                <a:solidFill>
                  <a:schemeClr val="accent1">
                    <a:lumMod val="75000"/>
                  </a:schemeClr>
                </a:solidFill>
              </a:rPr>
              <a:t>GINOP-1</a:t>
            </a:r>
          </a:p>
          <a:p>
            <a:r>
              <a:rPr lang="hu-HU" sz="2000" b="1" dirty="0" smtClean="0">
                <a:solidFill>
                  <a:schemeClr val="accent1">
                    <a:lumMod val="75000"/>
                  </a:schemeClr>
                </a:solidFill>
              </a:rPr>
              <a:t>KEDVEZMÉNYEZETT(EK): </a:t>
            </a:r>
            <a:r>
              <a:rPr lang="hu-HU" sz="2000" dirty="0" smtClean="0">
                <a:solidFill>
                  <a:schemeClr val="accent1">
                    <a:lumMod val="75000"/>
                  </a:schemeClr>
                </a:solidFill>
              </a:rPr>
              <a:t>Kis- közepes vállalkozások;</a:t>
            </a:r>
          </a:p>
          <a:p>
            <a:r>
              <a:rPr lang="hu-HU" sz="2000" b="1" dirty="0" smtClean="0">
                <a:solidFill>
                  <a:schemeClr val="accent1">
                    <a:lumMod val="75000"/>
                  </a:schemeClr>
                </a:solidFill>
              </a:rPr>
              <a:t>KAPCSOLÓDÓ PROGRAM/OK:</a:t>
            </a:r>
          </a:p>
          <a:p>
            <a:pPr>
              <a:buFont typeface="Arial" pitchFamily="34" charset="0"/>
              <a:buChar char="•"/>
            </a:pPr>
            <a:r>
              <a:rPr lang="hu-HU" sz="2000" dirty="0" smtClean="0">
                <a:solidFill>
                  <a:schemeClr val="accent1">
                    <a:lumMod val="75000"/>
                  </a:schemeClr>
                </a:solidFill>
              </a:rPr>
              <a:t> A szelektív hulladékgyűjtés népszerűsítését célzó megyei szemléletformáló kampány (KEHOP-3-2)</a:t>
            </a:r>
          </a:p>
          <a:p>
            <a:endParaRPr lang="hu-HU" sz="2000" dirty="0" smtClean="0">
              <a:solidFill>
                <a:schemeClr val="accent1">
                  <a:lumMod val="75000"/>
                </a:schemeClr>
              </a:solidFill>
            </a:endParaRPr>
          </a:p>
          <a:p>
            <a:r>
              <a:rPr lang="hu-HU" sz="2000" b="1" dirty="0" smtClean="0">
                <a:solidFill>
                  <a:schemeClr val="accent1">
                    <a:lumMod val="75000"/>
                  </a:schemeClr>
                </a:solidFill>
              </a:rPr>
              <a:t>PROJEKT LEÍRÁSA, ELEMEI:</a:t>
            </a:r>
            <a:endParaRPr lang="hu-HU" sz="2000" dirty="0" smtClean="0">
              <a:solidFill>
                <a:schemeClr val="accent1">
                  <a:lumMod val="75000"/>
                </a:schemeClr>
              </a:solidFill>
            </a:endParaRPr>
          </a:p>
          <a:p>
            <a:pPr algn="just"/>
            <a:r>
              <a:rPr lang="hu-HU" dirty="0" smtClean="0">
                <a:solidFill>
                  <a:schemeClr val="accent1">
                    <a:lumMod val="75000"/>
                  </a:schemeClr>
                </a:solidFill>
              </a:rPr>
              <a:t>A szelektíven gyűjtött - ill. a </a:t>
            </a:r>
            <a:r>
              <a:rPr lang="hu-HU" dirty="0" err="1" smtClean="0">
                <a:solidFill>
                  <a:schemeClr val="accent1">
                    <a:lumMod val="75000"/>
                  </a:schemeClr>
                </a:solidFill>
              </a:rPr>
              <a:t>TSZH-ból</a:t>
            </a:r>
            <a:r>
              <a:rPr lang="hu-HU" dirty="0" smtClean="0">
                <a:solidFill>
                  <a:schemeClr val="accent1">
                    <a:lumMod val="75000"/>
                  </a:schemeClr>
                </a:solidFill>
              </a:rPr>
              <a:t> kiválogatott - a kommunális hulladék legértékesebb részének számító PET frakció kémiai eljárás során történő feldolgozása megyei szinten 1 db nagyteljesítményű </a:t>
            </a:r>
            <a:r>
              <a:rPr lang="hu-HU" dirty="0" err="1" smtClean="0">
                <a:solidFill>
                  <a:schemeClr val="accent1">
                    <a:lumMod val="75000"/>
                  </a:schemeClr>
                </a:solidFill>
              </a:rPr>
              <a:t>reciklálómű</a:t>
            </a:r>
            <a:r>
              <a:rPr lang="hu-HU" dirty="0" smtClean="0">
                <a:solidFill>
                  <a:schemeClr val="accent1">
                    <a:lumMod val="75000"/>
                  </a:schemeClr>
                </a:solidFill>
              </a:rPr>
              <a:t> építésével megteremthető a gyűjtőrendszerek fenntartását finanszírozó fedezet, és valamennyi hulladékfeldolgozáshoz, mint gazdaságfejlesztési akcióhoz kapcsolható fenntartható munkaerőigény</a:t>
            </a:r>
            <a:r>
              <a:rPr lang="hu-HU" dirty="0" smtClean="0"/>
              <a:t>.</a:t>
            </a:r>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7.</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2021-tól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8.</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632311"/>
          </a:xfrm>
          <a:prstGeom prst="rect">
            <a:avLst/>
          </a:prstGeom>
          <a:noFill/>
        </p:spPr>
        <p:txBody>
          <a:bodyPr wrap="square" rtlCol="0">
            <a:spAutoFit/>
          </a:bodyPr>
          <a:lstStyle/>
          <a:p>
            <a:r>
              <a:rPr lang="hu-HU" sz="1600" b="1" dirty="0" smtClean="0">
                <a:solidFill>
                  <a:schemeClr val="accent1">
                    <a:lumMod val="75000"/>
                  </a:schemeClr>
                </a:solidFill>
              </a:rPr>
              <a:t>CÍME:</a:t>
            </a:r>
            <a:r>
              <a:rPr lang="hu-HU" sz="1600" dirty="0" smtClean="0">
                <a:solidFill>
                  <a:schemeClr val="accent1">
                    <a:lumMod val="75000"/>
                  </a:schemeClr>
                </a:solidFill>
              </a:rPr>
              <a:t> </a:t>
            </a:r>
            <a:r>
              <a:rPr lang="hu-HU" sz="1600" b="1" dirty="0" smtClean="0">
                <a:solidFill>
                  <a:schemeClr val="accent1">
                    <a:lumMod val="75000"/>
                  </a:schemeClr>
                </a:solidFill>
              </a:rPr>
              <a:t>Gépjármű újrahasznosítási program</a:t>
            </a:r>
          </a:p>
          <a:p>
            <a:r>
              <a:rPr lang="hu-HU" sz="1600" b="1" dirty="0" smtClean="0">
                <a:solidFill>
                  <a:schemeClr val="accent1">
                    <a:lumMod val="75000"/>
                  </a:schemeClr>
                </a:solidFill>
              </a:rPr>
              <a:t>FORRÁS: </a:t>
            </a:r>
            <a:r>
              <a:rPr lang="hu-HU" sz="1600" dirty="0" smtClean="0">
                <a:solidFill>
                  <a:schemeClr val="accent1">
                    <a:lumMod val="75000"/>
                  </a:schemeClr>
                </a:solidFill>
              </a:rPr>
              <a:t>GINOP-1</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szociális szövetkezetek, helyi KKV-k;</a:t>
            </a:r>
          </a:p>
          <a:p>
            <a:r>
              <a:rPr lang="hu-HU" sz="1600" b="1" dirty="0" smtClean="0">
                <a:solidFill>
                  <a:schemeClr val="accent1">
                    <a:lumMod val="75000"/>
                  </a:schemeClr>
                </a:solidFill>
              </a:rPr>
              <a:t>KAPCSOLÓDÓ PROGRAM/OK:</a:t>
            </a:r>
          </a:p>
          <a:p>
            <a:pPr>
              <a:buFont typeface="Arial" pitchFamily="34" charset="0"/>
              <a:buChar char="•"/>
            </a:pPr>
            <a:r>
              <a:rPr lang="hu-HU" sz="1600" dirty="0" smtClean="0">
                <a:solidFill>
                  <a:schemeClr val="accent1">
                    <a:lumMod val="75000"/>
                  </a:schemeClr>
                </a:solidFill>
              </a:rPr>
              <a:t> A szelektív hulladékgyűjtés népszerűsítését célzó megyei szemléletformáló kampány (KEHOP-3.1)</a:t>
            </a:r>
          </a:p>
          <a:p>
            <a:pPr>
              <a:buFont typeface="Arial" pitchFamily="34" charset="0"/>
              <a:buChar char="•"/>
            </a:pPr>
            <a:r>
              <a:rPr lang="hu-HU" sz="1600" dirty="0" smtClean="0">
                <a:solidFill>
                  <a:schemeClr val="accent1">
                    <a:lumMod val="75000"/>
                  </a:schemeClr>
                </a:solidFill>
              </a:rPr>
              <a:t> Üzleti infrastruktúra fejlesztése Békés megyében (TOP-1.1)</a:t>
            </a:r>
          </a:p>
          <a:p>
            <a:pPr>
              <a:buFont typeface="Arial" pitchFamily="34" charset="0"/>
              <a:buChar char="•"/>
            </a:pPr>
            <a:r>
              <a:rPr lang="hu-HU" sz="1600" dirty="0" smtClean="0">
                <a:solidFill>
                  <a:schemeClr val="accent1">
                    <a:lumMod val="75000"/>
                  </a:schemeClr>
                </a:solidFill>
              </a:rPr>
              <a:t> BM-PILOT: Nem mezőgazdasági tevékenységek fejlesztése a szociális szövetkezetek szintjén</a:t>
            </a:r>
          </a:p>
          <a:p>
            <a:endParaRPr lang="hu-HU" sz="1600" b="1" dirty="0" smtClean="0">
              <a:solidFill>
                <a:schemeClr val="accent1">
                  <a:lumMod val="75000"/>
                </a:schemeClr>
              </a:solidFill>
            </a:endParaRPr>
          </a:p>
          <a:p>
            <a:r>
              <a:rPr lang="hu-HU" sz="1600" b="1" dirty="0" smtClean="0">
                <a:solidFill>
                  <a:schemeClr val="accent1">
                    <a:lumMod val="75000"/>
                  </a:schemeClr>
                </a:solidFill>
              </a:rPr>
              <a:t>PROJEKT LEÍRÁSA, ELEMEI:</a:t>
            </a:r>
            <a:endParaRPr lang="hu-HU" sz="1600" dirty="0" smtClean="0">
              <a:solidFill>
                <a:schemeClr val="accent1">
                  <a:lumMod val="75000"/>
                </a:schemeClr>
              </a:solidFill>
            </a:endParaRPr>
          </a:p>
          <a:p>
            <a:r>
              <a:rPr lang="hu-HU" sz="1600" b="1" i="1" dirty="0" smtClean="0">
                <a:solidFill>
                  <a:schemeClr val="accent1">
                    <a:lumMod val="75000"/>
                  </a:schemeClr>
                </a:solidFill>
              </a:rPr>
              <a:t>Roncstelepeken összegyűjtött gépjárművekből származó gumi, textil és műanyag hulladék válogató rendszer kiépítése.</a:t>
            </a:r>
          </a:p>
          <a:p>
            <a:endParaRPr lang="hu-HU" sz="1600" b="1" dirty="0" smtClean="0">
              <a:solidFill>
                <a:schemeClr val="accent1">
                  <a:lumMod val="75000"/>
                </a:schemeClr>
              </a:solidFill>
            </a:endParaRPr>
          </a:p>
          <a:p>
            <a:pPr lvl="0"/>
            <a:r>
              <a:rPr lang="hu-HU" sz="1600" dirty="0" smtClean="0">
                <a:solidFill>
                  <a:schemeClr val="accent1">
                    <a:lumMod val="75000"/>
                  </a:schemeClr>
                </a:solidFill>
              </a:rPr>
              <a:t>Kézi válogatással valósul meg az újrahasznosítható és használható részek kinyerése, a hasznosíthatatlan részek kiválogatása, amely mint munkaerő intenzív termelési folyamat jelentősen támogatja a helyi munkanélküliség leszorítását, figyelembe véve, hogy könnyen betanítható a munkavállaló. </a:t>
            </a:r>
          </a:p>
          <a:p>
            <a:pPr algn="just"/>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8.</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IV.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ROADMAp</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093976"/>
          </a:xfrm>
          <a:prstGeom prst="rect">
            <a:avLst/>
          </a:prstGeom>
          <a:noFill/>
        </p:spPr>
        <p:txBody>
          <a:bodyPr wrap="square" rtlCol="0">
            <a:spAutoFit/>
          </a:bodyPr>
          <a:lstStyle/>
          <a:p>
            <a:endParaRPr lang="hu-HU" sz="2400" dirty="0" smtClean="0">
              <a:solidFill>
                <a:schemeClr val="accent1">
                  <a:lumMod val="75000"/>
                </a:schemeClr>
              </a:solidFill>
            </a:endParaRPr>
          </a:p>
          <a:p>
            <a:r>
              <a:rPr lang="hu-HU" sz="2400" b="1" dirty="0" smtClean="0">
                <a:solidFill>
                  <a:schemeClr val="accent1">
                    <a:lumMod val="75000"/>
                  </a:schemeClr>
                </a:solidFill>
              </a:rPr>
              <a:t>A WORKSHOPNAK CÉLJA:</a:t>
            </a:r>
            <a:r>
              <a:rPr lang="hu-HU" sz="2400" dirty="0" smtClean="0">
                <a:solidFill>
                  <a:schemeClr val="accent1">
                    <a:lumMod val="75000"/>
                  </a:schemeClr>
                </a:solidFill>
              </a:rPr>
              <a:t> Kiemelt programok/ projektek időbeni ütemezésének meghatározása.</a:t>
            </a:r>
          </a:p>
          <a:p>
            <a:endParaRPr lang="hu-HU" sz="2400" dirty="0" smtClean="0">
              <a:solidFill>
                <a:schemeClr val="accent1">
                  <a:lumMod val="75000"/>
                </a:schemeClr>
              </a:solidFill>
            </a:endParaRPr>
          </a:p>
          <a:p>
            <a:r>
              <a:rPr lang="hu-HU" sz="2400" b="1" dirty="0" smtClean="0">
                <a:solidFill>
                  <a:schemeClr val="accent1">
                    <a:lumMod val="75000"/>
                  </a:schemeClr>
                </a:solidFill>
              </a:rPr>
              <a:t>MIRŐL FOG SZÓLNI EZ AZ ELŐADÁS?</a:t>
            </a:r>
          </a:p>
          <a:p>
            <a:pPr lvl="1">
              <a:buFont typeface="Arial" pitchFamily="34" charset="0"/>
              <a:buChar char="•"/>
            </a:pPr>
            <a:r>
              <a:rPr lang="hu-HU" sz="2400" dirty="0" smtClean="0">
                <a:solidFill>
                  <a:schemeClr val="accent1">
                    <a:lumMod val="75000"/>
                  </a:schemeClr>
                </a:solidFill>
              </a:rPr>
              <a:t>Projektek általános „életciklusának” bemutatása</a:t>
            </a:r>
          </a:p>
          <a:p>
            <a:pPr lvl="1">
              <a:buFont typeface="Arial" pitchFamily="34" charset="0"/>
              <a:buChar char="•"/>
            </a:pPr>
            <a:r>
              <a:rPr lang="hu-HU" sz="2400" dirty="0" err="1" smtClean="0">
                <a:solidFill>
                  <a:schemeClr val="accent1">
                    <a:lumMod val="75000"/>
                  </a:schemeClr>
                </a:solidFill>
              </a:rPr>
              <a:t>GINOP-hoz</a:t>
            </a:r>
            <a:r>
              <a:rPr lang="hu-HU" sz="2400" dirty="0" smtClean="0">
                <a:solidFill>
                  <a:schemeClr val="accent1">
                    <a:lumMod val="75000"/>
                  </a:schemeClr>
                </a:solidFill>
              </a:rPr>
              <a:t> kapcsolódó programok/projektek</a:t>
            </a:r>
          </a:p>
          <a:p>
            <a:pPr lvl="1">
              <a:buFont typeface="Arial" pitchFamily="34" charset="0"/>
              <a:buChar char="•"/>
            </a:pPr>
            <a:r>
              <a:rPr lang="hu-HU" sz="2400" dirty="0" err="1" smtClean="0">
                <a:solidFill>
                  <a:schemeClr val="accent1">
                    <a:lumMod val="75000"/>
                  </a:schemeClr>
                </a:solidFill>
              </a:rPr>
              <a:t>KEHOP-hoz</a:t>
            </a:r>
            <a:r>
              <a:rPr lang="hu-HU" sz="2400" dirty="0" smtClean="0">
                <a:solidFill>
                  <a:schemeClr val="accent1">
                    <a:lumMod val="75000"/>
                  </a:schemeClr>
                </a:solidFill>
              </a:rPr>
              <a:t> kapcsolódó programok/projektek</a:t>
            </a:r>
          </a:p>
          <a:p>
            <a:pPr lvl="1">
              <a:buFont typeface="Arial" pitchFamily="34" charset="0"/>
              <a:buChar char="•"/>
            </a:pPr>
            <a:r>
              <a:rPr lang="hu-HU" sz="2400" dirty="0" err="1" smtClean="0">
                <a:solidFill>
                  <a:schemeClr val="accent1">
                    <a:lumMod val="75000"/>
                  </a:schemeClr>
                </a:solidFill>
              </a:rPr>
              <a:t>RO-HU-hoz</a:t>
            </a:r>
            <a:r>
              <a:rPr lang="hu-HU" sz="2400" dirty="0" smtClean="0">
                <a:solidFill>
                  <a:schemeClr val="accent1">
                    <a:lumMod val="75000"/>
                  </a:schemeClr>
                </a:solidFill>
              </a:rPr>
              <a:t> kapcsolódó programok/projektek</a:t>
            </a:r>
          </a:p>
          <a:p>
            <a:pPr lvl="1">
              <a:buFont typeface="Arial" pitchFamily="34" charset="0"/>
              <a:buChar char="•"/>
            </a:pPr>
            <a:r>
              <a:rPr lang="hu-HU" sz="2400" dirty="0" err="1" smtClean="0">
                <a:solidFill>
                  <a:schemeClr val="accent1">
                    <a:lumMod val="75000"/>
                  </a:schemeClr>
                </a:solidFill>
              </a:rPr>
              <a:t>TOP-hoz</a:t>
            </a:r>
            <a:r>
              <a:rPr lang="hu-HU" sz="2400" dirty="0" smtClean="0">
                <a:solidFill>
                  <a:schemeClr val="accent1">
                    <a:lumMod val="75000"/>
                  </a:schemeClr>
                </a:solidFill>
              </a:rPr>
              <a:t> kapcsolódó programok/projektek</a:t>
            </a:r>
          </a:p>
          <a:p>
            <a:pPr lvl="1">
              <a:buFont typeface="Arial" pitchFamily="34" charset="0"/>
              <a:buChar char="•"/>
            </a:pPr>
            <a:r>
              <a:rPr lang="hu-HU" sz="2400" dirty="0" err="1" smtClean="0">
                <a:solidFill>
                  <a:schemeClr val="accent1">
                    <a:lumMod val="75000"/>
                  </a:schemeClr>
                </a:solidFill>
              </a:rPr>
              <a:t>VP-hoz</a:t>
            </a:r>
            <a:r>
              <a:rPr lang="hu-HU" sz="2400" dirty="0" smtClean="0">
                <a:solidFill>
                  <a:schemeClr val="accent1">
                    <a:lumMod val="75000"/>
                  </a:schemeClr>
                </a:solidFill>
              </a:rPr>
              <a:t> kapcsolódó programok/projektek</a:t>
            </a:r>
          </a:p>
          <a:p>
            <a:pPr lvl="1">
              <a:buFont typeface="Arial" pitchFamily="34" charset="0"/>
              <a:buChar char="•"/>
            </a:pPr>
            <a:r>
              <a:rPr lang="hu-HU" sz="2400" dirty="0" err="1" smtClean="0">
                <a:solidFill>
                  <a:schemeClr val="accent1">
                    <a:lumMod val="75000"/>
                  </a:schemeClr>
                </a:solidFill>
              </a:rPr>
              <a:t>GINOP-hoz</a:t>
            </a:r>
            <a:r>
              <a:rPr lang="hu-HU" sz="2400" dirty="0" smtClean="0">
                <a:solidFill>
                  <a:schemeClr val="accent1">
                    <a:lumMod val="75000"/>
                  </a:schemeClr>
                </a:solidFill>
              </a:rPr>
              <a:t> kapcsolódó programok/projektek</a:t>
            </a:r>
          </a:p>
          <a:p>
            <a:pPr lvl="1">
              <a:buFont typeface="Arial" pitchFamily="34" charset="0"/>
              <a:buChar char="•"/>
            </a:pPr>
            <a:r>
              <a:rPr lang="hu-HU" sz="2400" dirty="0" err="1" smtClean="0">
                <a:solidFill>
                  <a:schemeClr val="accent1">
                    <a:lumMod val="75000"/>
                  </a:schemeClr>
                </a:solidFill>
              </a:rPr>
              <a:t>PILOT-hoz</a:t>
            </a:r>
            <a:r>
              <a:rPr lang="hu-HU" sz="2400" b="1" i="1" dirty="0" smtClean="0">
                <a:solidFill>
                  <a:schemeClr val="accent1">
                    <a:lumMod val="75000"/>
                  </a:schemeClr>
                </a:solidFill>
              </a:rPr>
              <a:t> </a:t>
            </a:r>
            <a:r>
              <a:rPr lang="hu-HU" sz="2400" dirty="0" smtClean="0">
                <a:solidFill>
                  <a:schemeClr val="accent1">
                    <a:lumMod val="75000"/>
                  </a:schemeClr>
                </a:solidFill>
              </a:rPr>
              <a:t>kapcsolódó programok/projektek</a:t>
            </a:r>
          </a:p>
          <a:p>
            <a:pPr lvl="1">
              <a:buFont typeface="Arial" pitchFamily="34" charset="0"/>
              <a:buChar char="•"/>
            </a:pPr>
            <a:endParaRPr lang="hu-HU" sz="2400"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155531"/>
          </a:xfrm>
          <a:prstGeom prst="rect">
            <a:avLst/>
          </a:prstGeom>
          <a:noFill/>
        </p:spPr>
        <p:txBody>
          <a:bodyPr wrap="square" rtlCol="0">
            <a:spAutoFit/>
          </a:bodyPr>
          <a:lstStyle/>
          <a:p>
            <a:r>
              <a:rPr lang="hu-HU" b="1" dirty="0" smtClean="0">
                <a:solidFill>
                  <a:schemeClr val="tx2"/>
                </a:solidFill>
              </a:rPr>
              <a:t>CÍME:</a:t>
            </a:r>
            <a:r>
              <a:rPr lang="hu-HU" dirty="0" smtClean="0">
                <a:solidFill>
                  <a:srgbClr val="FF0000"/>
                </a:solidFill>
              </a:rPr>
              <a:t> </a:t>
            </a:r>
            <a:r>
              <a:rPr lang="hu-HU" dirty="0" smtClean="0">
                <a:solidFill>
                  <a:schemeClr val="accent1">
                    <a:lumMod val="75000"/>
                  </a:schemeClr>
                </a:solidFill>
              </a:rPr>
              <a:t>A katasztrófavédelmi szolgáltatások komplex fejlesztése Békés megye egy kijelölt akcióterületén – mintaprogram</a:t>
            </a:r>
            <a:endParaRPr lang="hu-HU" b="1" dirty="0" smtClean="0">
              <a:solidFill>
                <a:schemeClr val="accent1">
                  <a:lumMod val="75000"/>
                </a:schemeClr>
              </a:solidFill>
            </a:endParaRPr>
          </a:p>
          <a:p>
            <a:r>
              <a:rPr lang="hu-HU" b="1" dirty="0" smtClean="0">
                <a:solidFill>
                  <a:schemeClr val="accent1">
                    <a:lumMod val="75000"/>
                  </a:schemeClr>
                </a:solidFill>
              </a:rPr>
              <a:t>FORRÁS: </a:t>
            </a:r>
            <a:r>
              <a:rPr lang="hu-HU" dirty="0" smtClean="0">
                <a:solidFill>
                  <a:schemeClr val="accent1">
                    <a:lumMod val="75000"/>
                  </a:schemeClr>
                </a:solidFill>
              </a:rPr>
              <a:t>KEHOP 1.6</a:t>
            </a:r>
          </a:p>
          <a:p>
            <a:r>
              <a:rPr lang="hu-HU" b="1" dirty="0" smtClean="0">
                <a:solidFill>
                  <a:schemeClr val="accent1">
                    <a:lumMod val="75000"/>
                  </a:schemeClr>
                </a:solidFill>
              </a:rPr>
              <a:t>KEDVEZMÉNYEZETT(EK): </a:t>
            </a:r>
            <a:r>
              <a:rPr lang="hu-HU" dirty="0" smtClean="0">
                <a:solidFill>
                  <a:schemeClr val="accent1">
                    <a:lumMod val="75000"/>
                  </a:schemeClr>
                </a:solidFill>
              </a:rPr>
              <a:t>A katasztrófavédelemben dolgozó önkéntes, civil és non-profit szervezetek</a:t>
            </a:r>
          </a:p>
          <a:p>
            <a:r>
              <a:rPr lang="hu-HU" b="1" dirty="0" smtClean="0">
                <a:solidFill>
                  <a:schemeClr val="accent1">
                    <a:lumMod val="75000"/>
                  </a:schemeClr>
                </a:solidFill>
              </a:rPr>
              <a:t>KAPCSOLÓDÓ PROGRAM/OK:</a:t>
            </a:r>
          </a:p>
          <a:p>
            <a:pPr>
              <a:buFont typeface="Arial" pitchFamily="34" charset="0"/>
              <a:buChar char="•"/>
            </a:pPr>
            <a:r>
              <a:rPr lang="hu-HU" dirty="0" smtClean="0">
                <a:solidFill>
                  <a:schemeClr val="accent1">
                    <a:lumMod val="75000"/>
                  </a:schemeClr>
                </a:solidFill>
              </a:rPr>
              <a:t> Minőségi alapellátás Békés Megyében (TOP- 4.1 és 4.2);</a:t>
            </a:r>
          </a:p>
          <a:p>
            <a:pPr>
              <a:buFont typeface="Arial" pitchFamily="34" charset="0"/>
              <a:buChar char="•"/>
            </a:pPr>
            <a:r>
              <a:rPr lang="hu-HU" dirty="0" smtClean="0">
                <a:solidFill>
                  <a:schemeClr val="accent1">
                    <a:lumMod val="75000"/>
                  </a:schemeClr>
                </a:solidFill>
              </a:rPr>
              <a:t> Leszakadó társadalmi rétegek erősítése (TOP- 4.3 és 5.2);</a:t>
            </a:r>
          </a:p>
          <a:p>
            <a:r>
              <a:rPr lang="hu-HU" b="1" dirty="0" smtClean="0">
                <a:solidFill>
                  <a:schemeClr val="accent1">
                    <a:lumMod val="75000"/>
                  </a:schemeClr>
                </a:solidFill>
              </a:rPr>
              <a:t>PROJEKT LEÍRÁSA, ELEMEI:</a:t>
            </a:r>
            <a:endParaRPr lang="hu-HU" dirty="0" smtClean="0">
              <a:solidFill>
                <a:schemeClr val="accent1">
                  <a:lumMod val="75000"/>
                </a:schemeClr>
              </a:solidFill>
            </a:endParaRPr>
          </a:p>
          <a:p>
            <a:pPr algn="just"/>
            <a:r>
              <a:rPr lang="hu-HU" sz="1600" dirty="0" smtClean="0">
                <a:solidFill>
                  <a:schemeClr val="accent1">
                    <a:lumMod val="75000"/>
                  </a:schemeClr>
                </a:solidFill>
              </a:rPr>
              <a:t>A szolgáltatásfejlesztés három, egymásra épülő komponensből áll: </a:t>
            </a:r>
          </a:p>
          <a:p>
            <a:pPr marL="400050" indent="-400050" algn="just">
              <a:buFont typeface="+mj-lt"/>
              <a:buAutoNum type="romanUcPeriod"/>
            </a:pPr>
            <a:r>
              <a:rPr lang="hu-HU" sz="1600" dirty="0" smtClean="0">
                <a:solidFill>
                  <a:schemeClr val="accent1">
                    <a:lumMod val="75000"/>
                  </a:schemeClr>
                </a:solidFill>
              </a:rPr>
              <a:t>Az első elem egy kockázati káresemény (</a:t>
            </a:r>
            <a:r>
              <a:rPr lang="hu-HU" sz="1600" dirty="0" err="1" smtClean="0">
                <a:solidFill>
                  <a:schemeClr val="accent1">
                    <a:lumMod val="75000"/>
                  </a:schemeClr>
                </a:solidFill>
              </a:rPr>
              <a:t>havária</a:t>
            </a:r>
            <a:r>
              <a:rPr lang="hu-HU" sz="1600" dirty="0" smtClean="0">
                <a:solidFill>
                  <a:schemeClr val="accent1">
                    <a:lumMod val="75000"/>
                  </a:schemeClr>
                </a:solidFill>
              </a:rPr>
              <a:t>+természeti) kataszter és előrejelző szoftver kidolgozása. </a:t>
            </a:r>
          </a:p>
          <a:p>
            <a:pPr marL="400050" indent="-400050" algn="just">
              <a:buFont typeface="+mj-lt"/>
              <a:buAutoNum type="romanUcPeriod"/>
            </a:pPr>
            <a:r>
              <a:rPr lang="hu-HU" sz="1600" dirty="0" smtClean="0">
                <a:solidFill>
                  <a:schemeClr val="accent1">
                    <a:lumMod val="75000"/>
                  </a:schemeClr>
                </a:solidFill>
              </a:rPr>
              <a:t>A második komponensben a akcióterület elemzését követően célirányosan fejleszthető a mentési infrastruktúra (speciális gépjárművek, mentőszerek, kommunikációs eszközök, védőruházat stb.) </a:t>
            </a:r>
          </a:p>
          <a:p>
            <a:pPr marL="400050" indent="-400050" algn="just">
              <a:buFont typeface="+mj-lt"/>
              <a:buAutoNum type="romanUcPeriod"/>
            </a:pPr>
            <a:r>
              <a:rPr lang="hu-HU" sz="1600" dirty="0" smtClean="0">
                <a:solidFill>
                  <a:schemeClr val="accent1">
                    <a:lumMod val="75000"/>
                  </a:schemeClr>
                </a:solidFill>
              </a:rPr>
              <a:t>A harmadik komponensben - a </a:t>
            </a:r>
            <a:r>
              <a:rPr lang="hu-HU" sz="1600" dirty="0" err="1" smtClean="0">
                <a:solidFill>
                  <a:schemeClr val="accent1">
                    <a:lumMod val="75000"/>
                  </a:schemeClr>
                </a:solidFill>
              </a:rPr>
              <a:t>reagálóképesség</a:t>
            </a:r>
            <a:r>
              <a:rPr lang="hu-HU" sz="1600" dirty="0" smtClean="0">
                <a:solidFill>
                  <a:schemeClr val="accent1">
                    <a:lumMod val="75000"/>
                  </a:schemeClr>
                </a:solidFill>
              </a:rPr>
              <a:t> fejlesztése érdekében - egy komplex kiképző központ felépítése történik meg, mely átmeneti szállásként és rekreációs intézményként is funkcionál egy-egy súlyosabb eseménnyel összefüggő kárenyhítés során.</a:t>
            </a:r>
            <a:endParaRPr lang="hu-HU" sz="1600" b="1" dirty="0" smtClean="0">
              <a:solidFill>
                <a:schemeClr val="accent1">
                  <a:lumMod val="75000"/>
                </a:schemeClr>
              </a:solidFill>
            </a:endParaRPr>
          </a:p>
          <a:p>
            <a:pPr algn="just"/>
            <a:r>
              <a:rPr lang="hu-HU" dirty="0" smtClean="0">
                <a:solidFill>
                  <a:schemeClr val="accent1">
                    <a:lumMod val="75000"/>
                  </a:schemeClr>
                </a:solidFill>
              </a:rPr>
              <a:t>.</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IV. negyedévtől a konstrukciók 	szabályai szerinti időintervallumban (3 év)</a:t>
            </a:r>
          </a:p>
          <a:p>
            <a:pPr marL="514350" indent="-514350">
              <a:buAutoNum type="romanUcPeriod"/>
            </a:pPr>
            <a:r>
              <a:rPr lang="hu-HU" sz="2200" dirty="0" smtClean="0">
                <a:solidFill>
                  <a:schemeClr val="accent1">
                    <a:lumMod val="75000"/>
                  </a:schemeClr>
                </a:solidFill>
              </a:rPr>
              <a:t>Projekt fenntartási szakasz 2020 év 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2021-tól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7632859"/>
          </a:xfrm>
          <a:prstGeom prst="rect">
            <a:avLst/>
          </a:prstGeom>
          <a:noFill/>
        </p:spPr>
        <p:txBody>
          <a:bodyPr wrap="square" rtlCol="0">
            <a:spAutoFit/>
          </a:bodyPr>
          <a:lstStyle/>
          <a:p>
            <a:r>
              <a:rPr lang="hu-HU" sz="2400" b="1" dirty="0" smtClean="0">
                <a:solidFill>
                  <a:schemeClr val="accent1">
                    <a:lumMod val="75000"/>
                  </a:schemeClr>
                </a:solidFill>
              </a:rPr>
              <a:t>CÍME:</a:t>
            </a:r>
            <a:r>
              <a:rPr lang="hu-HU" sz="2400" dirty="0" smtClean="0">
                <a:solidFill>
                  <a:schemeClr val="accent1">
                    <a:lumMod val="75000"/>
                  </a:schemeClr>
                </a:solidFill>
              </a:rPr>
              <a:t> </a:t>
            </a:r>
            <a:r>
              <a:rPr lang="hu-HU" b="1" dirty="0" smtClean="0">
                <a:solidFill>
                  <a:schemeClr val="accent1">
                    <a:lumMod val="75000"/>
                  </a:schemeClr>
                </a:solidFill>
              </a:rPr>
              <a:t>PET részben-egészben </a:t>
            </a:r>
            <a:r>
              <a:rPr lang="hu-HU" b="1" dirty="0" err="1" smtClean="0">
                <a:solidFill>
                  <a:schemeClr val="accent1">
                    <a:lumMod val="75000"/>
                  </a:schemeClr>
                </a:solidFill>
              </a:rPr>
              <a:t>inverzlogisztikai</a:t>
            </a:r>
            <a:r>
              <a:rPr lang="hu-HU" b="1" dirty="0" smtClean="0">
                <a:solidFill>
                  <a:schemeClr val="accent1">
                    <a:lumMod val="75000"/>
                  </a:schemeClr>
                </a:solidFill>
              </a:rPr>
              <a:t> gyűjtésének fejlesztése Békés megyében </a:t>
            </a:r>
          </a:p>
          <a:p>
            <a:r>
              <a:rPr lang="hu-HU" sz="2000" b="1" dirty="0" smtClean="0">
                <a:solidFill>
                  <a:schemeClr val="accent1">
                    <a:lumMod val="75000"/>
                  </a:schemeClr>
                </a:solidFill>
              </a:rPr>
              <a:t>FORRÁS: </a:t>
            </a:r>
            <a:r>
              <a:rPr lang="hu-HU" sz="2000" dirty="0" smtClean="0">
                <a:solidFill>
                  <a:schemeClr val="accent1">
                    <a:lumMod val="75000"/>
                  </a:schemeClr>
                </a:solidFill>
              </a:rPr>
              <a:t>KEHOP 3.1</a:t>
            </a:r>
          </a:p>
          <a:p>
            <a:r>
              <a:rPr lang="hu-HU" sz="2000" b="1" dirty="0" smtClean="0">
                <a:solidFill>
                  <a:schemeClr val="accent1">
                    <a:lumMod val="75000"/>
                  </a:schemeClr>
                </a:solidFill>
              </a:rPr>
              <a:t>KEDVEZMÉNYEZETT(EK): </a:t>
            </a:r>
            <a:r>
              <a:rPr lang="hu-HU" sz="2000" dirty="0" smtClean="0">
                <a:solidFill>
                  <a:schemeClr val="accent1">
                    <a:lumMod val="75000"/>
                  </a:schemeClr>
                </a:solidFill>
              </a:rPr>
              <a:t>önkormányzatok és társulásaik, többségi önkormányzati tulajdonú gazdasági társaságok; civil szervezetek</a:t>
            </a:r>
          </a:p>
          <a:p>
            <a:r>
              <a:rPr lang="hu-HU" sz="2000" b="1" dirty="0" smtClean="0">
                <a:solidFill>
                  <a:schemeClr val="accent1">
                    <a:lumMod val="75000"/>
                  </a:schemeClr>
                </a:solidFill>
              </a:rPr>
              <a:t>KAPCSOLÓDÓ PROGRAM/OK:</a:t>
            </a:r>
          </a:p>
          <a:p>
            <a:pPr>
              <a:buFont typeface="Arial" pitchFamily="34" charset="0"/>
              <a:buChar char="•"/>
            </a:pPr>
            <a:r>
              <a:rPr lang="hu-HU" sz="2000" b="1" dirty="0" smtClean="0">
                <a:solidFill>
                  <a:schemeClr val="accent1">
                    <a:lumMod val="75000"/>
                  </a:schemeClr>
                </a:solidFill>
              </a:rPr>
              <a:t> </a:t>
            </a:r>
            <a:r>
              <a:rPr lang="hu-HU" dirty="0" smtClean="0">
                <a:solidFill>
                  <a:schemeClr val="accent1">
                    <a:lumMod val="75000"/>
                  </a:schemeClr>
                </a:solidFill>
              </a:rPr>
              <a:t>PET </a:t>
            </a:r>
            <a:r>
              <a:rPr lang="hu-HU" dirty="0" err="1" smtClean="0">
                <a:solidFill>
                  <a:schemeClr val="accent1">
                    <a:lumMod val="75000"/>
                  </a:schemeClr>
                </a:solidFill>
              </a:rPr>
              <a:t>reciklálási</a:t>
            </a:r>
            <a:r>
              <a:rPr lang="hu-HU" dirty="0" smtClean="0">
                <a:solidFill>
                  <a:schemeClr val="accent1">
                    <a:lumMod val="75000"/>
                  </a:schemeClr>
                </a:solidFill>
              </a:rPr>
              <a:t> program (GINOP-1)</a:t>
            </a:r>
          </a:p>
          <a:p>
            <a:pPr>
              <a:buFont typeface="Arial" pitchFamily="34" charset="0"/>
              <a:buChar char="•"/>
            </a:pPr>
            <a:r>
              <a:rPr lang="hu-HU" dirty="0" smtClean="0">
                <a:solidFill>
                  <a:schemeClr val="accent1">
                    <a:lumMod val="75000"/>
                  </a:schemeClr>
                </a:solidFill>
              </a:rPr>
              <a:t> Gépjármű újrahasznosítási program (GINOP-1)</a:t>
            </a:r>
          </a:p>
          <a:p>
            <a:pPr>
              <a:buFont typeface="Arial" pitchFamily="34" charset="0"/>
              <a:buChar char="•"/>
            </a:pPr>
            <a:r>
              <a:rPr lang="hu-HU" dirty="0" smtClean="0">
                <a:solidFill>
                  <a:schemeClr val="accent1">
                    <a:lumMod val="75000"/>
                  </a:schemeClr>
                </a:solidFill>
              </a:rPr>
              <a:t> Üzleti infrastruktúra fejlesztése Békés megyében (TOP–1.1)</a:t>
            </a:r>
          </a:p>
          <a:p>
            <a:pPr>
              <a:buFont typeface="Arial" pitchFamily="34" charset="0"/>
              <a:buChar char="•"/>
            </a:pPr>
            <a:r>
              <a:rPr lang="hu-HU" dirty="0" smtClean="0">
                <a:solidFill>
                  <a:schemeClr val="accent1">
                    <a:lumMod val="75000"/>
                  </a:schemeClr>
                </a:solidFill>
              </a:rPr>
              <a:t> Versenyképes munkaerő és vállalkozók Békés megye jövőjéért (TOP-5.1)</a:t>
            </a:r>
          </a:p>
          <a:p>
            <a:r>
              <a:rPr lang="hu-HU" sz="2000" b="1" dirty="0" smtClean="0">
                <a:solidFill>
                  <a:schemeClr val="accent1">
                    <a:lumMod val="75000"/>
                  </a:schemeClr>
                </a:solidFill>
              </a:rPr>
              <a:t>PROJEKT LEÍRÁSA, ELEMEI:</a:t>
            </a:r>
            <a:endParaRPr lang="hu-HU" sz="2000" dirty="0" smtClean="0">
              <a:solidFill>
                <a:schemeClr val="accent1">
                  <a:lumMod val="75000"/>
                </a:schemeClr>
              </a:solidFill>
            </a:endParaRPr>
          </a:p>
          <a:p>
            <a:pPr algn="just"/>
            <a:r>
              <a:rPr lang="hu-HU" dirty="0" smtClean="0">
                <a:solidFill>
                  <a:schemeClr val="accent1">
                    <a:lumMod val="75000"/>
                  </a:schemeClr>
                </a:solidFill>
              </a:rPr>
              <a:t>Magyarország hulladékgazdálkodással és szelektív hulladékgyűjtéssel kapcsolatos céljainak elérése érdekében elengedhetetlenül fontos a lakosság ezzel kapcsolatos szemlélet- és gondolkodásmódjának megváltoztatása, speciális a hátrányos helyzetűek közösségi szerepvállalását mozgósító akciókon keresztül.</a:t>
            </a:r>
          </a:p>
          <a:p>
            <a:endParaRPr lang="hu-HU" sz="2000" dirty="0" smtClean="0">
              <a:solidFill>
                <a:schemeClr val="tx2">
                  <a:lumMod val="75000"/>
                </a:schemeClr>
              </a:solidFill>
            </a:endParaRPr>
          </a:p>
          <a:p>
            <a:r>
              <a:rPr lang="hu-HU" dirty="0" smtClean="0">
                <a:solidFill>
                  <a:schemeClr val="tx2">
                    <a:lumMod val="75000"/>
                  </a:schemeClr>
                </a:solidFill>
              </a:rPr>
              <a:t>Tájékoztató rendezvények (konferencia, fórum, </a:t>
            </a:r>
            <a:r>
              <a:rPr lang="hu-HU" dirty="0" err="1" smtClean="0">
                <a:solidFill>
                  <a:schemeClr val="tx2">
                    <a:lumMod val="75000"/>
                  </a:schemeClr>
                </a:solidFill>
              </a:rPr>
              <a:t>workshop</a:t>
            </a:r>
            <a:r>
              <a:rPr lang="hu-HU" dirty="0" smtClean="0">
                <a:solidFill>
                  <a:schemeClr val="tx2">
                    <a:lumMod val="75000"/>
                  </a:schemeClr>
                </a:solidFill>
              </a:rPr>
              <a:t>)</a:t>
            </a:r>
          </a:p>
          <a:p>
            <a:endParaRPr lang="hu-HU" dirty="0" smtClean="0">
              <a:solidFill>
                <a:schemeClr val="tx2">
                  <a:lumMod val="75000"/>
                </a:schemeClr>
              </a:solidFill>
            </a:endParaRPr>
          </a:p>
          <a:p>
            <a:r>
              <a:rPr lang="hu-HU" dirty="0" smtClean="0">
                <a:solidFill>
                  <a:schemeClr val="tx2">
                    <a:lumMod val="75000"/>
                  </a:schemeClr>
                </a:solidFill>
              </a:rPr>
              <a:t>Kiadványok ( tájékoztató anyagok, kampányweboldal)</a:t>
            </a:r>
          </a:p>
          <a:p>
            <a:pPr algn="just"/>
            <a:r>
              <a:rPr lang="hu-HU" dirty="0" smtClean="0">
                <a:solidFill>
                  <a:schemeClr val="accent1">
                    <a:lumMod val="75000"/>
                  </a:schemeClr>
                </a:solidFill>
              </a:rPr>
              <a:t>.</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IV.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3.</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863417"/>
          </a:xfrm>
          <a:prstGeom prst="rect">
            <a:avLst/>
          </a:prstGeom>
          <a:noFill/>
        </p:spPr>
        <p:txBody>
          <a:bodyPr wrap="square" rtlCol="0">
            <a:spAutoFit/>
          </a:bodyPr>
          <a:lstStyle/>
          <a:p>
            <a:r>
              <a:rPr lang="hu-HU" sz="2400" b="1" dirty="0" smtClean="0">
                <a:solidFill>
                  <a:schemeClr val="accent1">
                    <a:lumMod val="75000"/>
                  </a:schemeClr>
                </a:solidFill>
              </a:rPr>
              <a:t>CÍME:</a:t>
            </a:r>
            <a:r>
              <a:rPr lang="hu-HU" sz="2400" dirty="0" smtClean="0">
                <a:solidFill>
                  <a:schemeClr val="accent1">
                    <a:lumMod val="75000"/>
                  </a:schemeClr>
                </a:solidFill>
              </a:rPr>
              <a:t> </a:t>
            </a:r>
            <a:r>
              <a:rPr lang="hu-HU" sz="2000" b="1" dirty="0" smtClean="0">
                <a:solidFill>
                  <a:schemeClr val="accent1">
                    <a:lumMod val="75000"/>
                  </a:schemeClr>
                </a:solidFill>
              </a:rPr>
              <a:t>A szelektív hulladékgyűjtés népszerűsítését célzó megyei szemléletformáló kampány </a:t>
            </a:r>
          </a:p>
          <a:p>
            <a:r>
              <a:rPr lang="hu-HU" sz="2000" b="1" dirty="0" smtClean="0">
                <a:solidFill>
                  <a:schemeClr val="accent1">
                    <a:lumMod val="75000"/>
                  </a:schemeClr>
                </a:solidFill>
              </a:rPr>
              <a:t>FORRÁS: </a:t>
            </a:r>
            <a:r>
              <a:rPr lang="hu-HU" sz="2000" dirty="0" smtClean="0">
                <a:solidFill>
                  <a:schemeClr val="accent1">
                    <a:lumMod val="75000"/>
                  </a:schemeClr>
                </a:solidFill>
              </a:rPr>
              <a:t>KEHOP 3.1</a:t>
            </a:r>
          </a:p>
          <a:p>
            <a:r>
              <a:rPr lang="hu-HU" sz="2000" b="1" dirty="0" smtClean="0">
                <a:solidFill>
                  <a:schemeClr val="accent1">
                    <a:lumMod val="75000"/>
                  </a:schemeClr>
                </a:solidFill>
              </a:rPr>
              <a:t>KEDVEZMÉNYEZETT(EK): </a:t>
            </a:r>
            <a:r>
              <a:rPr lang="hu-HU" sz="2000" dirty="0" smtClean="0">
                <a:solidFill>
                  <a:schemeClr val="accent1">
                    <a:lumMod val="75000"/>
                  </a:schemeClr>
                </a:solidFill>
              </a:rPr>
              <a:t>önkormányzatok és társulásaik, többségi önkormányzati tulajdonú gazdasági társaságok; civil szervezetek</a:t>
            </a:r>
          </a:p>
          <a:p>
            <a:r>
              <a:rPr lang="hu-HU" sz="2000" b="1" dirty="0" smtClean="0">
                <a:solidFill>
                  <a:schemeClr val="accent1">
                    <a:lumMod val="75000"/>
                  </a:schemeClr>
                </a:solidFill>
              </a:rPr>
              <a:t>KAPCSOLÓDÓ PROGRAM/OK:</a:t>
            </a:r>
          </a:p>
          <a:p>
            <a:pPr>
              <a:buFont typeface="Arial" pitchFamily="34" charset="0"/>
              <a:buChar char="•"/>
            </a:pPr>
            <a:r>
              <a:rPr lang="hu-HU" sz="2000" b="1" dirty="0" smtClean="0">
                <a:solidFill>
                  <a:schemeClr val="accent1">
                    <a:lumMod val="75000"/>
                  </a:schemeClr>
                </a:solidFill>
              </a:rPr>
              <a:t> </a:t>
            </a:r>
            <a:r>
              <a:rPr lang="hu-HU" dirty="0" smtClean="0">
                <a:solidFill>
                  <a:schemeClr val="accent1">
                    <a:lumMod val="75000"/>
                  </a:schemeClr>
                </a:solidFill>
              </a:rPr>
              <a:t>PET </a:t>
            </a:r>
            <a:r>
              <a:rPr lang="hu-HU" dirty="0" err="1" smtClean="0">
                <a:solidFill>
                  <a:schemeClr val="accent1">
                    <a:lumMod val="75000"/>
                  </a:schemeClr>
                </a:solidFill>
              </a:rPr>
              <a:t>reciklálási</a:t>
            </a:r>
            <a:r>
              <a:rPr lang="hu-HU" dirty="0" smtClean="0">
                <a:solidFill>
                  <a:schemeClr val="accent1">
                    <a:lumMod val="75000"/>
                  </a:schemeClr>
                </a:solidFill>
              </a:rPr>
              <a:t> program (GINOP-1)</a:t>
            </a:r>
          </a:p>
          <a:p>
            <a:pPr>
              <a:buFont typeface="Arial" pitchFamily="34" charset="0"/>
              <a:buChar char="•"/>
            </a:pPr>
            <a:r>
              <a:rPr lang="hu-HU" dirty="0" smtClean="0">
                <a:solidFill>
                  <a:schemeClr val="accent1">
                    <a:lumMod val="75000"/>
                  </a:schemeClr>
                </a:solidFill>
              </a:rPr>
              <a:t> Gépjármű újrahasznosítási program (GINOP-1)</a:t>
            </a:r>
          </a:p>
          <a:p>
            <a:r>
              <a:rPr lang="hu-HU" sz="2000" b="1" dirty="0" smtClean="0">
                <a:solidFill>
                  <a:schemeClr val="accent1">
                    <a:lumMod val="75000"/>
                  </a:schemeClr>
                </a:solidFill>
              </a:rPr>
              <a:t>PROJEKT LEÍRÁSA, ELEMEI:</a:t>
            </a:r>
            <a:endParaRPr lang="hu-HU" sz="2000" dirty="0" smtClean="0">
              <a:solidFill>
                <a:schemeClr val="accent1">
                  <a:lumMod val="75000"/>
                </a:schemeClr>
              </a:solidFill>
            </a:endParaRPr>
          </a:p>
          <a:p>
            <a:pPr algn="just"/>
            <a:r>
              <a:rPr lang="hu-HU" dirty="0" smtClean="0">
                <a:solidFill>
                  <a:schemeClr val="accent1">
                    <a:lumMod val="75000"/>
                  </a:schemeClr>
                </a:solidFill>
              </a:rPr>
              <a:t>Magyarország hulladékgazdálkodással és szelektív hulladékgyűjtéssel kapcsolatos céljainak elérése érdekében elengedhetetlenül fontos a lakosság ezzel kapcsolatos szemlélet- és gondolkodásmódjának megváltoztatása, speciális a hátrányos helyzetűek közösségi szerepvállalását mozgósító akciókon keresztül.</a:t>
            </a:r>
          </a:p>
          <a:p>
            <a:endParaRPr lang="hu-HU" sz="2000" dirty="0" smtClean="0">
              <a:solidFill>
                <a:schemeClr val="tx2">
                  <a:lumMod val="75000"/>
                </a:schemeClr>
              </a:solidFill>
            </a:endParaRPr>
          </a:p>
          <a:p>
            <a:r>
              <a:rPr lang="hu-HU" dirty="0" smtClean="0">
                <a:solidFill>
                  <a:schemeClr val="tx2">
                    <a:lumMod val="75000"/>
                  </a:schemeClr>
                </a:solidFill>
              </a:rPr>
              <a:t>Tájékoztató rendezvények (konferencia, fórum, </a:t>
            </a:r>
            <a:r>
              <a:rPr lang="hu-HU" dirty="0" err="1" smtClean="0">
                <a:solidFill>
                  <a:schemeClr val="tx2">
                    <a:lumMod val="75000"/>
                  </a:schemeClr>
                </a:solidFill>
              </a:rPr>
              <a:t>workshop</a:t>
            </a:r>
            <a:r>
              <a:rPr lang="hu-HU" dirty="0" smtClean="0">
                <a:solidFill>
                  <a:schemeClr val="tx2">
                    <a:lumMod val="75000"/>
                  </a:schemeClr>
                </a:solidFill>
              </a:rPr>
              <a:t>)</a:t>
            </a:r>
          </a:p>
          <a:p>
            <a:endParaRPr lang="hu-HU" dirty="0" smtClean="0">
              <a:solidFill>
                <a:schemeClr val="tx2">
                  <a:lumMod val="75000"/>
                </a:schemeClr>
              </a:solidFill>
            </a:endParaRPr>
          </a:p>
          <a:p>
            <a:r>
              <a:rPr lang="hu-HU" dirty="0" smtClean="0">
                <a:solidFill>
                  <a:schemeClr val="tx2">
                    <a:lumMod val="75000"/>
                  </a:schemeClr>
                </a:solidFill>
              </a:rPr>
              <a:t>Kiadványok ( tájékoztató anyagok, kampányweboldal)</a:t>
            </a:r>
          </a:p>
          <a:p>
            <a:pPr algn="just"/>
            <a:r>
              <a:rPr lang="hu-HU" dirty="0" smtClean="0">
                <a:solidFill>
                  <a:schemeClr val="accent1">
                    <a:lumMod val="75000"/>
                  </a:schemeClr>
                </a:solidFill>
              </a:rPr>
              <a:t>.</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3.</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IV.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4.</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878532"/>
          </a:xfrm>
          <a:prstGeom prst="rect">
            <a:avLst/>
          </a:prstGeom>
          <a:noFill/>
        </p:spPr>
        <p:txBody>
          <a:bodyPr wrap="square" rtlCol="0">
            <a:spAutoFit/>
          </a:bodyPr>
          <a:lstStyle/>
          <a:p>
            <a:r>
              <a:rPr lang="hu-HU" sz="1600" b="1" dirty="0" smtClean="0">
                <a:solidFill>
                  <a:schemeClr val="accent1">
                    <a:lumMod val="75000"/>
                  </a:schemeClr>
                </a:solidFill>
              </a:rPr>
              <a:t>CÍME:</a:t>
            </a:r>
            <a:r>
              <a:rPr lang="hu-HU" sz="1600" dirty="0" smtClean="0">
                <a:solidFill>
                  <a:schemeClr val="accent1">
                    <a:lumMod val="75000"/>
                  </a:schemeClr>
                </a:solidFill>
              </a:rPr>
              <a:t> </a:t>
            </a:r>
            <a:r>
              <a:rPr lang="hu-HU" sz="1600" b="1" dirty="0" smtClean="0">
                <a:solidFill>
                  <a:schemeClr val="accent1">
                    <a:lumMod val="75000"/>
                  </a:schemeClr>
                </a:solidFill>
              </a:rPr>
              <a:t>A háztartási szelektíven gyűjtött, ill. </a:t>
            </a:r>
            <a:r>
              <a:rPr lang="hu-HU" sz="1600" b="1" dirty="0" err="1" smtClean="0">
                <a:solidFill>
                  <a:schemeClr val="accent1">
                    <a:lumMod val="75000"/>
                  </a:schemeClr>
                </a:solidFill>
              </a:rPr>
              <a:t>TSZH-ból</a:t>
            </a:r>
            <a:r>
              <a:rPr lang="hu-HU" sz="1600" b="1" dirty="0" smtClean="0">
                <a:solidFill>
                  <a:schemeClr val="accent1">
                    <a:lumMod val="75000"/>
                  </a:schemeClr>
                </a:solidFill>
              </a:rPr>
              <a:t> válogatott PET hulladék anyagában történő újrahasznosításának előkészítése Békés megyében  </a:t>
            </a:r>
          </a:p>
          <a:p>
            <a:r>
              <a:rPr lang="hu-HU" sz="1600" b="1" dirty="0" smtClean="0">
                <a:solidFill>
                  <a:schemeClr val="accent1">
                    <a:lumMod val="75000"/>
                  </a:schemeClr>
                </a:solidFill>
              </a:rPr>
              <a:t>FORRÁS: </a:t>
            </a:r>
            <a:r>
              <a:rPr lang="hu-HU" sz="1600" dirty="0" smtClean="0">
                <a:solidFill>
                  <a:schemeClr val="accent1">
                    <a:lumMod val="75000"/>
                  </a:schemeClr>
                </a:solidFill>
              </a:rPr>
              <a:t>KEHOP 2.3.3</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önkormányzatok és társulásaik, többségi önkormányzati tulajdonú gazdasági társaságok; </a:t>
            </a:r>
          </a:p>
          <a:p>
            <a:r>
              <a:rPr lang="hu-HU" sz="1600" b="1" dirty="0" smtClean="0">
                <a:solidFill>
                  <a:schemeClr val="accent1">
                    <a:lumMod val="75000"/>
                  </a:schemeClr>
                </a:solidFill>
              </a:rPr>
              <a:t>KAPCSOLÓDÓ PROGRAM/OK:</a:t>
            </a:r>
          </a:p>
          <a:p>
            <a:pPr>
              <a:buFont typeface="Arial" pitchFamily="34" charset="0"/>
              <a:buChar char="•"/>
            </a:pPr>
            <a:r>
              <a:rPr lang="hu-HU" sz="1600" dirty="0" smtClean="0">
                <a:solidFill>
                  <a:schemeClr val="accent1">
                    <a:lumMod val="75000"/>
                  </a:schemeClr>
                </a:solidFill>
              </a:rPr>
              <a:t> PET </a:t>
            </a:r>
            <a:r>
              <a:rPr lang="hu-HU" sz="1600" dirty="0" err="1" smtClean="0">
                <a:solidFill>
                  <a:schemeClr val="accent1">
                    <a:lumMod val="75000"/>
                  </a:schemeClr>
                </a:solidFill>
              </a:rPr>
              <a:t>reciklálási</a:t>
            </a:r>
            <a:r>
              <a:rPr lang="hu-HU" sz="1600" dirty="0" smtClean="0">
                <a:solidFill>
                  <a:schemeClr val="accent1">
                    <a:lumMod val="75000"/>
                  </a:schemeClr>
                </a:solidFill>
              </a:rPr>
              <a:t> program (GINOP-1)</a:t>
            </a:r>
          </a:p>
          <a:p>
            <a:pPr>
              <a:buFont typeface="Arial" pitchFamily="34" charset="0"/>
              <a:buChar char="•"/>
            </a:pPr>
            <a:r>
              <a:rPr lang="hu-HU" sz="1600" dirty="0" smtClean="0">
                <a:solidFill>
                  <a:schemeClr val="accent1">
                    <a:lumMod val="75000"/>
                  </a:schemeClr>
                </a:solidFill>
              </a:rPr>
              <a:t> Gépjármű újrahasznosítási program (GINOP-1)</a:t>
            </a:r>
          </a:p>
          <a:p>
            <a:pPr>
              <a:buFont typeface="Arial" pitchFamily="34" charset="0"/>
              <a:buChar char="•"/>
            </a:pPr>
            <a:r>
              <a:rPr lang="hu-HU" sz="1600" dirty="0" smtClean="0">
                <a:solidFill>
                  <a:schemeClr val="accent1">
                    <a:lumMod val="75000"/>
                  </a:schemeClr>
                </a:solidFill>
              </a:rPr>
              <a:t> Üzleti infrastruktúra fejlesztése Békés megyében (TOP–1.1)</a:t>
            </a:r>
          </a:p>
          <a:p>
            <a:pPr>
              <a:buFont typeface="Arial" pitchFamily="34" charset="0"/>
              <a:buChar char="•"/>
            </a:pPr>
            <a:r>
              <a:rPr lang="hu-HU" sz="1600" dirty="0" smtClean="0">
                <a:solidFill>
                  <a:schemeClr val="accent1">
                    <a:lumMod val="75000"/>
                  </a:schemeClr>
                </a:solidFill>
              </a:rPr>
              <a:t> Versenyképes munkaerő és vállalkozók Békés megye jövőjéért (TOP-5.1)</a:t>
            </a:r>
          </a:p>
          <a:p>
            <a:pPr>
              <a:buFont typeface="Arial" pitchFamily="34" charset="0"/>
              <a:buChar char="•"/>
            </a:pPr>
            <a:r>
              <a:rPr lang="hu-HU" sz="1600" dirty="0" smtClean="0">
                <a:solidFill>
                  <a:schemeClr val="accent1">
                    <a:lumMod val="75000"/>
                  </a:schemeClr>
                </a:solidFill>
              </a:rPr>
              <a:t> BM-PILOT: Nem mezőgazdasági tevékenységek fejlesztése a szociális szövetkezetek szintjén</a:t>
            </a:r>
          </a:p>
          <a:p>
            <a:r>
              <a:rPr lang="hu-HU" sz="1600" b="1" dirty="0" smtClean="0">
                <a:solidFill>
                  <a:schemeClr val="accent1">
                    <a:lumMod val="75000"/>
                  </a:schemeClr>
                </a:solidFill>
              </a:rPr>
              <a:t>PROJEKT LEÍRÁSA, ELEMEI:</a:t>
            </a:r>
            <a:endParaRPr lang="hu-HU" sz="1600" dirty="0" smtClean="0">
              <a:solidFill>
                <a:schemeClr val="accent1">
                  <a:lumMod val="75000"/>
                </a:schemeClr>
              </a:solidFill>
            </a:endParaRPr>
          </a:p>
          <a:p>
            <a:r>
              <a:rPr lang="hu-HU" sz="1600" dirty="0" smtClean="0">
                <a:solidFill>
                  <a:schemeClr val="accent1">
                    <a:lumMod val="75000"/>
                  </a:schemeClr>
                </a:solidFill>
              </a:rPr>
              <a:t>Roncstelepeken összegyűjtött gépjárművekből származó gumi, textil és műanyag hulladék válogató rendszer kiépítése.</a:t>
            </a:r>
          </a:p>
          <a:p>
            <a:pPr lvl="0"/>
            <a:r>
              <a:rPr lang="hu-HU" sz="1600" dirty="0" smtClean="0">
                <a:solidFill>
                  <a:schemeClr val="accent1">
                    <a:lumMod val="75000"/>
                  </a:schemeClr>
                </a:solidFill>
              </a:rPr>
              <a:t>Kézi válogatással valósul meg az újrahasznosítható és használható részek kinyerése, a hasznosíthatatlan részek kiválogatása, amely mint munkaerő intenzív termelési folyamat jelentősen támogatja a helyi munkanélküliség leszorítását, figyelembe véve, hogy könnyen betanítható a munkavállaló. </a:t>
            </a:r>
          </a:p>
          <a:p>
            <a:pPr algn="just"/>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4.</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IV.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5.</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632311"/>
          </a:xfrm>
          <a:prstGeom prst="rect">
            <a:avLst/>
          </a:prstGeom>
          <a:noFill/>
        </p:spPr>
        <p:txBody>
          <a:bodyPr wrap="square" rtlCol="0">
            <a:spAutoFit/>
          </a:bodyPr>
          <a:lstStyle/>
          <a:p>
            <a:r>
              <a:rPr lang="hu-HU" b="1" dirty="0" smtClean="0">
                <a:solidFill>
                  <a:schemeClr val="tx2"/>
                </a:solidFill>
              </a:rPr>
              <a:t>CÍME:</a:t>
            </a:r>
            <a:r>
              <a:rPr lang="hu-HU" dirty="0" smtClean="0">
                <a:solidFill>
                  <a:srgbClr val="FF0000"/>
                </a:solidFill>
              </a:rPr>
              <a:t> </a:t>
            </a:r>
            <a:r>
              <a:rPr lang="hu-HU" b="1" dirty="0" smtClean="0">
                <a:solidFill>
                  <a:schemeClr val="accent1">
                    <a:lumMod val="75000"/>
                  </a:schemeClr>
                </a:solidFill>
              </a:rPr>
              <a:t>A megújuló energia termelésének növelése Békés Megyében geotermikus kutak létesítésével</a:t>
            </a:r>
          </a:p>
          <a:p>
            <a:r>
              <a:rPr lang="hu-HU" b="1" dirty="0" smtClean="0">
                <a:solidFill>
                  <a:schemeClr val="accent1">
                    <a:lumMod val="75000"/>
                  </a:schemeClr>
                </a:solidFill>
              </a:rPr>
              <a:t>FORRÁS: </a:t>
            </a:r>
            <a:r>
              <a:rPr lang="hu-HU" dirty="0" smtClean="0">
                <a:solidFill>
                  <a:schemeClr val="accent1">
                    <a:lumMod val="75000"/>
                  </a:schemeClr>
                </a:solidFill>
              </a:rPr>
              <a:t>KEHOP 5.1</a:t>
            </a:r>
          </a:p>
          <a:p>
            <a:r>
              <a:rPr lang="hu-HU" b="1" dirty="0" smtClean="0">
                <a:solidFill>
                  <a:schemeClr val="accent1">
                    <a:lumMod val="75000"/>
                  </a:schemeClr>
                </a:solidFill>
              </a:rPr>
              <a:t>KEDVEZMÉNYEZETT(EK): </a:t>
            </a:r>
            <a:r>
              <a:rPr lang="hu-HU" dirty="0" smtClean="0">
                <a:solidFill>
                  <a:schemeClr val="accent1">
                    <a:lumMod val="75000"/>
                  </a:schemeClr>
                </a:solidFill>
              </a:rPr>
              <a:t>Gazdasági társaságok mezőgazdasági üzemen kívüli, megújuló energetikai projektjei, hálózatra termelő, nem épülethez kötött módon </a:t>
            </a:r>
          </a:p>
          <a:p>
            <a:r>
              <a:rPr lang="hu-HU" b="1" dirty="0" smtClean="0">
                <a:solidFill>
                  <a:schemeClr val="accent1">
                    <a:lumMod val="75000"/>
                  </a:schemeClr>
                </a:solidFill>
              </a:rPr>
              <a:t>KAPCSOLÓDÓ PROGRAM/OK:</a:t>
            </a:r>
          </a:p>
          <a:p>
            <a:pPr>
              <a:buFont typeface="Arial" pitchFamily="34" charset="0"/>
              <a:buChar char="•"/>
            </a:pPr>
            <a:r>
              <a:rPr lang="hu-HU" dirty="0" smtClean="0">
                <a:solidFill>
                  <a:schemeClr val="accent1">
                    <a:lumMod val="75000"/>
                  </a:schemeClr>
                </a:solidFill>
              </a:rPr>
              <a:t> Üzleti infrastruktúra fejlesztése Békés megyében (GINOP-1)</a:t>
            </a:r>
          </a:p>
          <a:p>
            <a:pPr>
              <a:buFont typeface="Arial" pitchFamily="34" charset="0"/>
              <a:buChar char="•"/>
            </a:pPr>
            <a:r>
              <a:rPr lang="hu-HU" dirty="0" smtClean="0">
                <a:solidFill>
                  <a:schemeClr val="accent1">
                    <a:lumMod val="75000"/>
                  </a:schemeClr>
                </a:solidFill>
              </a:rPr>
              <a:t> Üzleti infrastruktúra fejlesztése Békés megyében (TOP-1.1)</a:t>
            </a:r>
          </a:p>
          <a:p>
            <a:endParaRPr lang="hu-HU" dirty="0" smtClean="0">
              <a:solidFill>
                <a:schemeClr val="accent1">
                  <a:lumMod val="75000"/>
                </a:schemeClr>
              </a:solidFill>
            </a:endParaRPr>
          </a:p>
          <a:p>
            <a:r>
              <a:rPr lang="hu-HU" b="1" dirty="0" smtClean="0">
                <a:solidFill>
                  <a:schemeClr val="accent1">
                    <a:lumMod val="75000"/>
                  </a:schemeClr>
                </a:solidFill>
              </a:rPr>
              <a:t>PROJEKT LEÍRÁSA, ELEMEI:</a:t>
            </a:r>
            <a:endParaRPr lang="hu-HU" dirty="0" smtClean="0">
              <a:solidFill>
                <a:schemeClr val="accent1">
                  <a:lumMod val="75000"/>
                </a:schemeClr>
              </a:solidFill>
            </a:endParaRPr>
          </a:p>
          <a:p>
            <a:pPr algn="just"/>
            <a:r>
              <a:rPr lang="hu-HU" dirty="0" smtClean="0">
                <a:solidFill>
                  <a:schemeClr val="accent1">
                    <a:lumMod val="75000"/>
                  </a:schemeClr>
                </a:solidFill>
              </a:rPr>
              <a:t>A ma Magyarországon legismertebb és legnagyobb kiterjedésű konduktív fűtésű geotermikus tároló az Alföld felső-pannon homokos-homokköves üledéksoraiban található. Ez mintegy 40 000 km2 kiterjedésű, átlagos vastagsága kb. 200 m. A program kapcsán kiépítésre kerülnek az 1 </a:t>
            </a:r>
            <a:r>
              <a:rPr lang="hu-HU" dirty="0" err="1" smtClean="0">
                <a:solidFill>
                  <a:schemeClr val="accent1">
                    <a:lumMod val="75000"/>
                  </a:schemeClr>
                </a:solidFill>
              </a:rPr>
              <a:t>mWat</a:t>
            </a:r>
            <a:r>
              <a:rPr lang="hu-HU" dirty="0" smtClean="0">
                <a:solidFill>
                  <a:schemeClr val="accent1">
                    <a:lumMod val="75000"/>
                  </a:schemeClr>
                </a:solidFill>
              </a:rPr>
              <a:t> feletti üzemek, amelyek alkalmasak lesznek az energia termelésre.</a:t>
            </a:r>
          </a:p>
          <a:p>
            <a:pPr algn="just"/>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5.</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ROADMAp</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1292662"/>
          </a:xfrm>
          <a:prstGeom prst="rect">
            <a:avLst/>
          </a:prstGeom>
          <a:noFill/>
        </p:spPr>
        <p:txBody>
          <a:bodyPr wrap="square" rtlCol="0">
            <a:spAutoFit/>
          </a:bodyPr>
          <a:lstStyle/>
          <a:p>
            <a:pPr lvl="1">
              <a:buFont typeface="Arial" pitchFamily="34" charset="0"/>
              <a:buChar char="•"/>
            </a:pPr>
            <a:endParaRPr lang="hu-HU" sz="2400"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pic>
        <p:nvPicPr>
          <p:cNvPr id="7" name="Kép 6"/>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043608" y="1124744"/>
            <a:ext cx="6984775" cy="4464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6.</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632311"/>
          </a:xfrm>
          <a:prstGeom prst="rect">
            <a:avLst/>
          </a:prstGeom>
          <a:noFill/>
        </p:spPr>
        <p:txBody>
          <a:bodyPr wrap="square" rtlCol="0">
            <a:spAutoFit/>
          </a:bodyPr>
          <a:lstStyle/>
          <a:p>
            <a:r>
              <a:rPr lang="hu-HU" sz="1600" b="1" dirty="0" smtClean="0">
                <a:solidFill>
                  <a:schemeClr val="tx2"/>
                </a:solidFill>
              </a:rPr>
              <a:t>CÍME:</a:t>
            </a:r>
            <a:r>
              <a:rPr lang="hu-HU" sz="1600" dirty="0" smtClean="0">
                <a:solidFill>
                  <a:srgbClr val="FF0000"/>
                </a:solidFill>
              </a:rPr>
              <a:t> </a:t>
            </a:r>
            <a:r>
              <a:rPr lang="hu-HU" sz="1600" b="1" dirty="0" smtClean="0">
                <a:solidFill>
                  <a:schemeClr val="accent1">
                    <a:lumMod val="75000"/>
                  </a:schemeClr>
                </a:solidFill>
              </a:rPr>
              <a:t>Képzési és foglalkoztatási elemet tartalmazó felújítási pilot program Békés megye lehatárolt akcióterületén az ingatlanállomány </a:t>
            </a:r>
            <a:r>
              <a:rPr lang="hu-HU" sz="1600" b="1" dirty="0" err="1" smtClean="0">
                <a:solidFill>
                  <a:schemeClr val="accent1">
                    <a:lumMod val="75000"/>
                  </a:schemeClr>
                </a:solidFill>
              </a:rPr>
              <a:t>hőtechnikai</a:t>
            </a:r>
            <a:r>
              <a:rPr lang="hu-HU" sz="1600" b="1" dirty="0" smtClean="0">
                <a:solidFill>
                  <a:schemeClr val="accent1">
                    <a:lumMod val="75000"/>
                  </a:schemeClr>
                </a:solidFill>
              </a:rPr>
              <a:t> adottságainak javítására, és energiahatékonysági megújítására</a:t>
            </a:r>
          </a:p>
          <a:p>
            <a:r>
              <a:rPr lang="hu-HU" sz="1600" b="1" dirty="0" smtClean="0">
                <a:solidFill>
                  <a:schemeClr val="accent1">
                    <a:lumMod val="75000"/>
                  </a:schemeClr>
                </a:solidFill>
              </a:rPr>
              <a:t>FORRÁS: </a:t>
            </a:r>
            <a:r>
              <a:rPr lang="hu-HU" sz="1600" dirty="0" smtClean="0">
                <a:solidFill>
                  <a:schemeClr val="accent1">
                    <a:lumMod val="75000"/>
                  </a:schemeClr>
                </a:solidFill>
              </a:rPr>
              <a:t>KEHOP 5.2</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lakosság , állami közintézmények, az állami közfeladat-ellátásban résztvevők köre, állami közfeladatot ellátó nonprofit szektor (kivéve önkormányzat), egyházak, valamint többségi állami tulajdonú gazdasági társaságok.</a:t>
            </a:r>
          </a:p>
          <a:p>
            <a:r>
              <a:rPr lang="hu-HU" sz="1600" b="1" dirty="0" smtClean="0">
                <a:solidFill>
                  <a:schemeClr val="accent1">
                    <a:lumMod val="75000"/>
                  </a:schemeClr>
                </a:solidFill>
              </a:rPr>
              <a:t>KAPCSOLÓDÓ PROGRAM/OK:</a:t>
            </a:r>
            <a:endParaRPr lang="hu-HU" sz="1600" dirty="0" smtClean="0">
              <a:solidFill>
                <a:schemeClr val="accent1">
                  <a:lumMod val="75000"/>
                </a:schemeClr>
              </a:solidFill>
            </a:endParaRPr>
          </a:p>
          <a:p>
            <a:pPr>
              <a:buFont typeface="Arial" pitchFamily="34" charset="0"/>
              <a:buChar char="•"/>
            </a:pPr>
            <a:r>
              <a:rPr lang="hu-HU" sz="1600" dirty="0" smtClean="0">
                <a:solidFill>
                  <a:schemeClr val="accent1">
                    <a:lumMod val="75000"/>
                  </a:schemeClr>
                </a:solidFill>
              </a:rPr>
              <a:t> Energetikai fejlesztések egy zöldebb Békés megyéért (TOP-3.2)</a:t>
            </a:r>
          </a:p>
          <a:p>
            <a:pPr>
              <a:buFont typeface="Arial" pitchFamily="34" charset="0"/>
              <a:buChar char="•"/>
            </a:pPr>
            <a:r>
              <a:rPr lang="hu-HU" sz="1600" b="1" dirty="0" smtClean="0">
                <a:solidFill>
                  <a:schemeClr val="accent1">
                    <a:lumMod val="75000"/>
                  </a:schemeClr>
                </a:solidFill>
              </a:rPr>
              <a:t> </a:t>
            </a:r>
            <a:r>
              <a:rPr lang="hu-HU" sz="1600" dirty="0" smtClean="0">
                <a:solidFill>
                  <a:schemeClr val="accent1">
                    <a:lumMod val="75000"/>
                  </a:schemeClr>
                </a:solidFill>
              </a:rPr>
              <a:t>Versenyképes munkaerő és vállalkozók Békés megye jövőjéért (TOP-5.1)</a:t>
            </a:r>
          </a:p>
          <a:p>
            <a:r>
              <a:rPr lang="hu-HU" sz="1600" b="1" dirty="0" smtClean="0">
                <a:solidFill>
                  <a:schemeClr val="accent1">
                    <a:lumMod val="75000"/>
                  </a:schemeClr>
                </a:solidFill>
              </a:rPr>
              <a:t>PROJEKT LEÍRÁSA, ELEMEI:</a:t>
            </a:r>
            <a:endParaRPr lang="hu-HU" sz="1600" dirty="0" smtClean="0">
              <a:solidFill>
                <a:schemeClr val="accent1">
                  <a:lumMod val="75000"/>
                </a:schemeClr>
              </a:solidFill>
            </a:endParaRPr>
          </a:p>
          <a:p>
            <a:pPr algn="just"/>
            <a:r>
              <a:rPr lang="hu-HU" sz="1600" dirty="0" smtClean="0">
                <a:solidFill>
                  <a:schemeClr val="accent1">
                    <a:lumMod val="75000"/>
                  </a:schemeClr>
                </a:solidFill>
              </a:rPr>
              <a:t>A projekt komplex módon, két egymásra szervesen épülő komponensből áll, melyek a következőek:</a:t>
            </a:r>
          </a:p>
          <a:p>
            <a:pPr marL="285750" indent="-285750" algn="just">
              <a:buFont typeface="Wingdings" pitchFamily="2" charset="2"/>
              <a:buChar char="§"/>
            </a:pPr>
            <a:r>
              <a:rPr lang="hu-HU" sz="1600" dirty="0" smtClean="0">
                <a:solidFill>
                  <a:schemeClr val="accent1">
                    <a:lumMod val="75000"/>
                  </a:schemeClr>
                </a:solidFill>
              </a:rPr>
              <a:t>A komponens: építőipari fókuszú képzési és foglalkoztatási elem (forrása: EFOP, TOP).</a:t>
            </a:r>
          </a:p>
          <a:p>
            <a:pPr marL="285750" indent="-285750" algn="just">
              <a:buFont typeface="Wingdings" pitchFamily="2" charset="2"/>
              <a:buChar char="§"/>
            </a:pPr>
            <a:r>
              <a:rPr lang="hu-HU" sz="1600" dirty="0" smtClean="0">
                <a:solidFill>
                  <a:schemeClr val="accent1">
                    <a:lumMod val="75000"/>
                  </a:schemeClr>
                </a:solidFill>
              </a:rPr>
              <a:t>B komponens: az A komponens által elért célcsoport foglalkoztatását biztosító célzott </a:t>
            </a:r>
            <a:r>
              <a:rPr lang="hu-HU" sz="1600" dirty="0" err="1" smtClean="0">
                <a:solidFill>
                  <a:schemeClr val="accent1">
                    <a:lumMod val="75000"/>
                  </a:schemeClr>
                </a:solidFill>
              </a:rPr>
              <a:t>hőtechnikai</a:t>
            </a:r>
            <a:r>
              <a:rPr lang="hu-HU" sz="1600" dirty="0" smtClean="0">
                <a:solidFill>
                  <a:schemeClr val="accent1">
                    <a:lumMod val="75000"/>
                  </a:schemeClr>
                </a:solidFill>
              </a:rPr>
              <a:t> adottságok javítására és energiahatékonysági korszerűsítésre irányuló építőipari beruházások finanszírozása (forrása: KEHOP).</a:t>
            </a:r>
          </a:p>
          <a:p>
            <a:pPr algn="just"/>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6.</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IV.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 negyedévtől a konstrukciók szabályai szerinti időintervallumban (2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7.</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370975"/>
          </a:xfrm>
          <a:prstGeom prst="rect">
            <a:avLst/>
          </a:prstGeom>
          <a:noFill/>
        </p:spPr>
        <p:txBody>
          <a:bodyPr wrap="square" rtlCol="0">
            <a:spAutoFit/>
          </a:bodyPr>
          <a:lstStyle/>
          <a:p>
            <a:r>
              <a:rPr lang="hu-HU" sz="2400" b="1" dirty="0" smtClean="0">
                <a:solidFill>
                  <a:schemeClr val="tx2"/>
                </a:solidFill>
              </a:rPr>
              <a:t>CÍME:</a:t>
            </a:r>
            <a:r>
              <a:rPr lang="hu-HU" sz="2400" dirty="0" smtClean="0">
                <a:solidFill>
                  <a:srgbClr val="FF0000"/>
                </a:solidFill>
              </a:rPr>
              <a:t> </a:t>
            </a:r>
            <a:r>
              <a:rPr lang="hu-HU" b="1" dirty="0" smtClean="0">
                <a:solidFill>
                  <a:schemeClr val="accent1">
                    <a:lumMod val="75000"/>
                  </a:schemeClr>
                </a:solidFill>
              </a:rPr>
              <a:t>Komplex biomassza program a </a:t>
            </a:r>
            <a:r>
              <a:rPr lang="hu-HU" b="1" dirty="0" err="1" smtClean="0">
                <a:solidFill>
                  <a:schemeClr val="accent1">
                    <a:lumMod val="75000"/>
                  </a:schemeClr>
                </a:solidFill>
              </a:rPr>
              <a:t>hőellátó</a:t>
            </a:r>
            <a:r>
              <a:rPr lang="hu-HU" b="1" dirty="0" smtClean="0">
                <a:solidFill>
                  <a:schemeClr val="accent1">
                    <a:lumMod val="75000"/>
                  </a:schemeClr>
                </a:solidFill>
              </a:rPr>
              <a:t> rendszerek fejlesztésére és épületenergetikai korszerűsítést követő felhasználásra</a:t>
            </a:r>
          </a:p>
          <a:p>
            <a:r>
              <a:rPr lang="hu-HU" sz="2000" b="1" dirty="0" smtClean="0">
                <a:solidFill>
                  <a:schemeClr val="accent1">
                    <a:lumMod val="75000"/>
                  </a:schemeClr>
                </a:solidFill>
              </a:rPr>
              <a:t>FORRÁS: </a:t>
            </a:r>
            <a:r>
              <a:rPr lang="hu-HU" sz="2000" dirty="0" smtClean="0">
                <a:solidFill>
                  <a:schemeClr val="accent1">
                    <a:lumMod val="75000"/>
                  </a:schemeClr>
                </a:solidFill>
              </a:rPr>
              <a:t>KEHOP 5.3</a:t>
            </a:r>
          </a:p>
          <a:p>
            <a:r>
              <a:rPr lang="hu-HU" sz="2000" b="1" dirty="0" smtClean="0">
                <a:solidFill>
                  <a:schemeClr val="accent1">
                    <a:lumMod val="75000"/>
                  </a:schemeClr>
                </a:solidFill>
              </a:rPr>
              <a:t>KEDVEZMÉNYEZETT(EK): </a:t>
            </a:r>
            <a:r>
              <a:rPr lang="hu-HU" b="1" dirty="0" err="1" smtClean="0">
                <a:solidFill>
                  <a:schemeClr val="accent1">
                    <a:lumMod val="75000"/>
                  </a:schemeClr>
                </a:solidFill>
              </a:rPr>
              <a:t>Távhő-szolgáltatók</a:t>
            </a:r>
            <a:r>
              <a:rPr lang="hu-HU" b="1" dirty="0" smtClean="0">
                <a:solidFill>
                  <a:schemeClr val="accent1">
                    <a:lumMod val="75000"/>
                  </a:schemeClr>
                </a:solidFill>
              </a:rPr>
              <a:t>, valamint a </a:t>
            </a:r>
            <a:r>
              <a:rPr lang="hu-HU" b="1" dirty="0" err="1" smtClean="0">
                <a:solidFill>
                  <a:schemeClr val="accent1">
                    <a:lumMod val="75000"/>
                  </a:schemeClr>
                </a:solidFill>
              </a:rPr>
              <a:t>távhőtermelő</a:t>
            </a:r>
            <a:r>
              <a:rPr lang="hu-HU" b="1" dirty="0" smtClean="0">
                <a:solidFill>
                  <a:schemeClr val="accent1">
                    <a:lumMod val="75000"/>
                  </a:schemeClr>
                </a:solidFill>
              </a:rPr>
              <a:t> gazdasági társaságok, gazdasági társaságok.</a:t>
            </a:r>
          </a:p>
          <a:p>
            <a:r>
              <a:rPr lang="hu-HU" b="1" dirty="0" smtClean="0">
                <a:solidFill>
                  <a:schemeClr val="accent1">
                    <a:lumMod val="75000"/>
                  </a:schemeClr>
                </a:solidFill>
              </a:rPr>
              <a:t>KAPCSOLÓDÓ PROGRAM/OK:</a:t>
            </a:r>
            <a:endParaRPr lang="hu-HU" dirty="0" smtClean="0">
              <a:solidFill>
                <a:schemeClr val="accent1">
                  <a:lumMod val="75000"/>
                </a:schemeClr>
              </a:solidFill>
            </a:endParaRPr>
          </a:p>
          <a:p>
            <a:pPr>
              <a:buFont typeface="Arial" pitchFamily="34" charset="0"/>
              <a:buChar char="•"/>
            </a:pPr>
            <a:r>
              <a:rPr lang="hu-HU" dirty="0" smtClean="0">
                <a:solidFill>
                  <a:schemeClr val="accent1">
                    <a:lumMod val="75000"/>
                  </a:schemeClr>
                </a:solidFill>
              </a:rPr>
              <a:t> Energetikai fejlesztések egy zöldebb Békés megyéért (TOP-3.2)</a:t>
            </a:r>
          </a:p>
          <a:p>
            <a:pPr>
              <a:buFont typeface="Arial" pitchFamily="34" charset="0"/>
              <a:buChar char="•"/>
            </a:pPr>
            <a:r>
              <a:rPr lang="hu-HU" b="1" dirty="0" smtClean="0">
                <a:solidFill>
                  <a:schemeClr val="accent1">
                    <a:lumMod val="75000"/>
                  </a:schemeClr>
                </a:solidFill>
              </a:rPr>
              <a:t> </a:t>
            </a:r>
            <a:r>
              <a:rPr lang="hu-HU" dirty="0" smtClean="0">
                <a:solidFill>
                  <a:schemeClr val="accent1">
                    <a:lumMod val="75000"/>
                  </a:schemeClr>
                </a:solidFill>
              </a:rPr>
              <a:t>Versenyképes munkaerő és vállalkozók Békés megye jövőjéért (TOP-5.1)</a:t>
            </a:r>
          </a:p>
          <a:p>
            <a:r>
              <a:rPr lang="hu-HU" sz="2000" b="1" dirty="0" smtClean="0">
                <a:solidFill>
                  <a:schemeClr val="accent1">
                    <a:lumMod val="75000"/>
                  </a:schemeClr>
                </a:solidFill>
              </a:rPr>
              <a:t>PROJEKT LEÍRÁSA, ELEMEI:</a:t>
            </a:r>
            <a:endParaRPr lang="hu-HU" sz="2000" dirty="0" smtClean="0">
              <a:solidFill>
                <a:schemeClr val="accent1">
                  <a:lumMod val="75000"/>
                </a:schemeClr>
              </a:solidFill>
            </a:endParaRPr>
          </a:p>
          <a:p>
            <a:r>
              <a:rPr lang="hu-HU" dirty="0" smtClean="0">
                <a:solidFill>
                  <a:schemeClr val="accent1">
                    <a:lumMod val="75000"/>
                  </a:schemeClr>
                </a:solidFill>
              </a:rPr>
              <a:t>A projekt komplex módon, két egymásra szervesen épülő komponensből áll, melyek a következőek:</a:t>
            </a:r>
          </a:p>
          <a:p>
            <a:endParaRPr lang="hu-HU" dirty="0" smtClean="0">
              <a:solidFill>
                <a:schemeClr val="accent1">
                  <a:lumMod val="75000"/>
                </a:schemeClr>
              </a:solidFill>
            </a:endParaRPr>
          </a:p>
          <a:p>
            <a:pPr marL="457200" lvl="0" indent="-457200">
              <a:buFont typeface="+mj-lt"/>
              <a:buAutoNum type="alphaLcParenR"/>
            </a:pPr>
            <a:r>
              <a:rPr lang="hu-HU" dirty="0" smtClean="0">
                <a:solidFill>
                  <a:schemeClr val="accent1">
                    <a:lumMod val="75000"/>
                  </a:schemeClr>
                </a:solidFill>
              </a:rPr>
              <a:t>A komponens: biomassza termelési elem, képzéssel és alacsony fokú feldolgozással kombinálva (forrása: EFOP, GINOP, TOP, VP).</a:t>
            </a:r>
          </a:p>
          <a:p>
            <a:pPr marL="457200" lvl="0" indent="-457200">
              <a:buFont typeface="+mj-lt"/>
              <a:buAutoNum type="alphaLcParenR"/>
            </a:pPr>
            <a:r>
              <a:rPr lang="hu-HU" dirty="0" smtClean="0">
                <a:solidFill>
                  <a:schemeClr val="accent1">
                    <a:lumMod val="75000"/>
                  </a:schemeClr>
                </a:solidFill>
              </a:rPr>
              <a:t>B komponens: az A komponensben megtermelt biomassza folyamatos felhasználását biztosító hőellátó-rendszeri korszerűsítések (forrása: KEHOP).</a:t>
            </a:r>
          </a:p>
          <a:p>
            <a:pPr algn="just"/>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7.</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IV.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 negyedévtől a konstrukciók szabályai szerinti időintervallumban (2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8.</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816977"/>
          </a:xfrm>
          <a:prstGeom prst="rect">
            <a:avLst/>
          </a:prstGeom>
          <a:noFill/>
        </p:spPr>
        <p:txBody>
          <a:bodyPr wrap="square" rtlCol="0">
            <a:spAutoFit/>
          </a:bodyPr>
          <a:lstStyle/>
          <a:p>
            <a:r>
              <a:rPr lang="hu-HU" sz="2400" b="1" dirty="0" smtClean="0">
                <a:solidFill>
                  <a:schemeClr val="tx2"/>
                </a:solidFill>
              </a:rPr>
              <a:t>CÍME:</a:t>
            </a:r>
            <a:r>
              <a:rPr lang="hu-HU" sz="2400" dirty="0" smtClean="0">
                <a:solidFill>
                  <a:srgbClr val="FF0000"/>
                </a:solidFill>
              </a:rPr>
              <a:t> </a:t>
            </a:r>
            <a:r>
              <a:rPr lang="hu-HU" b="1" dirty="0" smtClean="0">
                <a:solidFill>
                  <a:schemeClr val="accent1">
                    <a:lumMod val="75000"/>
                  </a:schemeClr>
                </a:solidFill>
              </a:rPr>
              <a:t>Békés megye energetikai szempontú szemléletformálása </a:t>
            </a:r>
          </a:p>
          <a:p>
            <a:r>
              <a:rPr lang="hu-HU" sz="2000" b="1" dirty="0" smtClean="0">
                <a:solidFill>
                  <a:schemeClr val="accent1">
                    <a:lumMod val="75000"/>
                  </a:schemeClr>
                </a:solidFill>
              </a:rPr>
              <a:t>FORRÁS: </a:t>
            </a:r>
            <a:r>
              <a:rPr lang="hu-HU" sz="2000" dirty="0" smtClean="0">
                <a:solidFill>
                  <a:schemeClr val="accent1">
                    <a:lumMod val="75000"/>
                  </a:schemeClr>
                </a:solidFill>
              </a:rPr>
              <a:t>KEHOP 5.4</a:t>
            </a:r>
          </a:p>
          <a:p>
            <a:r>
              <a:rPr lang="hu-HU" sz="2000" b="1" dirty="0" smtClean="0">
                <a:solidFill>
                  <a:schemeClr val="accent1">
                    <a:lumMod val="75000"/>
                  </a:schemeClr>
                </a:solidFill>
              </a:rPr>
              <a:t>KEDVEZMÉNYEZETT(EK): </a:t>
            </a:r>
            <a:r>
              <a:rPr lang="hu-HU" dirty="0" smtClean="0">
                <a:solidFill>
                  <a:schemeClr val="accent1">
                    <a:lumMod val="75000"/>
                  </a:schemeClr>
                </a:solidFill>
              </a:rPr>
              <a:t>Civil szervezetek, egyházak, önkormányzatok, oktatási intézmények, központi költségvetési szervek.</a:t>
            </a:r>
          </a:p>
          <a:p>
            <a:r>
              <a:rPr lang="hu-HU" b="1" dirty="0" smtClean="0">
                <a:solidFill>
                  <a:schemeClr val="accent1">
                    <a:lumMod val="75000"/>
                  </a:schemeClr>
                </a:solidFill>
              </a:rPr>
              <a:t>KAPCSOLÓDÓ PROGRAM/OK:</a:t>
            </a:r>
          </a:p>
          <a:p>
            <a:pPr>
              <a:buFont typeface="Arial" pitchFamily="34" charset="0"/>
              <a:buChar char="•"/>
            </a:pPr>
            <a:r>
              <a:rPr lang="hu-HU" dirty="0" smtClean="0">
                <a:solidFill>
                  <a:schemeClr val="accent1">
                    <a:lumMod val="75000"/>
                  </a:schemeClr>
                </a:solidFill>
              </a:rPr>
              <a:t> Energetikai fejlesztések egy zöldebb Békés megyéért (TOP-3.2)</a:t>
            </a:r>
          </a:p>
          <a:p>
            <a:pPr>
              <a:buFont typeface="Arial" pitchFamily="34" charset="0"/>
              <a:buChar char="•"/>
            </a:pPr>
            <a:r>
              <a:rPr lang="hu-HU" b="1" dirty="0" smtClean="0">
                <a:solidFill>
                  <a:schemeClr val="accent1">
                    <a:lumMod val="75000"/>
                  </a:schemeClr>
                </a:solidFill>
              </a:rPr>
              <a:t> </a:t>
            </a:r>
            <a:r>
              <a:rPr lang="hu-HU" dirty="0" smtClean="0">
                <a:solidFill>
                  <a:schemeClr val="accent1">
                    <a:lumMod val="75000"/>
                  </a:schemeClr>
                </a:solidFill>
              </a:rPr>
              <a:t>Versenyképes munkaerő és vállalkozók Békés megye jövőjéért (TOP-5.1)</a:t>
            </a:r>
          </a:p>
          <a:p>
            <a:r>
              <a:rPr lang="hu-HU" sz="2000" b="1" dirty="0" smtClean="0">
                <a:solidFill>
                  <a:schemeClr val="accent1">
                    <a:lumMod val="75000"/>
                  </a:schemeClr>
                </a:solidFill>
              </a:rPr>
              <a:t>PROJEKT LEÍRÁSA, ELEMEI:</a:t>
            </a:r>
            <a:endParaRPr lang="hu-HU" sz="2000" dirty="0" smtClean="0">
              <a:solidFill>
                <a:schemeClr val="accent1">
                  <a:lumMod val="75000"/>
                </a:schemeClr>
              </a:solidFill>
            </a:endParaRPr>
          </a:p>
          <a:p>
            <a:pPr algn="just"/>
            <a:r>
              <a:rPr lang="hu-HU" i="1" dirty="0" smtClean="0">
                <a:solidFill>
                  <a:schemeClr val="accent1">
                    <a:lumMod val="75000"/>
                  </a:schemeClr>
                </a:solidFill>
              </a:rPr>
              <a:t>A Projekt a „Nemzeti Energiastratégia 2030”</a:t>
            </a:r>
            <a:r>
              <a:rPr lang="hu-HU" dirty="0" smtClean="0">
                <a:solidFill>
                  <a:schemeClr val="accent1">
                    <a:lumMod val="75000"/>
                  </a:schemeClr>
                </a:solidFill>
              </a:rPr>
              <a:t> - közösségi célkitűzésekkel is összhangban - egyik fontos célja a társadalmi szemléletváltás elérése, a lakosság legszélesebb körének tudatos fogyasztóvá tételén keresztül. A fenti dokumentum a szemléletformálás kulcselemeiként a következőeket jelöli meg:</a:t>
            </a:r>
          </a:p>
          <a:p>
            <a:pPr marL="457200" lvl="0" indent="-457200" algn="just">
              <a:buFont typeface="+mj-lt"/>
              <a:buAutoNum type="alphaLcParenR"/>
            </a:pPr>
            <a:r>
              <a:rPr lang="hu-HU" dirty="0" smtClean="0">
                <a:solidFill>
                  <a:schemeClr val="accent1">
                    <a:lumMod val="75000"/>
                  </a:schemeClr>
                </a:solidFill>
              </a:rPr>
              <a:t>az energiahatékonyság növelése</a:t>
            </a:r>
          </a:p>
          <a:p>
            <a:pPr marL="457200" lvl="0" indent="-457200" algn="just">
              <a:buFont typeface="+mj-lt"/>
              <a:buAutoNum type="alphaLcParenR"/>
            </a:pPr>
            <a:r>
              <a:rPr lang="hu-HU" dirty="0" smtClean="0">
                <a:solidFill>
                  <a:schemeClr val="accent1">
                    <a:lumMod val="75000"/>
                  </a:schemeClr>
                </a:solidFill>
              </a:rPr>
              <a:t>az energiatakarékosság növelése</a:t>
            </a:r>
          </a:p>
          <a:p>
            <a:pPr marL="457200" lvl="0" indent="-457200" algn="just">
              <a:buFont typeface="+mj-lt"/>
              <a:buAutoNum type="alphaLcParenR"/>
            </a:pPr>
            <a:r>
              <a:rPr lang="hu-HU" dirty="0" smtClean="0">
                <a:solidFill>
                  <a:schemeClr val="accent1">
                    <a:lumMod val="75000"/>
                  </a:schemeClr>
                </a:solidFill>
              </a:rPr>
              <a:t>és a megújuló energiaforrások alkalmazásának támogatása.</a:t>
            </a:r>
          </a:p>
          <a:p>
            <a:pPr algn="just"/>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8.</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9.</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078313"/>
          </a:xfrm>
          <a:prstGeom prst="rect">
            <a:avLst/>
          </a:prstGeom>
          <a:noFill/>
        </p:spPr>
        <p:txBody>
          <a:bodyPr wrap="square" rtlCol="0">
            <a:spAutoFit/>
          </a:bodyPr>
          <a:lstStyle/>
          <a:p>
            <a:r>
              <a:rPr lang="hu-HU" b="1" dirty="0" smtClean="0">
                <a:solidFill>
                  <a:schemeClr val="tx2"/>
                </a:solidFill>
              </a:rPr>
              <a:t>CÍME:</a:t>
            </a:r>
            <a:r>
              <a:rPr lang="hu-HU" dirty="0" smtClean="0">
                <a:solidFill>
                  <a:srgbClr val="FF0000"/>
                </a:solidFill>
              </a:rPr>
              <a:t> </a:t>
            </a:r>
            <a:r>
              <a:rPr lang="hu-HU" b="1" dirty="0" smtClean="0">
                <a:solidFill>
                  <a:schemeClr val="accent1">
                    <a:lumMod val="75000"/>
                  </a:schemeClr>
                </a:solidFill>
              </a:rPr>
              <a:t>Naperőművek telepítése Békés megyében </a:t>
            </a:r>
          </a:p>
          <a:p>
            <a:r>
              <a:rPr lang="hu-HU" b="1" dirty="0" smtClean="0">
                <a:solidFill>
                  <a:schemeClr val="accent1">
                    <a:lumMod val="75000"/>
                  </a:schemeClr>
                </a:solidFill>
              </a:rPr>
              <a:t>FORRÁS: </a:t>
            </a:r>
            <a:r>
              <a:rPr lang="hu-HU" dirty="0" smtClean="0">
                <a:solidFill>
                  <a:schemeClr val="accent1">
                    <a:lumMod val="75000"/>
                  </a:schemeClr>
                </a:solidFill>
              </a:rPr>
              <a:t>KEHOP 5.1</a:t>
            </a:r>
          </a:p>
          <a:p>
            <a:r>
              <a:rPr lang="hu-HU" b="1" dirty="0" smtClean="0">
                <a:solidFill>
                  <a:schemeClr val="accent1">
                    <a:lumMod val="75000"/>
                  </a:schemeClr>
                </a:solidFill>
              </a:rPr>
              <a:t>KEDVEZMÉNYEZETT(EK): </a:t>
            </a:r>
            <a:r>
              <a:rPr lang="hu-HU" dirty="0" smtClean="0">
                <a:solidFill>
                  <a:schemeClr val="accent1">
                    <a:lumMod val="75000"/>
                  </a:schemeClr>
                </a:solidFill>
              </a:rPr>
              <a:t>Gazdasági társaságok   GINOP/TOP lehatárolással</a:t>
            </a:r>
          </a:p>
          <a:p>
            <a:r>
              <a:rPr lang="hu-HU" b="1" dirty="0" smtClean="0">
                <a:solidFill>
                  <a:schemeClr val="accent1">
                    <a:lumMod val="75000"/>
                  </a:schemeClr>
                </a:solidFill>
              </a:rPr>
              <a:t>KAPCSOLÓDÓ PROGRAM/OK:</a:t>
            </a:r>
          </a:p>
          <a:p>
            <a:pPr>
              <a:buFont typeface="Arial" pitchFamily="34" charset="0"/>
              <a:buChar char="•"/>
            </a:pPr>
            <a:r>
              <a:rPr lang="hu-HU" dirty="0" smtClean="0">
                <a:solidFill>
                  <a:schemeClr val="accent1">
                    <a:lumMod val="75000"/>
                  </a:schemeClr>
                </a:solidFill>
              </a:rPr>
              <a:t> Üzleti infrastruktúra fejlesztése Békés megyében (GINOP-1)</a:t>
            </a:r>
          </a:p>
          <a:p>
            <a:pPr>
              <a:buFont typeface="Arial" pitchFamily="34" charset="0"/>
              <a:buChar char="•"/>
            </a:pPr>
            <a:r>
              <a:rPr lang="hu-HU" dirty="0" smtClean="0">
                <a:solidFill>
                  <a:schemeClr val="accent1">
                    <a:lumMod val="75000"/>
                  </a:schemeClr>
                </a:solidFill>
              </a:rPr>
              <a:t> Üzleti infrastruktúra fejlesztése Békés megyében (TOP-1.1)</a:t>
            </a:r>
          </a:p>
          <a:p>
            <a:endParaRPr lang="hu-HU" dirty="0" smtClean="0">
              <a:solidFill>
                <a:schemeClr val="accent1">
                  <a:lumMod val="75000"/>
                </a:schemeClr>
              </a:solidFill>
            </a:endParaRPr>
          </a:p>
          <a:p>
            <a:r>
              <a:rPr lang="hu-HU" b="1" dirty="0" smtClean="0">
                <a:solidFill>
                  <a:schemeClr val="accent1">
                    <a:lumMod val="75000"/>
                  </a:schemeClr>
                </a:solidFill>
              </a:rPr>
              <a:t>PROJEKT LEÍRÁSA, ELEMEI:</a:t>
            </a:r>
          </a:p>
          <a:p>
            <a:endParaRPr lang="hu-HU" dirty="0" smtClean="0">
              <a:solidFill>
                <a:schemeClr val="accent1">
                  <a:lumMod val="75000"/>
                </a:schemeClr>
              </a:solidFill>
            </a:endParaRPr>
          </a:p>
          <a:p>
            <a:pPr algn="just"/>
            <a:r>
              <a:rPr lang="hu-HU" dirty="0" smtClean="0">
                <a:solidFill>
                  <a:schemeClr val="accent1">
                    <a:lumMod val="75000"/>
                  </a:schemeClr>
                </a:solidFill>
              </a:rPr>
              <a:t>Olyan 1 </a:t>
            </a:r>
            <a:r>
              <a:rPr lang="hu-HU" dirty="0" err="1" smtClean="0">
                <a:solidFill>
                  <a:schemeClr val="accent1">
                    <a:lumMod val="75000"/>
                  </a:schemeClr>
                </a:solidFill>
              </a:rPr>
              <a:t>mWatt</a:t>
            </a:r>
            <a:r>
              <a:rPr lang="hu-HU" dirty="0" smtClean="0">
                <a:solidFill>
                  <a:schemeClr val="accent1">
                    <a:lumMod val="75000"/>
                  </a:schemeClr>
                </a:solidFill>
              </a:rPr>
              <a:t> feletti projektek megvalósulása, amely helyileg a meglevő trafóközpontok közelében kerülnek felépítésre. A nappal termelt „Zöld áram” jelentősen csökkentheti Magyarország import kitettségét, továbbá hozzájárul Békés Megye GDP növekedéséhez</a:t>
            </a:r>
            <a:r>
              <a:rPr lang="hu-HU" b="1" dirty="0" smtClean="0">
                <a:solidFill>
                  <a:schemeClr val="accent1">
                    <a:lumMod val="75000"/>
                  </a:schemeClr>
                </a:solidFill>
              </a:rPr>
              <a:t>.</a:t>
            </a:r>
          </a:p>
          <a:p>
            <a:pPr algn="just"/>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KEHOP-ROADMAp</a:t>
            </a:r>
            <a:r>
              <a:rPr lang="hu-HU" sz="2800" dirty="0" smtClean="0">
                <a:solidFill>
                  <a:srgbClr val="FFFF00"/>
                </a:solidFill>
              </a:rPr>
              <a:t> 9.</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IV.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 negyedévtől a konstrukciók szabályai szerinti időintervallumban (2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447645"/>
          </a:xfrm>
          <a:prstGeom prst="rect">
            <a:avLst/>
          </a:prstGeom>
          <a:noFill/>
        </p:spPr>
        <p:txBody>
          <a:bodyPr wrap="square" rtlCol="0">
            <a:spAutoFit/>
          </a:bodyPr>
          <a:lstStyle/>
          <a:p>
            <a:r>
              <a:rPr lang="hu-HU" sz="2400" b="1" dirty="0" smtClean="0">
                <a:solidFill>
                  <a:schemeClr val="tx2"/>
                </a:solidFill>
              </a:rPr>
              <a:t>CÍME:</a:t>
            </a:r>
            <a:r>
              <a:rPr lang="hu-HU" sz="2400" dirty="0" smtClean="0">
                <a:solidFill>
                  <a:srgbClr val="FF0000"/>
                </a:solidFill>
              </a:rPr>
              <a:t> </a:t>
            </a:r>
            <a:r>
              <a:rPr lang="hu-HU" b="1" dirty="0" smtClean="0">
                <a:solidFill>
                  <a:schemeClr val="tx2"/>
                </a:solidFill>
              </a:rPr>
              <a:t>„Az egyházakra épülő turizmus továbbfejlesztése Békés és Arad megyében.”</a:t>
            </a:r>
            <a:endParaRPr lang="hu-HU" b="1" dirty="0" smtClean="0">
              <a:solidFill>
                <a:schemeClr val="accent1">
                  <a:lumMod val="75000"/>
                </a:schemeClr>
              </a:solidFill>
            </a:endParaRPr>
          </a:p>
          <a:p>
            <a:r>
              <a:rPr lang="hu-HU" b="1" dirty="0" smtClean="0">
                <a:solidFill>
                  <a:schemeClr val="accent1">
                    <a:lumMod val="75000"/>
                  </a:schemeClr>
                </a:solidFill>
              </a:rPr>
              <a:t>FORRÁS: </a:t>
            </a:r>
            <a:r>
              <a:rPr lang="hu-HU" dirty="0" smtClean="0">
                <a:solidFill>
                  <a:schemeClr val="accent1">
                    <a:lumMod val="75000"/>
                  </a:schemeClr>
                </a:solidFill>
              </a:rPr>
              <a:t>RO-HU 1. 6/C</a:t>
            </a:r>
          </a:p>
          <a:p>
            <a:r>
              <a:rPr lang="hu-HU" b="1" dirty="0" smtClean="0">
                <a:solidFill>
                  <a:schemeClr val="accent1">
                    <a:lumMod val="75000"/>
                  </a:schemeClr>
                </a:solidFill>
              </a:rPr>
              <a:t>KEDVEZMÉNYEZETT(EK): Civil szervezetek, egyházak, önkormányzatok, </a:t>
            </a:r>
          </a:p>
          <a:p>
            <a:r>
              <a:rPr lang="hu-HU" b="1" dirty="0" smtClean="0">
                <a:solidFill>
                  <a:schemeClr val="accent1">
                    <a:lumMod val="75000"/>
                  </a:schemeClr>
                </a:solidFill>
              </a:rPr>
              <a:t>KAPCSOLÓDÓ PROGRAM/OK:</a:t>
            </a:r>
            <a:endParaRPr lang="hu-HU" dirty="0" smtClean="0">
              <a:solidFill>
                <a:schemeClr val="accent1">
                  <a:lumMod val="75000"/>
                </a:schemeClr>
              </a:solidFill>
            </a:endParaRPr>
          </a:p>
          <a:p>
            <a:pPr lvl="0">
              <a:buFont typeface="Arial" pitchFamily="34" charset="0"/>
              <a:buChar char="•"/>
            </a:pPr>
            <a:r>
              <a:rPr lang="hu-HU" dirty="0" smtClean="0"/>
              <a:t> </a:t>
            </a:r>
            <a:r>
              <a:rPr lang="hu-HU" dirty="0" smtClean="0">
                <a:solidFill>
                  <a:schemeClr val="accent1">
                    <a:lumMod val="75000"/>
                  </a:schemeClr>
                </a:solidFill>
              </a:rPr>
              <a:t>Békés megyei KKV Növekedési Program (GINOP-1)</a:t>
            </a:r>
          </a:p>
          <a:p>
            <a:pPr>
              <a:buFont typeface="Arial" pitchFamily="34" charset="0"/>
              <a:buChar char="•"/>
            </a:pPr>
            <a:r>
              <a:rPr lang="hu-HU" dirty="0" smtClean="0">
                <a:solidFill>
                  <a:schemeClr val="accent1">
                    <a:lumMod val="75000"/>
                  </a:schemeClr>
                </a:solidFill>
              </a:rPr>
              <a:t> Békés megye, a természeti értékek tárháza (VP)</a:t>
            </a:r>
          </a:p>
          <a:p>
            <a:r>
              <a:rPr lang="hu-HU" b="1" dirty="0" smtClean="0">
                <a:solidFill>
                  <a:schemeClr val="accent1">
                    <a:lumMod val="75000"/>
                  </a:schemeClr>
                </a:solidFill>
              </a:rPr>
              <a:t>PROJEKT LEÍRÁSA, ELEMEI:</a:t>
            </a:r>
            <a:endParaRPr lang="hu-HU" sz="2000" dirty="0" smtClean="0">
              <a:solidFill>
                <a:schemeClr val="accent1">
                  <a:lumMod val="75000"/>
                </a:schemeClr>
              </a:solidFill>
            </a:endParaRPr>
          </a:p>
          <a:p>
            <a:pPr algn="just"/>
            <a:r>
              <a:rPr lang="hu-HU" dirty="0" smtClean="0">
                <a:solidFill>
                  <a:schemeClr val="tx2"/>
                </a:solidFill>
              </a:rPr>
              <a:t>A projekt célja az egyházak értékeinek megismertetése, valamint ezáltal a turizmus fejlesztése és a közösségépítés. Az egyházak bevonásával olyan turisztikai programok kidolgozása (tematikus útvonalak és programsorozatok kialakítása, közösségi találkozók), amelyek bemutatják az egyházi értékeket valamennyi érdeklődő számára és növelik a társadalmi aktivitást.</a:t>
            </a:r>
          </a:p>
          <a:p>
            <a:pPr algn="just"/>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540252"/>
          </a:xfrm>
          <a:prstGeom prst="rect">
            <a:avLst/>
          </a:prstGeom>
          <a:noFill/>
        </p:spPr>
        <p:txBody>
          <a:bodyPr wrap="square" rtlCol="0">
            <a:spAutoFit/>
          </a:bodyPr>
          <a:lstStyle/>
          <a:p>
            <a:r>
              <a:rPr lang="hu-HU" sz="1700" b="1" dirty="0" smtClean="0">
                <a:solidFill>
                  <a:schemeClr val="tx2"/>
                </a:solidFill>
              </a:rPr>
              <a:t>CÍME:</a:t>
            </a:r>
            <a:r>
              <a:rPr lang="hu-HU" sz="1700" dirty="0" smtClean="0">
                <a:solidFill>
                  <a:srgbClr val="FF0000"/>
                </a:solidFill>
              </a:rPr>
              <a:t> </a:t>
            </a:r>
            <a:r>
              <a:rPr lang="hu-HU" sz="1700" b="1" dirty="0" smtClean="0">
                <a:solidFill>
                  <a:schemeClr val="accent1">
                    <a:lumMod val="75000"/>
                  </a:schemeClr>
                </a:solidFill>
              </a:rPr>
              <a:t>Tudás és tapasztalat Békés Megye szolgálatában</a:t>
            </a:r>
          </a:p>
          <a:p>
            <a:r>
              <a:rPr lang="hu-HU" sz="1700" b="1" dirty="0" smtClean="0">
                <a:solidFill>
                  <a:schemeClr val="accent1">
                    <a:lumMod val="75000"/>
                  </a:schemeClr>
                </a:solidFill>
              </a:rPr>
              <a:t>FORRÁS: </a:t>
            </a:r>
            <a:r>
              <a:rPr lang="hu-HU" sz="1700" dirty="0" smtClean="0">
                <a:solidFill>
                  <a:schemeClr val="accent1">
                    <a:lumMod val="75000"/>
                  </a:schemeClr>
                </a:solidFill>
              </a:rPr>
              <a:t>GINOP 6. és 1. (TOP  5.)</a:t>
            </a:r>
          </a:p>
          <a:p>
            <a:r>
              <a:rPr lang="hu-HU" sz="1700" b="1" dirty="0" smtClean="0">
                <a:solidFill>
                  <a:schemeClr val="accent1">
                    <a:lumMod val="75000"/>
                  </a:schemeClr>
                </a:solidFill>
              </a:rPr>
              <a:t>KEDVEZMÉNYEZETT(EK): </a:t>
            </a:r>
            <a:r>
              <a:rPr lang="hu-HU" sz="1700" dirty="0" smtClean="0">
                <a:solidFill>
                  <a:schemeClr val="accent1">
                    <a:lumMod val="75000"/>
                  </a:schemeClr>
                </a:solidFill>
              </a:rPr>
              <a:t>Munkaügyi Hivatalok, Vállalkozások, Civil szervezetek</a:t>
            </a:r>
          </a:p>
          <a:p>
            <a:endParaRPr lang="hu-HU" sz="1700" dirty="0" smtClean="0">
              <a:solidFill>
                <a:schemeClr val="accent1">
                  <a:lumMod val="75000"/>
                </a:schemeClr>
              </a:solidFill>
            </a:endParaRPr>
          </a:p>
          <a:p>
            <a:r>
              <a:rPr lang="hu-HU" sz="1700" b="1" dirty="0" smtClean="0">
                <a:solidFill>
                  <a:schemeClr val="accent1">
                    <a:lumMod val="75000"/>
                  </a:schemeClr>
                </a:solidFill>
              </a:rPr>
              <a:t>KAPCSOLÓDÓ PROGRAM/OK:</a:t>
            </a:r>
          </a:p>
          <a:p>
            <a:pPr>
              <a:buFont typeface="Arial" pitchFamily="34" charset="0"/>
              <a:buChar char="•"/>
            </a:pPr>
            <a:r>
              <a:rPr lang="hu-HU" sz="1700" dirty="0" smtClean="0">
                <a:solidFill>
                  <a:schemeClr val="accent1">
                    <a:lumMod val="75000"/>
                  </a:schemeClr>
                </a:solidFill>
              </a:rPr>
              <a:t> </a:t>
            </a:r>
            <a:r>
              <a:rPr lang="hu-HU" sz="1600" dirty="0" smtClean="0">
                <a:solidFill>
                  <a:schemeClr val="tx2"/>
                </a:solidFill>
              </a:rPr>
              <a:t>Együttműködés az oktatás és a munkaerőpiac fejlesztése céljából </a:t>
            </a:r>
            <a:r>
              <a:rPr lang="hu-HU" sz="1700" dirty="0" smtClean="0">
                <a:solidFill>
                  <a:schemeClr val="accent1">
                    <a:lumMod val="75000"/>
                  </a:schemeClr>
                </a:solidFill>
              </a:rPr>
              <a:t>(RO-HU 3.8/B)</a:t>
            </a:r>
          </a:p>
          <a:p>
            <a:pPr>
              <a:buFont typeface="Arial" pitchFamily="34" charset="0"/>
              <a:buChar char="•"/>
            </a:pPr>
            <a:r>
              <a:rPr lang="hu-HU" sz="1700" b="1" dirty="0" smtClean="0">
                <a:solidFill>
                  <a:schemeClr val="accent1">
                    <a:lumMod val="75000"/>
                  </a:schemeClr>
                </a:solidFill>
              </a:rPr>
              <a:t> </a:t>
            </a:r>
            <a:r>
              <a:rPr lang="hu-HU" sz="1600" dirty="0" smtClean="0">
                <a:solidFill>
                  <a:schemeClr val="accent1">
                    <a:lumMod val="75000"/>
                  </a:schemeClr>
                </a:solidFill>
              </a:rPr>
              <a:t>Versenyképes munkaerő és vállalkozók Békés megye jövőjéért (TOP- 5.1)</a:t>
            </a:r>
          </a:p>
          <a:p>
            <a:pPr>
              <a:buFont typeface="Arial" pitchFamily="34" charset="0"/>
              <a:buChar char="•"/>
            </a:pPr>
            <a:r>
              <a:rPr lang="hu-HU" sz="1600" b="1" dirty="0" smtClean="0">
                <a:solidFill>
                  <a:schemeClr val="accent1">
                    <a:lumMod val="75000"/>
                  </a:schemeClr>
                </a:solidFill>
              </a:rPr>
              <a:t> </a:t>
            </a:r>
            <a:r>
              <a:rPr lang="hu-HU" sz="1600" dirty="0" smtClean="0">
                <a:solidFill>
                  <a:schemeClr val="accent1">
                    <a:lumMod val="75000"/>
                  </a:schemeClr>
                </a:solidFill>
              </a:rPr>
              <a:t>BM-PILOT: Nem mezőgazdasági tevékenységek fejlesztése a szociális szövetkezetek szintjén</a:t>
            </a:r>
            <a:endParaRPr lang="hu-HU" sz="1700" dirty="0" smtClean="0">
              <a:solidFill>
                <a:schemeClr val="accent1">
                  <a:lumMod val="75000"/>
                </a:schemeClr>
              </a:solidFill>
            </a:endParaRPr>
          </a:p>
          <a:p>
            <a:endParaRPr lang="hu-HU" sz="1700" dirty="0" smtClean="0">
              <a:solidFill>
                <a:schemeClr val="accent1">
                  <a:lumMod val="75000"/>
                </a:schemeClr>
              </a:solidFill>
            </a:endParaRPr>
          </a:p>
          <a:p>
            <a:r>
              <a:rPr lang="hu-HU" sz="1700" b="1" dirty="0" smtClean="0">
                <a:solidFill>
                  <a:schemeClr val="accent1">
                    <a:lumMod val="75000"/>
                  </a:schemeClr>
                </a:solidFill>
              </a:rPr>
              <a:t>PROJEKT LEÍRÁSA, ELEMEI:</a:t>
            </a:r>
            <a:endParaRPr lang="hu-HU" sz="1700" dirty="0" smtClean="0">
              <a:solidFill>
                <a:schemeClr val="accent1">
                  <a:lumMod val="75000"/>
                </a:schemeClr>
              </a:solidFill>
            </a:endParaRPr>
          </a:p>
          <a:p>
            <a:pPr algn="just"/>
            <a:r>
              <a:rPr lang="hu-HU" sz="1700" dirty="0" smtClean="0">
                <a:solidFill>
                  <a:schemeClr val="accent1">
                    <a:lumMod val="75000"/>
                  </a:schemeClr>
                </a:solidFill>
              </a:rPr>
              <a:t>Munkahelyi képzési programok, illetve a kiemelt ágazatok kapcsán felmerülő képzési igényeknek megfelelő általános, széleskörűen elérhető képzési és fejlesztési programok. A program keretében célzott, az egyes vállalkozások számára szükséges oktatás zajlik, valamint munkahelyen belüli képzések, képességfejlesztés. </a:t>
            </a:r>
          </a:p>
          <a:p>
            <a:pPr algn="just"/>
            <a:r>
              <a:rPr lang="hu-HU" sz="1700" dirty="0" smtClean="0">
                <a:solidFill>
                  <a:schemeClr val="accent1">
                    <a:lumMod val="75000"/>
                  </a:schemeClr>
                </a:solidFill>
              </a:rPr>
              <a:t>Ezt kiegészítve a program részei a vállalkozóvá válás inspirálása, támogatása, üzleti képzések, vállalkozói </a:t>
            </a:r>
            <a:r>
              <a:rPr lang="hu-HU" sz="1700" dirty="0" err="1" smtClean="0">
                <a:solidFill>
                  <a:schemeClr val="accent1">
                    <a:lumMod val="75000"/>
                  </a:schemeClr>
                </a:solidFill>
              </a:rPr>
              <a:t>mentorálás</a:t>
            </a:r>
            <a:r>
              <a:rPr lang="hu-HU" sz="1700" dirty="0" smtClean="0">
                <a:solidFill>
                  <a:schemeClr val="accent1">
                    <a:lumMod val="75000"/>
                  </a:schemeClr>
                </a:solidFill>
              </a:rPr>
              <a:t> és ösztöndíj program is. </a:t>
            </a:r>
          </a:p>
          <a:p>
            <a:endParaRPr lang="hu-HU" sz="2000" b="1" dirty="0" smtClean="0"/>
          </a:p>
          <a:p>
            <a:pPr lvl="1">
              <a:buFont typeface="Arial" pitchFamily="34" charset="0"/>
              <a:buChar char="•"/>
            </a:pPr>
            <a:endParaRPr lang="hu-HU" sz="2400"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355312"/>
          </a:xfrm>
          <a:prstGeom prst="rect">
            <a:avLst/>
          </a:prstGeom>
          <a:noFill/>
        </p:spPr>
        <p:txBody>
          <a:bodyPr wrap="square" rtlCol="0">
            <a:spAutoFit/>
          </a:bodyPr>
          <a:lstStyle/>
          <a:p>
            <a:r>
              <a:rPr lang="hu-HU" b="1" dirty="0" smtClean="0">
                <a:solidFill>
                  <a:schemeClr val="tx2"/>
                </a:solidFill>
              </a:rPr>
              <a:t>CÍME:</a:t>
            </a:r>
            <a:r>
              <a:rPr lang="hu-HU" dirty="0" smtClean="0">
                <a:solidFill>
                  <a:srgbClr val="FF0000"/>
                </a:solidFill>
              </a:rPr>
              <a:t> </a:t>
            </a:r>
            <a:r>
              <a:rPr lang="hu-HU" b="1" dirty="0" smtClean="0">
                <a:solidFill>
                  <a:schemeClr val="tx2"/>
                </a:solidFill>
              </a:rPr>
              <a:t>„Kerékpáros oktató és szemléletformáló központ és tanpálya kialakítása”</a:t>
            </a:r>
            <a:endParaRPr lang="hu-HU" b="1" dirty="0" smtClean="0">
              <a:solidFill>
                <a:schemeClr val="accent1">
                  <a:lumMod val="75000"/>
                </a:schemeClr>
              </a:solidFill>
            </a:endParaRPr>
          </a:p>
          <a:p>
            <a:r>
              <a:rPr lang="hu-HU" b="1" dirty="0" smtClean="0">
                <a:solidFill>
                  <a:schemeClr val="accent1">
                    <a:lumMod val="75000"/>
                  </a:schemeClr>
                </a:solidFill>
              </a:rPr>
              <a:t>FORRÁS: </a:t>
            </a:r>
            <a:r>
              <a:rPr lang="hu-HU" dirty="0" smtClean="0">
                <a:solidFill>
                  <a:schemeClr val="accent1">
                    <a:lumMod val="75000"/>
                  </a:schemeClr>
                </a:solidFill>
              </a:rPr>
              <a:t>RO-HU 2. 7/C</a:t>
            </a:r>
          </a:p>
          <a:p>
            <a:r>
              <a:rPr lang="hu-HU" b="1" dirty="0" smtClean="0">
                <a:solidFill>
                  <a:schemeClr val="accent1">
                    <a:lumMod val="75000"/>
                  </a:schemeClr>
                </a:solidFill>
              </a:rPr>
              <a:t>KEDVEZMÉNYEZETT(EK): Civil szervezetek, önkormányzatok, </a:t>
            </a:r>
            <a:endParaRPr lang="hu-HU" dirty="0" smtClean="0">
              <a:solidFill>
                <a:schemeClr val="accent1">
                  <a:lumMod val="75000"/>
                </a:schemeClr>
              </a:solidFill>
            </a:endParaRPr>
          </a:p>
          <a:p>
            <a:r>
              <a:rPr lang="hu-HU" b="1" dirty="0" smtClean="0">
                <a:solidFill>
                  <a:schemeClr val="accent1">
                    <a:lumMod val="75000"/>
                  </a:schemeClr>
                </a:solidFill>
              </a:rPr>
              <a:t>KAPCSOLÓDÓ PROGRAM/OK:</a:t>
            </a:r>
          </a:p>
          <a:p>
            <a:pPr>
              <a:buFont typeface="Arial" pitchFamily="34" charset="0"/>
              <a:buChar char="•"/>
            </a:pPr>
            <a:r>
              <a:rPr lang="hu-HU" dirty="0" smtClean="0">
                <a:solidFill>
                  <a:schemeClr val="accent1">
                    <a:lumMod val="75000"/>
                  </a:schemeClr>
                </a:solidFill>
              </a:rPr>
              <a:t> Vendégváró Békés Megye Program (TOP 1.2)</a:t>
            </a:r>
          </a:p>
          <a:p>
            <a:pPr>
              <a:buFont typeface="Arial" pitchFamily="34" charset="0"/>
              <a:buChar char="•"/>
            </a:pPr>
            <a:r>
              <a:rPr lang="hu-HU" dirty="0" smtClean="0">
                <a:solidFill>
                  <a:schemeClr val="accent1">
                    <a:lumMod val="75000"/>
                  </a:schemeClr>
                </a:solidFill>
              </a:rPr>
              <a:t> Békés megye, az élhető vidék (VP)</a:t>
            </a:r>
          </a:p>
          <a:p>
            <a:r>
              <a:rPr lang="hu-HU" b="1" dirty="0" smtClean="0">
                <a:solidFill>
                  <a:schemeClr val="accent1">
                    <a:lumMod val="75000"/>
                  </a:schemeClr>
                </a:solidFill>
              </a:rPr>
              <a:t>PROJEKT LEÍRÁSA, ELEMEI:</a:t>
            </a:r>
          </a:p>
          <a:p>
            <a:pPr algn="just"/>
            <a:r>
              <a:rPr lang="hu-HU" sz="1600" dirty="0" smtClean="0">
                <a:solidFill>
                  <a:schemeClr val="accent1">
                    <a:lumMod val="75000"/>
                  </a:schemeClr>
                </a:solidFill>
              </a:rPr>
              <a:t>A projekt a kerékpár használatával kapcsolatos oktatási, képzési és részben infrastrukturális fejlesztési tevékenységet kíván megvalósítani, a környezettudatosságra való nevelés, a biztonságos közlekedés és az egészséges életmód fejlesztése céljából. Az elméleti és gyakorlati oktatás mellett egy kerékpár tanpálya kiépítése is része a projektnek, amely platformot biztosíthat a rutin megszerzésére, főként a gyermekek részére. A tanpályán az oktatás mellett versenyek és technikai képzések is megvalósíthatóak, keretet adva ezáltal mind iskolai közösségi, mind pedig a családi közösségek találkozására. A gyermekeken kívül természetesen minden más érdeklődő számára biztosított lenne a hozzáférés.</a:t>
            </a:r>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(3 év)</a:t>
            </a:r>
          </a:p>
          <a:p>
            <a:pPr marL="514350" indent="-514350">
              <a:buAutoNum type="romanUcPeriod"/>
            </a:pPr>
            <a:r>
              <a:rPr lang="hu-HU" sz="2200" dirty="0" smtClean="0">
                <a:solidFill>
                  <a:schemeClr val="accent1">
                    <a:lumMod val="75000"/>
                  </a:schemeClr>
                </a:solidFill>
              </a:rPr>
              <a:t>Projekt fenntartási szakasz 2020 év II.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2021-tól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3.</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478423"/>
          </a:xfrm>
          <a:prstGeom prst="rect">
            <a:avLst/>
          </a:prstGeom>
          <a:noFill/>
        </p:spPr>
        <p:txBody>
          <a:bodyPr wrap="square" rtlCol="0">
            <a:spAutoFit/>
          </a:bodyPr>
          <a:lstStyle/>
          <a:p>
            <a:r>
              <a:rPr lang="hu-HU" sz="2400" b="1" dirty="0" smtClean="0">
                <a:solidFill>
                  <a:schemeClr val="tx2"/>
                </a:solidFill>
              </a:rPr>
              <a:t>CÍME:</a:t>
            </a:r>
            <a:r>
              <a:rPr lang="hu-HU" sz="2400" dirty="0" smtClean="0">
                <a:solidFill>
                  <a:srgbClr val="FF0000"/>
                </a:solidFill>
              </a:rPr>
              <a:t> </a:t>
            </a:r>
            <a:r>
              <a:rPr lang="hu-HU" b="1" dirty="0" smtClean="0">
                <a:solidFill>
                  <a:schemeClr val="tx2"/>
                </a:solidFill>
              </a:rPr>
              <a:t>Szemléletformálás, tapasztalatcserét segítő rendezvények, programok a magyar-román határtérségben</a:t>
            </a:r>
            <a:endParaRPr lang="hu-HU" b="1" dirty="0" smtClean="0">
              <a:solidFill>
                <a:schemeClr val="accent1">
                  <a:lumMod val="75000"/>
                </a:schemeClr>
              </a:solidFill>
            </a:endParaRPr>
          </a:p>
          <a:p>
            <a:r>
              <a:rPr lang="hu-HU" sz="2000" b="1" dirty="0" smtClean="0">
                <a:solidFill>
                  <a:schemeClr val="accent1">
                    <a:lumMod val="75000"/>
                  </a:schemeClr>
                </a:solidFill>
              </a:rPr>
              <a:t>FORRÁS: </a:t>
            </a:r>
            <a:r>
              <a:rPr lang="hu-HU" sz="2000" dirty="0" smtClean="0">
                <a:solidFill>
                  <a:schemeClr val="accent1">
                    <a:lumMod val="75000"/>
                  </a:schemeClr>
                </a:solidFill>
              </a:rPr>
              <a:t>RO-HU 3.8/B</a:t>
            </a:r>
          </a:p>
          <a:p>
            <a:r>
              <a:rPr lang="hu-HU" b="1" dirty="0" smtClean="0">
                <a:solidFill>
                  <a:schemeClr val="accent1">
                    <a:lumMod val="75000"/>
                  </a:schemeClr>
                </a:solidFill>
              </a:rPr>
              <a:t>KEDVEZMÉNYEZETT(EK): </a:t>
            </a:r>
            <a:r>
              <a:rPr lang="hu-HU" dirty="0" smtClean="0">
                <a:solidFill>
                  <a:schemeClr val="accent1">
                    <a:lumMod val="75000"/>
                  </a:schemeClr>
                </a:solidFill>
              </a:rPr>
              <a:t>Mikro és KKV-k, és azok munkavállalói.</a:t>
            </a:r>
          </a:p>
          <a:p>
            <a:r>
              <a:rPr lang="hu-HU" b="1" dirty="0" smtClean="0">
                <a:solidFill>
                  <a:schemeClr val="accent1">
                    <a:lumMod val="75000"/>
                  </a:schemeClr>
                </a:solidFill>
              </a:rPr>
              <a:t>KAPCSOLÓDÓ PROGRAM/OK:</a:t>
            </a:r>
          </a:p>
          <a:p>
            <a:pPr>
              <a:buFont typeface="Arial" pitchFamily="34" charset="0"/>
              <a:buChar char="•"/>
            </a:pPr>
            <a:r>
              <a:rPr lang="hu-HU" dirty="0" smtClean="0">
                <a:solidFill>
                  <a:schemeClr val="accent1">
                    <a:lumMod val="75000"/>
                  </a:schemeClr>
                </a:solidFill>
              </a:rPr>
              <a:t> Vendégváró Békés Megye Program (TOP 1.2)</a:t>
            </a:r>
          </a:p>
          <a:p>
            <a:pPr>
              <a:buFont typeface="Arial" pitchFamily="34" charset="0"/>
              <a:buChar char="•"/>
            </a:pPr>
            <a:r>
              <a:rPr lang="hu-HU" dirty="0" smtClean="0">
                <a:solidFill>
                  <a:schemeClr val="accent1">
                    <a:lumMod val="75000"/>
                  </a:schemeClr>
                </a:solidFill>
              </a:rPr>
              <a:t> Békés megye, az élhető vidék (VP)</a:t>
            </a:r>
          </a:p>
          <a:p>
            <a:r>
              <a:rPr lang="hu-HU" b="1" dirty="0" smtClean="0">
                <a:solidFill>
                  <a:schemeClr val="accent1">
                    <a:lumMod val="75000"/>
                  </a:schemeClr>
                </a:solidFill>
              </a:rPr>
              <a:t>PROJEKT LEÍRÁSA, ELEMEI:</a:t>
            </a:r>
          </a:p>
          <a:p>
            <a:pPr algn="just"/>
            <a:r>
              <a:rPr lang="hu-HU" dirty="0" smtClean="0">
                <a:solidFill>
                  <a:schemeClr val="accent1">
                    <a:lumMod val="75000"/>
                  </a:schemeClr>
                </a:solidFill>
              </a:rPr>
              <a:t>A projekt a helyi társadalomban szükséges folyamatok beindítását célozza meg: a szemléletformálást és tapasztalatcserét, amelyekhez különböző tematikájú rendezvények és programok biztosítanának a megyei lakosság számára elérhető fórumot. A belső potenciál fejlesztését célzó rendezvények információnyújtással, a helyi lehetőségek feltérképezésével, kompetenciafejlesztéssel, illetve közösség- és kapcsolatépítéssel kívánnak hozzájárulni valamennyi foglalkoztatási szektor aktuális problémáinak javításához.</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3.</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4.</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878532"/>
          </a:xfrm>
          <a:prstGeom prst="rect">
            <a:avLst/>
          </a:prstGeom>
          <a:noFill/>
        </p:spPr>
        <p:txBody>
          <a:bodyPr wrap="square" rtlCol="0">
            <a:spAutoFit/>
          </a:bodyPr>
          <a:lstStyle/>
          <a:p>
            <a:r>
              <a:rPr lang="hu-HU" sz="1600" b="1" dirty="0" smtClean="0">
                <a:solidFill>
                  <a:schemeClr val="tx2"/>
                </a:solidFill>
              </a:rPr>
              <a:t>CÍME:</a:t>
            </a:r>
            <a:r>
              <a:rPr lang="hu-HU" sz="1600" dirty="0" smtClean="0">
                <a:solidFill>
                  <a:srgbClr val="FF0000"/>
                </a:solidFill>
              </a:rPr>
              <a:t> </a:t>
            </a:r>
            <a:r>
              <a:rPr lang="hu-HU" sz="1600" b="1" dirty="0" smtClean="0">
                <a:solidFill>
                  <a:schemeClr val="tx2"/>
                </a:solidFill>
              </a:rPr>
              <a:t>Inkubátorház kialakítása.</a:t>
            </a:r>
            <a:endParaRPr lang="hu-HU" sz="1600" b="1" dirty="0" smtClean="0">
              <a:solidFill>
                <a:schemeClr val="accent1">
                  <a:lumMod val="75000"/>
                </a:schemeClr>
              </a:solidFill>
            </a:endParaRPr>
          </a:p>
          <a:p>
            <a:r>
              <a:rPr lang="hu-HU" sz="1600" b="1" dirty="0" smtClean="0">
                <a:solidFill>
                  <a:schemeClr val="accent1">
                    <a:lumMod val="75000"/>
                  </a:schemeClr>
                </a:solidFill>
              </a:rPr>
              <a:t>FORRÁS: </a:t>
            </a:r>
            <a:r>
              <a:rPr lang="hu-HU" sz="1600" dirty="0" smtClean="0">
                <a:solidFill>
                  <a:schemeClr val="accent1">
                    <a:lumMod val="75000"/>
                  </a:schemeClr>
                </a:solidFill>
              </a:rPr>
              <a:t>RO-HU 3.8/B</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K</a:t>
            </a:r>
            <a:r>
              <a:rPr lang="hu-HU" sz="1600" dirty="0" smtClean="0">
                <a:solidFill>
                  <a:schemeClr val="tx2"/>
                </a:solidFill>
              </a:rPr>
              <a:t>is- és közép-vállalkozások köre mind a határ romániai, mind pedig magyarországi oldalán.</a:t>
            </a:r>
          </a:p>
          <a:p>
            <a:r>
              <a:rPr lang="hu-HU" sz="1600" b="1" dirty="0" smtClean="0">
                <a:solidFill>
                  <a:schemeClr val="accent1">
                    <a:lumMod val="75000"/>
                  </a:schemeClr>
                </a:solidFill>
              </a:rPr>
              <a:t>KAPCSOLÓDÓ PROGRAM/OK:</a:t>
            </a:r>
            <a:endParaRPr lang="hu-HU" sz="1600" dirty="0" smtClean="0">
              <a:solidFill>
                <a:schemeClr val="accent1">
                  <a:lumMod val="75000"/>
                </a:schemeClr>
              </a:solidFill>
            </a:endParaRPr>
          </a:p>
          <a:p>
            <a:pPr>
              <a:buFont typeface="Arial" pitchFamily="34" charset="0"/>
              <a:buChar char="•"/>
            </a:pPr>
            <a:r>
              <a:rPr lang="hu-HU" sz="1600" b="1" dirty="0" smtClean="0">
                <a:solidFill>
                  <a:schemeClr val="accent1">
                    <a:lumMod val="75000"/>
                  </a:schemeClr>
                </a:solidFill>
              </a:rPr>
              <a:t> </a:t>
            </a:r>
            <a:r>
              <a:rPr lang="hu-HU" sz="1600" dirty="0" smtClean="0">
                <a:solidFill>
                  <a:schemeClr val="accent1">
                    <a:lumMod val="75000"/>
                  </a:schemeClr>
                </a:solidFill>
              </a:rPr>
              <a:t>Üzleti infrastruktúra fejlesztése Békés megyében (GINOP-1); </a:t>
            </a:r>
          </a:p>
          <a:p>
            <a:pPr>
              <a:buFont typeface="Arial" pitchFamily="34" charset="0"/>
              <a:buChar char="•"/>
            </a:pPr>
            <a:r>
              <a:rPr lang="hu-HU" sz="1600" dirty="0" smtClean="0">
                <a:solidFill>
                  <a:schemeClr val="accent1">
                    <a:lumMod val="75000"/>
                  </a:schemeClr>
                </a:solidFill>
              </a:rPr>
              <a:t> Innovatív Békés Megye Program (GINOP–2)</a:t>
            </a:r>
          </a:p>
          <a:p>
            <a:pPr>
              <a:buFont typeface="Arial" pitchFamily="34" charset="0"/>
              <a:buChar char="•"/>
            </a:pPr>
            <a:r>
              <a:rPr lang="hu-HU" sz="1600" dirty="0" smtClean="0">
                <a:solidFill>
                  <a:schemeClr val="accent1">
                    <a:lumMod val="75000"/>
                  </a:schemeClr>
                </a:solidFill>
              </a:rPr>
              <a:t> Üzleti infrastruktúra fejlesztése Békés megyében (TOP-1.1)</a:t>
            </a:r>
          </a:p>
          <a:p>
            <a:pPr>
              <a:buFont typeface="Arial" pitchFamily="34" charset="0"/>
              <a:buChar char="•"/>
            </a:pPr>
            <a:r>
              <a:rPr lang="hu-HU" sz="1600" b="1" dirty="0" smtClean="0">
                <a:solidFill>
                  <a:schemeClr val="accent1">
                    <a:lumMod val="75000"/>
                  </a:schemeClr>
                </a:solidFill>
              </a:rPr>
              <a:t> </a:t>
            </a:r>
            <a:r>
              <a:rPr lang="hu-HU" sz="1600" dirty="0" smtClean="0">
                <a:solidFill>
                  <a:schemeClr val="accent1">
                    <a:lumMod val="75000"/>
                  </a:schemeClr>
                </a:solidFill>
              </a:rPr>
              <a:t>BM-PILOT: A ’</a:t>
            </a:r>
            <a:r>
              <a:rPr lang="hu-HU" sz="1600" dirty="0" err="1" smtClean="0">
                <a:solidFill>
                  <a:schemeClr val="accent1">
                    <a:lumMod val="75000"/>
                  </a:schemeClr>
                </a:solidFill>
              </a:rPr>
              <a:t>Pilot</a:t>
            </a:r>
            <a:r>
              <a:rPr lang="hu-HU" sz="1600" dirty="0" smtClean="0">
                <a:solidFill>
                  <a:schemeClr val="accent1">
                    <a:lumMod val="75000"/>
                  </a:schemeClr>
                </a:solidFill>
              </a:rPr>
              <a:t>’ közmunkaprogramban dolgozók gazdasága által megtermelt kertészeti termékek piacra jutásának elősegítéséért.</a:t>
            </a:r>
          </a:p>
          <a:p>
            <a:r>
              <a:rPr lang="hu-HU" sz="1600" b="1" dirty="0" smtClean="0">
                <a:solidFill>
                  <a:schemeClr val="accent1">
                    <a:lumMod val="75000"/>
                  </a:schemeClr>
                </a:solidFill>
              </a:rPr>
              <a:t>PROJEKT LEÍRÁSA, ELEMEI:</a:t>
            </a:r>
            <a:r>
              <a:rPr lang="hu-HU" sz="1600" dirty="0" smtClean="0">
                <a:solidFill>
                  <a:schemeClr val="tx2"/>
                </a:solidFill>
              </a:rPr>
              <a:t> Jelen projekttervezet keretein belül egy inkubátorház kialakítása valósulna meg, melynek célja olyan támogató környezet megteremtése, amely megyeszerte segíti a vállalkozó szellemű egyéneket, ösztönözni és támogatni új vállalkozások beindítását, segíteni a KKV-k működését, teret, információt és szolgáltatásokat nyújtani a növekedésükhöz. Az elérni kívánt célértékek alapján az inkubátorház legalább 100 vállalkozást részesítene az általa nyújtott támogatási opciók egyikében (vagy többen is), valamint a segítségben részesült vállalkozások körén belül 100 együttműködési megállapodás kötődne (a határ mindkét oldaláról bevont vállalkozások vonatkozásában). </a:t>
            </a:r>
          </a:p>
          <a:p>
            <a:pPr algn="just"/>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4.</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5.</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755422"/>
          </a:xfrm>
          <a:prstGeom prst="rect">
            <a:avLst/>
          </a:prstGeom>
          <a:noFill/>
        </p:spPr>
        <p:txBody>
          <a:bodyPr wrap="square" rtlCol="0">
            <a:spAutoFit/>
          </a:bodyPr>
          <a:lstStyle/>
          <a:p>
            <a:r>
              <a:rPr lang="hu-HU" sz="2400" b="1" dirty="0" smtClean="0">
                <a:solidFill>
                  <a:schemeClr val="tx2"/>
                </a:solidFill>
              </a:rPr>
              <a:t>CÍME:</a:t>
            </a:r>
            <a:r>
              <a:rPr lang="hu-HU" sz="2400" dirty="0" smtClean="0">
                <a:solidFill>
                  <a:srgbClr val="FF0000"/>
                </a:solidFill>
              </a:rPr>
              <a:t> </a:t>
            </a:r>
            <a:r>
              <a:rPr lang="hu-HU" b="1" dirty="0" smtClean="0">
                <a:solidFill>
                  <a:schemeClr val="tx2"/>
                </a:solidFill>
              </a:rPr>
              <a:t>„Békés és Arad megye határon átnyúló regionális egészségügyi színvonalának emelése”</a:t>
            </a:r>
            <a:endParaRPr lang="hu-HU" b="1" dirty="0" smtClean="0">
              <a:solidFill>
                <a:schemeClr val="accent1">
                  <a:lumMod val="75000"/>
                </a:schemeClr>
              </a:solidFill>
            </a:endParaRPr>
          </a:p>
          <a:p>
            <a:r>
              <a:rPr lang="hu-HU" sz="2000" b="1" dirty="0" smtClean="0">
                <a:solidFill>
                  <a:schemeClr val="accent1">
                    <a:lumMod val="75000"/>
                  </a:schemeClr>
                </a:solidFill>
              </a:rPr>
              <a:t>FORRÁS: </a:t>
            </a:r>
            <a:r>
              <a:rPr lang="hu-HU" sz="2000" dirty="0" smtClean="0">
                <a:solidFill>
                  <a:schemeClr val="accent1">
                    <a:lumMod val="75000"/>
                  </a:schemeClr>
                </a:solidFill>
              </a:rPr>
              <a:t>RO-HU 4.9/A</a:t>
            </a:r>
          </a:p>
          <a:p>
            <a:r>
              <a:rPr lang="hu-HU" b="1" dirty="0" smtClean="0">
                <a:solidFill>
                  <a:schemeClr val="accent1">
                    <a:lumMod val="75000"/>
                  </a:schemeClr>
                </a:solidFill>
              </a:rPr>
              <a:t>KEDVEZMÉNYEZETT(EK): </a:t>
            </a:r>
            <a:r>
              <a:rPr lang="hu-HU" dirty="0" smtClean="0">
                <a:solidFill>
                  <a:schemeClr val="accent1">
                    <a:lumMod val="75000"/>
                  </a:schemeClr>
                </a:solidFill>
              </a:rPr>
              <a:t>Állami intézmények, civil szervezetek.</a:t>
            </a:r>
            <a:endParaRPr lang="hu-HU" dirty="0" smtClean="0">
              <a:solidFill>
                <a:schemeClr val="tx2"/>
              </a:solidFill>
            </a:endParaRPr>
          </a:p>
          <a:p>
            <a:r>
              <a:rPr lang="hu-HU" b="1" dirty="0" smtClean="0">
                <a:solidFill>
                  <a:schemeClr val="accent1">
                    <a:lumMod val="75000"/>
                  </a:schemeClr>
                </a:solidFill>
              </a:rPr>
              <a:t>KAPCSOLÓDÓ PROGRAM/OK:</a:t>
            </a:r>
            <a:endParaRPr lang="hu-HU" dirty="0" smtClean="0">
              <a:solidFill>
                <a:schemeClr val="accent1">
                  <a:lumMod val="75000"/>
                </a:schemeClr>
              </a:solidFill>
            </a:endParaRPr>
          </a:p>
          <a:p>
            <a:pPr>
              <a:buFont typeface="Arial" pitchFamily="34" charset="0"/>
              <a:buChar char="•"/>
            </a:pPr>
            <a:r>
              <a:rPr lang="hu-HU" b="1" dirty="0" smtClean="0">
                <a:solidFill>
                  <a:schemeClr val="accent1">
                    <a:lumMod val="75000"/>
                  </a:schemeClr>
                </a:solidFill>
              </a:rPr>
              <a:t> </a:t>
            </a:r>
            <a:r>
              <a:rPr lang="hu-HU" dirty="0" smtClean="0">
                <a:solidFill>
                  <a:schemeClr val="accent1">
                    <a:lumMod val="75000"/>
                  </a:schemeClr>
                </a:solidFill>
              </a:rPr>
              <a:t>Minőségi alapellátás Békés Megyében (TOP- 4.1 és 4.2);</a:t>
            </a:r>
          </a:p>
          <a:p>
            <a:pPr>
              <a:buFont typeface="Arial" pitchFamily="34" charset="0"/>
              <a:buChar char="•"/>
            </a:pPr>
            <a:r>
              <a:rPr lang="hu-HU" dirty="0" smtClean="0">
                <a:solidFill>
                  <a:schemeClr val="accent1">
                    <a:lumMod val="75000"/>
                  </a:schemeClr>
                </a:solidFill>
              </a:rPr>
              <a:t> Leszakadó társadalmi rétegek erősítése (TOP- 4.3 és 5.2);</a:t>
            </a:r>
          </a:p>
          <a:p>
            <a:r>
              <a:rPr lang="hu-HU" b="1" dirty="0" smtClean="0">
                <a:solidFill>
                  <a:schemeClr val="accent1">
                    <a:lumMod val="75000"/>
                  </a:schemeClr>
                </a:solidFill>
              </a:rPr>
              <a:t>PROJEKT LEÍRÁSA, ELEMEI:</a:t>
            </a:r>
            <a:r>
              <a:rPr lang="hu-HU" dirty="0" smtClean="0">
                <a:solidFill>
                  <a:schemeClr val="tx2"/>
                </a:solidFill>
              </a:rPr>
              <a:t> </a:t>
            </a:r>
            <a:r>
              <a:rPr lang="hu-HU" sz="1600" dirty="0" smtClean="0">
                <a:solidFill>
                  <a:schemeClr val="tx2"/>
                </a:solidFill>
              </a:rPr>
              <a:t>Az egészségkultúra átfogó fejlesztése, az egészségtudatos életmód és szemléletmód </a:t>
            </a:r>
            <a:r>
              <a:rPr lang="hu-HU" sz="1600" dirty="0" err="1" smtClean="0">
                <a:solidFill>
                  <a:schemeClr val="tx2"/>
                </a:solidFill>
              </a:rPr>
              <a:t>promotálása</a:t>
            </a:r>
            <a:r>
              <a:rPr lang="hu-HU" sz="1600" dirty="0" smtClean="0">
                <a:solidFill>
                  <a:schemeClr val="tx2"/>
                </a:solidFill>
              </a:rPr>
              <a:t>, a prevenció támogatása, az egészségügyi szolgáltatásokhoz való jobb hozzáférés biztosítása és egyéb egészségügyi intézkedések fejlesztése (például az egészségmegőrzés). Az egészségtudatosságot erősítő programok és szolgáltatások az életmódot meghatározó 3 területre fókuszálva valósulnának meg: a testi (szomatikus), a lelki (pszichés) és az értelemi (mentális) állapotokra. Az optimális egészségi állapot fenntartásához és eléréséhez szükséges egyensúlyi helyzet kialakításához életmódbeli tanácsadások, interaktív programok és rendezvények szolgálnának a végső kedvezményezettek javára.</a:t>
            </a:r>
          </a:p>
          <a:p>
            <a:pPr algn="just"/>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5.</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6.</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509200"/>
          </a:xfrm>
          <a:prstGeom prst="rect">
            <a:avLst/>
          </a:prstGeom>
          <a:noFill/>
        </p:spPr>
        <p:txBody>
          <a:bodyPr wrap="square" rtlCol="0">
            <a:spAutoFit/>
          </a:bodyPr>
          <a:lstStyle/>
          <a:p>
            <a:r>
              <a:rPr lang="hu-HU" sz="1600" b="1" dirty="0" smtClean="0">
                <a:solidFill>
                  <a:schemeClr val="tx2"/>
                </a:solidFill>
              </a:rPr>
              <a:t>CÍME:</a:t>
            </a:r>
            <a:r>
              <a:rPr lang="hu-HU" sz="1600" dirty="0" smtClean="0">
                <a:solidFill>
                  <a:srgbClr val="FF0000"/>
                </a:solidFill>
              </a:rPr>
              <a:t> </a:t>
            </a:r>
            <a:r>
              <a:rPr lang="hu-HU" sz="1600" b="1" dirty="0" smtClean="0">
                <a:solidFill>
                  <a:schemeClr val="tx2"/>
                </a:solidFill>
              </a:rPr>
              <a:t>„Mezőgazdasági aktivitás erősítése a munkanélküliek középtávú </a:t>
            </a:r>
            <a:r>
              <a:rPr lang="hu-HU" sz="1600" b="1" dirty="0" err="1" smtClean="0">
                <a:solidFill>
                  <a:schemeClr val="tx2"/>
                </a:solidFill>
              </a:rPr>
              <a:t>önfoglalkozatóvá</a:t>
            </a:r>
            <a:r>
              <a:rPr lang="hu-HU" sz="1600" b="1" dirty="0" smtClean="0">
                <a:solidFill>
                  <a:schemeClr val="tx2"/>
                </a:solidFill>
              </a:rPr>
              <a:t> válásával, komplex programmal”</a:t>
            </a:r>
            <a:endParaRPr lang="hu-HU" sz="1600" b="1" dirty="0" smtClean="0">
              <a:solidFill>
                <a:schemeClr val="accent1">
                  <a:lumMod val="75000"/>
                </a:schemeClr>
              </a:solidFill>
            </a:endParaRPr>
          </a:p>
          <a:p>
            <a:r>
              <a:rPr lang="hu-HU" sz="1600" b="1" dirty="0" smtClean="0">
                <a:solidFill>
                  <a:schemeClr val="accent1">
                    <a:lumMod val="75000"/>
                  </a:schemeClr>
                </a:solidFill>
              </a:rPr>
              <a:t>FORRÁS: </a:t>
            </a:r>
            <a:r>
              <a:rPr lang="hu-HU" sz="1600" dirty="0" smtClean="0">
                <a:solidFill>
                  <a:schemeClr val="accent1">
                    <a:lumMod val="75000"/>
                  </a:schemeClr>
                </a:solidFill>
              </a:rPr>
              <a:t>RO-HU 3.8/B</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Szociális szövetkezetek, civil szervezetek</a:t>
            </a:r>
          </a:p>
          <a:p>
            <a:r>
              <a:rPr lang="hu-HU" sz="1600" b="1" dirty="0" smtClean="0">
                <a:solidFill>
                  <a:schemeClr val="accent1">
                    <a:lumMod val="75000"/>
                  </a:schemeClr>
                </a:solidFill>
              </a:rPr>
              <a:t>KAPCSOLÓDÓ PROGRAM/OK:</a:t>
            </a:r>
            <a:endParaRPr lang="hu-HU" sz="1600" dirty="0" smtClean="0">
              <a:solidFill>
                <a:schemeClr val="accent1">
                  <a:lumMod val="75000"/>
                </a:schemeClr>
              </a:solidFill>
            </a:endParaRPr>
          </a:p>
          <a:p>
            <a:pPr>
              <a:buFont typeface="Arial" pitchFamily="34" charset="0"/>
              <a:buChar char="•"/>
            </a:pPr>
            <a:r>
              <a:rPr lang="hu-HU" sz="1600" dirty="0" smtClean="0">
                <a:solidFill>
                  <a:schemeClr val="accent1">
                    <a:lumMod val="75000"/>
                  </a:schemeClr>
                </a:solidFill>
              </a:rPr>
              <a:t> </a:t>
            </a:r>
            <a:r>
              <a:rPr lang="hu-HU" sz="1400" dirty="0" smtClean="0">
                <a:solidFill>
                  <a:schemeClr val="accent1">
                    <a:lumMod val="75000"/>
                  </a:schemeClr>
                </a:solidFill>
              </a:rPr>
              <a:t>Lépjünk feljebb, vállalati piacbővítési program (GINOP-1)</a:t>
            </a:r>
          </a:p>
          <a:p>
            <a:pPr>
              <a:buFont typeface="Arial" pitchFamily="34" charset="0"/>
              <a:buChar char="•"/>
            </a:pPr>
            <a:r>
              <a:rPr lang="hu-HU" sz="1400" dirty="0" smtClean="0">
                <a:solidFill>
                  <a:schemeClr val="accent1">
                    <a:lumMod val="75000"/>
                  </a:schemeClr>
                </a:solidFill>
              </a:rPr>
              <a:t>Leszakadó társadalmi rétegek erősítése (TOP-4.1); Versenyképes  munkaerő és vállalkozók Békés megye jövőjéért (TOP - 5.2)</a:t>
            </a:r>
          </a:p>
          <a:p>
            <a:pPr>
              <a:buFont typeface="Arial" pitchFamily="34" charset="0"/>
              <a:buChar char="•"/>
            </a:pPr>
            <a:r>
              <a:rPr lang="hu-HU" sz="1400" dirty="0" smtClean="0">
                <a:solidFill>
                  <a:schemeClr val="accent1">
                    <a:lumMod val="75000"/>
                  </a:schemeClr>
                </a:solidFill>
              </a:rPr>
              <a:t> BM-PILOT: A ’</a:t>
            </a:r>
            <a:r>
              <a:rPr lang="hu-HU" sz="1400" dirty="0" err="1" smtClean="0">
                <a:solidFill>
                  <a:schemeClr val="accent1">
                    <a:lumMod val="75000"/>
                  </a:schemeClr>
                </a:solidFill>
              </a:rPr>
              <a:t>Pilot</a:t>
            </a:r>
            <a:r>
              <a:rPr lang="hu-HU" sz="1400" dirty="0" smtClean="0">
                <a:solidFill>
                  <a:schemeClr val="accent1">
                    <a:lumMod val="75000"/>
                  </a:schemeClr>
                </a:solidFill>
              </a:rPr>
              <a:t>’ közmunkaprogramban dolgozók képzése a gazdaságosan működő szociális szövetkezetek érdekében;  A Pilot közmunkaprogramban dolgozók által felépített  gazdaságok kapacitásbővítéséért; A ’</a:t>
            </a:r>
            <a:r>
              <a:rPr lang="hu-HU" sz="1400" dirty="0" err="1" smtClean="0">
                <a:solidFill>
                  <a:schemeClr val="accent1">
                    <a:lumMod val="75000"/>
                  </a:schemeClr>
                </a:solidFill>
              </a:rPr>
              <a:t>Pilot</a:t>
            </a:r>
            <a:r>
              <a:rPr lang="hu-HU" sz="1400" dirty="0" smtClean="0">
                <a:solidFill>
                  <a:schemeClr val="accent1">
                    <a:lumMod val="75000"/>
                  </a:schemeClr>
                </a:solidFill>
              </a:rPr>
              <a:t>’ közmunkaprogramban dolgozók gazdasága által megtermelt kertészeti termékek piacra jutásának elősegítéséért;</a:t>
            </a:r>
          </a:p>
          <a:p>
            <a:pPr>
              <a:buFont typeface="Arial" pitchFamily="34" charset="0"/>
              <a:buChar char="•"/>
            </a:pPr>
            <a:r>
              <a:rPr lang="hu-HU" sz="1400" dirty="0" smtClean="0">
                <a:solidFill>
                  <a:schemeClr val="accent1">
                    <a:lumMod val="75000"/>
                  </a:schemeClr>
                </a:solidFill>
              </a:rPr>
              <a:t> Békés megye, az ország éléskamrája; Békés megye, az összefogás mintája (VP)</a:t>
            </a:r>
            <a:endParaRPr lang="hu-HU" sz="1400" dirty="0" smtClean="0">
              <a:solidFill>
                <a:schemeClr val="tx2"/>
              </a:solidFill>
            </a:endParaRPr>
          </a:p>
          <a:p>
            <a:r>
              <a:rPr lang="hu-HU" sz="1600" b="1" dirty="0" smtClean="0">
                <a:solidFill>
                  <a:schemeClr val="accent1">
                    <a:lumMod val="75000"/>
                  </a:schemeClr>
                </a:solidFill>
              </a:rPr>
              <a:t>PROJEKT LEÍRÁSA, ELEMEI:</a:t>
            </a:r>
            <a:r>
              <a:rPr lang="hu-HU" sz="1600" dirty="0" smtClean="0">
                <a:solidFill>
                  <a:schemeClr val="tx2"/>
                </a:solidFill>
              </a:rPr>
              <a:t> </a:t>
            </a:r>
            <a:r>
              <a:rPr lang="hu-HU" sz="1400" dirty="0" smtClean="0">
                <a:solidFill>
                  <a:schemeClr val="tx2"/>
                </a:solidFill>
              </a:rPr>
              <a:t>A projekttevékenység a fenntarthatóság elveivel párhuzamban a reálgazdasági folyamatokba illeszthetően zajlik,  olyan termékek kerülnek előállításra, amelyek nagy mennyiségben, egységes, jó minőségben, és folyamatosan beszállíthatóak az állami partnerek (konyhák,feldolgozók) számára. Az állami intézmények ellátásának javítása társadalmi célú szervezetek által előállított, helyi termékekkel, a duális képzés által, szakképzett feldolgozóipari munkavállalók képzése és a fogyasztói szemléletformálással a helyi termékek felhasználásának, fogyasztásának népszerűsítése.</a:t>
            </a:r>
            <a:endParaRPr lang="hu-HU" sz="1400"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6.</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(1-3 év)</a:t>
            </a:r>
          </a:p>
          <a:p>
            <a:pPr marL="514350" indent="-514350">
              <a:buAutoNum type="romanUcPeriod"/>
            </a:pPr>
            <a:r>
              <a:rPr lang="hu-HU" sz="2200" dirty="0" smtClean="0">
                <a:solidFill>
                  <a:schemeClr val="accent1">
                    <a:lumMod val="75000"/>
                  </a:schemeClr>
                </a:solidFill>
              </a:rPr>
              <a:t>Projekt fenntartási szakasz 2017 év végétől a konstrukciók szabályai szerinti 	időintervallumban (3-5 év) </a:t>
            </a:r>
          </a:p>
          <a:p>
            <a:pPr marL="514350" indent="-514350">
              <a:buAutoNum type="romanUcPeriod"/>
            </a:pPr>
            <a:r>
              <a:rPr lang="hu-HU" sz="2200" dirty="0" smtClean="0">
                <a:solidFill>
                  <a:schemeClr val="accent1">
                    <a:lumMod val="75000"/>
                  </a:schemeClr>
                </a:solidFill>
              </a:rPr>
              <a:t>Jó gyakorlatok alkalmazása és kiterjesztése 2018-tól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7.</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970865"/>
          </a:xfrm>
          <a:prstGeom prst="rect">
            <a:avLst/>
          </a:prstGeom>
          <a:noFill/>
        </p:spPr>
        <p:txBody>
          <a:bodyPr wrap="square" rtlCol="0">
            <a:spAutoFit/>
          </a:bodyPr>
          <a:lstStyle/>
          <a:p>
            <a:r>
              <a:rPr lang="hu-HU" b="1" dirty="0" smtClean="0">
                <a:solidFill>
                  <a:schemeClr val="tx2"/>
                </a:solidFill>
              </a:rPr>
              <a:t>CÍME:</a:t>
            </a:r>
            <a:r>
              <a:rPr lang="hu-HU" dirty="0" smtClean="0">
                <a:solidFill>
                  <a:srgbClr val="FF0000"/>
                </a:solidFill>
              </a:rPr>
              <a:t> </a:t>
            </a:r>
            <a:r>
              <a:rPr lang="hu-HU" b="1" dirty="0" smtClean="0">
                <a:solidFill>
                  <a:schemeClr val="accent1">
                    <a:lumMod val="75000"/>
                  </a:schemeClr>
                </a:solidFill>
              </a:rPr>
              <a:t>Együttműködés az oktatás és a munkaerőpiac fejlesztése céljából</a:t>
            </a:r>
          </a:p>
          <a:p>
            <a:r>
              <a:rPr lang="hu-HU" b="1" dirty="0" smtClean="0">
                <a:solidFill>
                  <a:schemeClr val="accent1">
                    <a:lumMod val="75000"/>
                  </a:schemeClr>
                </a:solidFill>
              </a:rPr>
              <a:t>FORRÁS: </a:t>
            </a:r>
            <a:r>
              <a:rPr lang="hu-HU" dirty="0" smtClean="0">
                <a:solidFill>
                  <a:schemeClr val="accent1">
                    <a:lumMod val="75000"/>
                  </a:schemeClr>
                </a:solidFill>
              </a:rPr>
              <a:t>RO-HU 3.8/B</a:t>
            </a:r>
          </a:p>
          <a:p>
            <a:r>
              <a:rPr lang="hu-HU" b="1" dirty="0" smtClean="0">
                <a:solidFill>
                  <a:schemeClr val="accent1">
                    <a:lumMod val="75000"/>
                  </a:schemeClr>
                </a:solidFill>
              </a:rPr>
              <a:t>KEDVEZMÉNYEZETT(EK): </a:t>
            </a:r>
            <a:r>
              <a:rPr lang="hu-HU" dirty="0" smtClean="0">
                <a:solidFill>
                  <a:schemeClr val="accent1">
                    <a:lumMod val="75000"/>
                  </a:schemeClr>
                </a:solidFill>
              </a:rPr>
              <a:t>Oktatási, kutatási intézmények, vállalkozások, önkormányzatok, érdekképviseleti szervezetek.</a:t>
            </a:r>
          </a:p>
          <a:p>
            <a:r>
              <a:rPr lang="hu-HU" b="1" dirty="0" smtClean="0">
                <a:solidFill>
                  <a:schemeClr val="accent1">
                    <a:lumMod val="75000"/>
                  </a:schemeClr>
                </a:solidFill>
              </a:rPr>
              <a:t>KAPCSOLÓDÓ PROGRAM/OK:</a:t>
            </a:r>
          </a:p>
          <a:p>
            <a:pPr lvl="0">
              <a:buFont typeface="Arial" pitchFamily="34" charset="0"/>
              <a:buChar char="•"/>
            </a:pPr>
            <a:r>
              <a:rPr lang="hu-HU" dirty="0" smtClean="0">
                <a:solidFill>
                  <a:schemeClr val="accent1">
                    <a:lumMod val="75000"/>
                  </a:schemeClr>
                </a:solidFill>
              </a:rPr>
              <a:t> Tudás és tapasztalat Békés Megye szolgálatában (GINOP - 6) </a:t>
            </a:r>
          </a:p>
          <a:p>
            <a:pPr lvl="0">
              <a:buFont typeface="Arial" pitchFamily="34" charset="0"/>
              <a:buChar char="•"/>
            </a:pPr>
            <a:r>
              <a:rPr lang="hu-HU" dirty="0" smtClean="0">
                <a:solidFill>
                  <a:schemeClr val="accent1">
                    <a:lumMod val="75000"/>
                  </a:schemeClr>
                </a:solidFill>
              </a:rPr>
              <a:t> Leszakadó társadalmi rétegek erősítése (TOP - 4.1); Versenyképes  munkaerő és vállalkozók Békés megye jövőjéért (TOP - 5.2)</a:t>
            </a:r>
          </a:p>
          <a:p>
            <a:pPr lvl="0">
              <a:buFont typeface="Arial" pitchFamily="34" charset="0"/>
              <a:buChar char="•"/>
            </a:pPr>
            <a:r>
              <a:rPr lang="hu-HU" dirty="0" smtClean="0">
                <a:solidFill>
                  <a:schemeClr val="accent1">
                    <a:lumMod val="75000"/>
                  </a:schemeClr>
                </a:solidFill>
              </a:rPr>
              <a:t> BM-PILOT: A ’</a:t>
            </a:r>
            <a:r>
              <a:rPr lang="hu-HU" dirty="0" err="1" smtClean="0">
                <a:solidFill>
                  <a:schemeClr val="accent1">
                    <a:lumMod val="75000"/>
                  </a:schemeClr>
                </a:solidFill>
              </a:rPr>
              <a:t>Pilot</a:t>
            </a:r>
            <a:r>
              <a:rPr lang="hu-HU" dirty="0" smtClean="0">
                <a:solidFill>
                  <a:schemeClr val="accent1">
                    <a:lumMod val="75000"/>
                  </a:schemeClr>
                </a:solidFill>
              </a:rPr>
              <a:t>’ közmunkaprogramban dolgozók képzése a gazdaságosan működő szociális szövetkezetek érdekében</a:t>
            </a:r>
          </a:p>
          <a:p>
            <a:r>
              <a:rPr lang="hu-HU" b="1" dirty="0" smtClean="0">
                <a:solidFill>
                  <a:schemeClr val="accent1">
                    <a:lumMod val="75000"/>
                  </a:schemeClr>
                </a:solidFill>
              </a:rPr>
              <a:t>PROJEKT LEÍRÁSA, ELEMEI:</a:t>
            </a:r>
            <a:r>
              <a:rPr lang="hu-HU" dirty="0" smtClean="0">
                <a:solidFill>
                  <a:schemeClr val="tx2"/>
                </a:solidFill>
              </a:rPr>
              <a:t> </a:t>
            </a:r>
            <a:r>
              <a:rPr lang="hu-HU" sz="1600" dirty="0" smtClean="0">
                <a:solidFill>
                  <a:schemeClr val="tx2"/>
                </a:solidFill>
              </a:rPr>
              <a:t>A hátrányos helyzetű fiatalokkal foglalkozó iskolák és a civil szervezetek között hálózati együttműködés kialakítása szükséges, a tervek szerint legalább 15 együttműködési kapcsolat vonatkozásában. Projekttalálkozókon, munkacsoportokban közös módszertani elemek kidolgozásával valósulna meg a hálózati együttműködés. A módszertani elemek magukba foglalnák a gyakorlati képzést, a munkaerőpiacra való felkészítést, a pszichológiai fejlesztést, a helyes tanulásmódszertan elsajátítását, a motiváció ösztönzését, illetve szabadidős tevékenységeket is.</a:t>
            </a:r>
            <a:endParaRPr lang="hu-HU" sz="1600"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RO-HU - </a:t>
            </a:r>
            <a:r>
              <a:rPr lang="hu-HU" sz="2800" dirty="0" err="1" smtClean="0">
                <a:solidFill>
                  <a:srgbClr val="FFFF00"/>
                </a:solidFill>
              </a:rPr>
              <a:t>ROADMAp</a:t>
            </a:r>
            <a:r>
              <a:rPr lang="hu-HU" sz="2800" dirty="0" smtClean="0">
                <a:solidFill>
                  <a:srgbClr val="FFFF00"/>
                </a:solidFill>
              </a:rPr>
              <a:t> 7.</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786199"/>
          </a:xfrm>
          <a:prstGeom prst="rect">
            <a:avLst/>
          </a:prstGeom>
          <a:noFill/>
        </p:spPr>
        <p:txBody>
          <a:bodyPr wrap="square" rtlCol="0">
            <a:spAutoFit/>
          </a:bodyPr>
          <a:lstStyle/>
          <a:p>
            <a:r>
              <a:rPr lang="hu-HU" sz="2400" b="1" dirty="0" smtClean="0">
                <a:solidFill>
                  <a:schemeClr val="tx2"/>
                </a:solidFill>
              </a:rPr>
              <a:t>CÍME:</a:t>
            </a:r>
            <a:r>
              <a:rPr lang="hu-HU" sz="2400" dirty="0" smtClean="0">
                <a:solidFill>
                  <a:srgbClr val="FF0000"/>
                </a:solidFill>
              </a:rPr>
              <a:t> </a:t>
            </a:r>
            <a:r>
              <a:rPr lang="hu-HU" b="1" dirty="0" smtClean="0">
                <a:solidFill>
                  <a:schemeClr val="accent1">
                    <a:lumMod val="75000"/>
                  </a:schemeClr>
                </a:solidFill>
              </a:rPr>
              <a:t>Munkavállalást segítő intézmények fejlesztése</a:t>
            </a:r>
          </a:p>
          <a:p>
            <a:r>
              <a:rPr lang="hu-HU" sz="2000" b="1" dirty="0" smtClean="0">
                <a:solidFill>
                  <a:schemeClr val="accent1">
                    <a:lumMod val="75000"/>
                  </a:schemeClr>
                </a:solidFill>
              </a:rPr>
              <a:t>FORRÁS: </a:t>
            </a:r>
            <a:r>
              <a:rPr lang="hu-HU" sz="2000" dirty="0" smtClean="0">
                <a:solidFill>
                  <a:schemeClr val="accent1">
                    <a:lumMod val="75000"/>
                  </a:schemeClr>
                </a:solidFill>
              </a:rPr>
              <a:t>TOP-1.4</a:t>
            </a:r>
          </a:p>
          <a:p>
            <a:endParaRPr lang="hu-HU" sz="2000" dirty="0" smtClean="0">
              <a:solidFill>
                <a:schemeClr val="accent1">
                  <a:lumMod val="75000"/>
                </a:schemeClr>
              </a:solidFill>
            </a:endParaRPr>
          </a:p>
          <a:p>
            <a:r>
              <a:rPr lang="hu-HU" b="1" dirty="0" smtClean="0">
                <a:solidFill>
                  <a:schemeClr val="accent1">
                    <a:lumMod val="75000"/>
                  </a:schemeClr>
                </a:solidFill>
              </a:rPr>
              <a:t>KEDVEZMÉNYEZETT(EK): </a:t>
            </a:r>
            <a:r>
              <a:rPr lang="hu-HU" dirty="0" smtClean="0">
                <a:solidFill>
                  <a:schemeClr val="accent1">
                    <a:lumMod val="75000"/>
                  </a:schemeClr>
                </a:solidFill>
              </a:rPr>
              <a:t>Önkormányzatok, egyéb fenntartó szervezetek</a:t>
            </a:r>
          </a:p>
          <a:p>
            <a:endParaRPr lang="hu-HU" dirty="0" smtClean="0">
              <a:solidFill>
                <a:schemeClr val="accent1">
                  <a:lumMod val="75000"/>
                </a:schemeClr>
              </a:solidFill>
            </a:endParaRPr>
          </a:p>
          <a:p>
            <a:r>
              <a:rPr lang="hu-HU" b="1" dirty="0" smtClean="0">
                <a:solidFill>
                  <a:schemeClr val="accent1">
                    <a:lumMod val="75000"/>
                  </a:schemeClr>
                </a:solidFill>
              </a:rPr>
              <a:t>KAPCSOLÓDÓ PROGRAM/OK:</a:t>
            </a:r>
            <a:endParaRPr lang="hu-HU" dirty="0" smtClean="0">
              <a:solidFill>
                <a:schemeClr val="accent1">
                  <a:lumMod val="75000"/>
                </a:schemeClr>
              </a:solidFill>
            </a:endParaRPr>
          </a:p>
          <a:p>
            <a:pPr lvl="0">
              <a:buFont typeface="Arial" pitchFamily="34" charset="0"/>
              <a:buChar char="•"/>
            </a:pPr>
            <a:r>
              <a:rPr lang="hu-HU" dirty="0" smtClean="0">
                <a:solidFill>
                  <a:schemeClr val="accent1">
                    <a:lumMod val="75000"/>
                  </a:schemeClr>
                </a:solidFill>
              </a:rPr>
              <a:t> Békés megyei tranzitfoglalkoztatási program (GINOP-5)</a:t>
            </a:r>
          </a:p>
          <a:p>
            <a:pPr>
              <a:buFont typeface="Arial" pitchFamily="34" charset="0"/>
              <a:buChar char="•"/>
            </a:pPr>
            <a:r>
              <a:rPr lang="hu-HU" dirty="0" smtClean="0">
                <a:solidFill>
                  <a:schemeClr val="accent1">
                    <a:lumMod val="75000"/>
                  </a:schemeClr>
                </a:solidFill>
              </a:rPr>
              <a:t> Mezőgazdasági aktivitás erősítése a munkanélküliek középtávú </a:t>
            </a:r>
            <a:r>
              <a:rPr lang="hu-HU" dirty="0" err="1" smtClean="0">
                <a:solidFill>
                  <a:schemeClr val="accent1">
                    <a:lumMod val="75000"/>
                  </a:schemeClr>
                </a:solidFill>
              </a:rPr>
              <a:t>önfoglalkozatóvá</a:t>
            </a:r>
            <a:r>
              <a:rPr lang="hu-HU" dirty="0" smtClean="0">
                <a:solidFill>
                  <a:schemeClr val="accent1">
                    <a:lumMod val="75000"/>
                  </a:schemeClr>
                </a:solidFill>
              </a:rPr>
              <a:t> válásával, komplex programmal. (RO-HU 3.8/B)</a:t>
            </a:r>
          </a:p>
          <a:p>
            <a:endParaRPr lang="hu-HU" dirty="0" smtClean="0">
              <a:solidFill>
                <a:schemeClr val="accent1">
                  <a:lumMod val="75000"/>
                </a:schemeClr>
              </a:solidFill>
            </a:endParaRPr>
          </a:p>
          <a:p>
            <a:r>
              <a:rPr lang="hu-HU" b="1" dirty="0" smtClean="0">
                <a:solidFill>
                  <a:schemeClr val="accent1">
                    <a:lumMod val="75000"/>
                  </a:schemeClr>
                </a:solidFill>
              </a:rPr>
              <a:t>PROJEKT LEÍRÁSA, ELEMEI:</a:t>
            </a:r>
            <a:r>
              <a:rPr lang="hu-HU" dirty="0" smtClean="0">
                <a:solidFill>
                  <a:schemeClr val="accent1">
                    <a:lumMod val="75000"/>
                  </a:schemeClr>
                </a:solidFill>
              </a:rPr>
              <a:t> </a:t>
            </a:r>
          </a:p>
          <a:p>
            <a:r>
              <a:rPr lang="hu-HU" dirty="0" smtClean="0">
                <a:solidFill>
                  <a:schemeClr val="accent1">
                    <a:lumMod val="75000"/>
                  </a:schemeClr>
                </a:solidFill>
              </a:rPr>
              <a:t>A megye területén lévő óvodák és bölcsődék felújítása, fejlesztése, ahol erre szükség van kapacitásnövelés biztosítása. A fejlesztések során az épületek felújítása és bővítése mellett új eszközök beszerzése is szükséges, hogy korszerű, megújult környezetben tudják fogadni az intézmények a gyermekeket.</a:t>
            </a:r>
          </a:p>
          <a:p>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IV.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063198"/>
          </a:xfrm>
          <a:prstGeom prst="rect">
            <a:avLst/>
          </a:prstGeom>
          <a:noFill/>
        </p:spPr>
        <p:txBody>
          <a:bodyPr wrap="square" rtlCol="0">
            <a:spAutoFit/>
          </a:bodyPr>
          <a:lstStyle/>
          <a:p>
            <a:r>
              <a:rPr lang="hu-HU" sz="2400" b="1" dirty="0" smtClean="0">
                <a:solidFill>
                  <a:schemeClr val="accent1">
                    <a:lumMod val="75000"/>
                  </a:schemeClr>
                </a:solidFill>
              </a:rPr>
              <a:t>CÍME:</a:t>
            </a:r>
            <a:r>
              <a:rPr lang="hu-HU" sz="2400" dirty="0" smtClean="0">
                <a:solidFill>
                  <a:schemeClr val="accent1">
                    <a:lumMod val="75000"/>
                  </a:schemeClr>
                </a:solidFill>
              </a:rPr>
              <a:t> </a:t>
            </a:r>
            <a:r>
              <a:rPr lang="hu-HU" b="1" dirty="0" smtClean="0">
                <a:solidFill>
                  <a:schemeClr val="accent1">
                    <a:lumMod val="75000"/>
                  </a:schemeClr>
                </a:solidFill>
              </a:rPr>
              <a:t>Üzleti infrastruktúra fejlesztése Békés megyében</a:t>
            </a:r>
          </a:p>
          <a:p>
            <a:r>
              <a:rPr lang="hu-HU" sz="2000" b="1" dirty="0" smtClean="0">
                <a:solidFill>
                  <a:schemeClr val="accent1">
                    <a:lumMod val="75000"/>
                  </a:schemeClr>
                </a:solidFill>
              </a:rPr>
              <a:t>FORRÁS: </a:t>
            </a:r>
            <a:r>
              <a:rPr lang="hu-HU" sz="2000" dirty="0" smtClean="0">
                <a:solidFill>
                  <a:schemeClr val="accent1">
                    <a:lumMod val="75000"/>
                  </a:schemeClr>
                </a:solidFill>
              </a:rPr>
              <a:t>TOP-1.1</a:t>
            </a:r>
          </a:p>
          <a:p>
            <a:endParaRPr lang="hu-HU" sz="2000" dirty="0" smtClean="0">
              <a:solidFill>
                <a:schemeClr val="accent1">
                  <a:lumMod val="75000"/>
                </a:schemeClr>
              </a:solidFill>
            </a:endParaRPr>
          </a:p>
          <a:p>
            <a:r>
              <a:rPr lang="hu-HU" b="1" dirty="0" smtClean="0">
                <a:solidFill>
                  <a:schemeClr val="accent1">
                    <a:lumMod val="75000"/>
                  </a:schemeClr>
                </a:solidFill>
              </a:rPr>
              <a:t>KEDVEZMÉNYEZETT(EK): </a:t>
            </a:r>
            <a:r>
              <a:rPr lang="hu-HU" dirty="0" smtClean="0">
                <a:solidFill>
                  <a:schemeClr val="accent1">
                    <a:lumMod val="75000"/>
                  </a:schemeClr>
                </a:solidFill>
              </a:rPr>
              <a:t>Önkormányzatok, többségi önkormányzati tulajdonú gazdasági társaságok,</a:t>
            </a:r>
          </a:p>
          <a:p>
            <a:r>
              <a:rPr lang="hu-HU" b="1" dirty="0" smtClean="0">
                <a:solidFill>
                  <a:schemeClr val="accent1">
                    <a:lumMod val="75000"/>
                  </a:schemeClr>
                </a:solidFill>
              </a:rPr>
              <a:t>KAPCSOLÓDÓ PROGRAM/OK:</a:t>
            </a:r>
            <a:r>
              <a:rPr lang="hu-HU" dirty="0" smtClean="0">
                <a:solidFill>
                  <a:schemeClr val="accent1">
                    <a:lumMod val="75000"/>
                  </a:schemeClr>
                </a:solidFill>
              </a:rPr>
              <a:t> </a:t>
            </a:r>
          </a:p>
          <a:p>
            <a:pPr>
              <a:buFont typeface="Arial" pitchFamily="34" charset="0"/>
              <a:buChar char="•"/>
            </a:pPr>
            <a:r>
              <a:rPr lang="hu-HU" dirty="0" smtClean="0">
                <a:solidFill>
                  <a:schemeClr val="accent1">
                    <a:lumMod val="75000"/>
                  </a:schemeClr>
                </a:solidFill>
              </a:rPr>
              <a:t> </a:t>
            </a:r>
            <a:r>
              <a:rPr lang="hu-HU" sz="1600" dirty="0" smtClean="0">
                <a:solidFill>
                  <a:schemeClr val="accent1">
                    <a:lumMod val="75000"/>
                  </a:schemeClr>
                </a:solidFill>
              </a:rPr>
              <a:t>Üzleti infrastruktúra fejlesztése Békés megyében (GINOP-1.1) </a:t>
            </a:r>
          </a:p>
          <a:p>
            <a:pPr>
              <a:buFont typeface="Arial" pitchFamily="34" charset="0"/>
              <a:buChar char="•"/>
            </a:pPr>
            <a:r>
              <a:rPr lang="hu-HU" sz="1600" dirty="0" smtClean="0">
                <a:solidFill>
                  <a:schemeClr val="accent1">
                    <a:lumMod val="75000"/>
                  </a:schemeClr>
                </a:solidFill>
              </a:rPr>
              <a:t> Gépjármű újrahasznosítási program (GINOP-1)</a:t>
            </a:r>
          </a:p>
          <a:p>
            <a:pPr>
              <a:buFont typeface="Arial" pitchFamily="34" charset="0"/>
              <a:buChar char="•"/>
            </a:pPr>
            <a:r>
              <a:rPr lang="hu-HU" sz="1600" dirty="0" smtClean="0">
                <a:solidFill>
                  <a:schemeClr val="accent1">
                    <a:lumMod val="75000"/>
                  </a:schemeClr>
                </a:solidFill>
              </a:rPr>
              <a:t> A megújuló energia termelésének növelése Békés Megyében geotermikus kutak létesítésével (KEHOP-5.1</a:t>
            </a:r>
          </a:p>
          <a:p>
            <a:pPr>
              <a:buFont typeface="Arial" pitchFamily="34" charset="0"/>
              <a:buChar char="•"/>
            </a:pPr>
            <a:r>
              <a:rPr lang="hu-HU" sz="1600" dirty="0" smtClean="0">
                <a:solidFill>
                  <a:schemeClr val="accent1">
                    <a:lumMod val="75000"/>
                  </a:schemeClr>
                </a:solidFill>
              </a:rPr>
              <a:t> Naperőművek telepítése Békés megyében (KEHOP-5.1)</a:t>
            </a:r>
          </a:p>
          <a:p>
            <a:pPr>
              <a:buFont typeface="Arial" pitchFamily="34" charset="0"/>
              <a:buChar char="•"/>
            </a:pPr>
            <a:r>
              <a:rPr lang="hu-HU" sz="1600" dirty="0" smtClean="0">
                <a:solidFill>
                  <a:schemeClr val="tx2"/>
                </a:solidFill>
              </a:rPr>
              <a:t> Inkubátorház kialakítása </a:t>
            </a:r>
            <a:r>
              <a:rPr lang="hu-HU" sz="1600" dirty="0" smtClean="0">
                <a:solidFill>
                  <a:schemeClr val="accent1">
                    <a:lumMod val="75000"/>
                  </a:schemeClr>
                </a:solidFill>
              </a:rPr>
              <a:t>(RO-HU 3.8/B)</a:t>
            </a:r>
          </a:p>
          <a:p>
            <a:r>
              <a:rPr lang="hu-HU" sz="2000" b="1" dirty="0" smtClean="0">
                <a:solidFill>
                  <a:schemeClr val="accent1">
                    <a:lumMod val="75000"/>
                  </a:schemeClr>
                </a:solidFill>
              </a:rPr>
              <a:t>PROJEKT LEÍRÁSA, ELEMEI:</a:t>
            </a:r>
            <a:endParaRPr lang="hu-HU" sz="2000" dirty="0" smtClean="0">
              <a:solidFill>
                <a:schemeClr val="accent1">
                  <a:lumMod val="75000"/>
                </a:schemeClr>
              </a:solidFill>
            </a:endParaRPr>
          </a:p>
          <a:p>
            <a:pPr lvl="1" algn="just">
              <a:buFont typeface="Arial" pitchFamily="34" charset="0"/>
              <a:buChar char="•"/>
            </a:pPr>
            <a:r>
              <a:rPr lang="hu-HU" sz="1600" dirty="0" smtClean="0">
                <a:solidFill>
                  <a:schemeClr val="accent1">
                    <a:lumMod val="75000"/>
                  </a:schemeClr>
                </a:solidFill>
              </a:rPr>
              <a:t>Ipari parkok, </a:t>
            </a:r>
          </a:p>
          <a:p>
            <a:pPr lvl="1" algn="just">
              <a:buFont typeface="Arial" pitchFamily="34" charset="0"/>
              <a:buChar char="•"/>
            </a:pPr>
            <a:r>
              <a:rPr lang="hu-HU" sz="1600" dirty="0" smtClean="0">
                <a:solidFill>
                  <a:schemeClr val="accent1">
                    <a:lumMod val="75000"/>
                  </a:schemeClr>
                </a:solidFill>
              </a:rPr>
              <a:t>iparterületek, </a:t>
            </a:r>
          </a:p>
          <a:p>
            <a:pPr lvl="1" algn="just">
              <a:buFont typeface="Arial" pitchFamily="34" charset="0"/>
              <a:buChar char="•"/>
            </a:pPr>
            <a:r>
              <a:rPr lang="hu-HU" sz="1600" dirty="0" smtClean="0">
                <a:solidFill>
                  <a:schemeClr val="accent1">
                    <a:lumMod val="75000"/>
                  </a:schemeClr>
                </a:solidFill>
              </a:rPr>
              <a:t>inkubátorházak, </a:t>
            </a:r>
          </a:p>
          <a:p>
            <a:pPr lvl="1" algn="just">
              <a:buFont typeface="Arial" pitchFamily="34" charset="0"/>
              <a:buChar char="•"/>
            </a:pPr>
            <a:r>
              <a:rPr lang="hu-HU" sz="1600" dirty="0" smtClean="0">
                <a:solidFill>
                  <a:schemeClr val="accent1">
                    <a:lumMod val="75000"/>
                  </a:schemeClr>
                </a:solidFill>
              </a:rPr>
              <a:t>üzleti szolgáltató központok (pl. logisztika) </a:t>
            </a:r>
          </a:p>
          <a:p>
            <a:pPr algn="just"/>
            <a:r>
              <a:rPr lang="hu-HU" sz="1600" dirty="0" smtClean="0">
                <a:solidFill>
                  <a:schemeClr val="accent1">
                    <a:lumMod val="75000"/>
                  </a:schemeClr>
                </a:solidFill>
              </a:rPr>
              <a:t>Mind új egységek létrehozása, mind a meglévők bővítése, fejlesztése támogatandó.</a:t>
            </a:r>
            <a:endParaRPr lang="hu-HU" sz="1600" b="1" dirty="0" smtClean="0">
              <a:solidFill>
                <a:schemeClr val="accent1">
                  <a:lumMod val="75000"/>
                </a:schemeClr>
              </a:solidFill>
            </a:endParaRPr>
          </a:p>
          <a:p>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3.</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139869"/>
          </a:xfrm>
          <a:prstGeom prst="rect">
            <a:avLst/>
          </a:prstGeom>
          <a:noFill/>
        </p:spPr>
        <p:txBody>
          <a:bodyPr wrap="square" rtlCol="0">
            <a:spAutoFit/>
          </a:bodyPr>
          <a:lstStyle/>
          <a:p>
            <a:r>
              <a:rPr lang="hu-HU" sz="1600" b="1" dirty="0" smtClean="0">
                <a:solidFill>
                  <a:schemeClr val="tx2"/>
                </a:solidFill>
              </a:rPr>
              <a:t>CÍME:</a:t>
            </a:r>
            <a:r>
              <a:rPr lang="hu-HU" sz="1600" dirty="0" smtClean="0">
                <a:solidFill>
                  <a:srgbClr val="FF0000"/>
                </a:solidFill>
              </a:rPr>
              <a:t> </a:t>
            </a:r>
            <a:r>
              <a:rPr lang="hu-HU" sz="1600" b="1" dirty="0" smtClean="0">
                <a:solidFill>
                  <a:schemeClr val="accent1">
                    <a:lumMod val="75000"/>
                  </a:schemeClr>
                </a:solidFill>
              </a:rPr>
              <a:t>Helyi gazdaság erősítése</a:t>
            </a:r>
          </a:p>
          <a:p>
            <a:r>
              <a:rPr lang="hu-HU" sz="1600" b="1" dirty="0" smtClean="0">
                <a:solidFill>
                  <a:schemeClr val="accent1">
                    <a:lumMod val="75000"/>
                  </a:schemeClr>
                </a:solidFill>
              </a:rPr>
              <a:t>FORRÁS: </a:t>
            </a:r>
            <a:r>
              <a:rPr lang="hu-HU" sz="1600" dirty="0" smtClean="0">
                <a:solidFill>
                  <a:schemeClr val="accent1">
                    <a:lumMod val="75000"/>
                  </a:schemeClr>
                </a:solidFill>
              </a:rPr>
              <a:t>TOP-1.1</a:t>
            </a:r>
          </a:p>
          <a:p>
            <a:endParaRPr lang="hu-HU" sz="1600" dirty="0" smtClean="0">
              <a:solidFill>
                <a:schemeClr val="accent1">
                  <a:lumMod val="75000"/>
                </a:schemeClr>
              </a:solidFill>
            </a:endParaRPr>
          </a:p>
          <a:p>
            <a:r>
              <a:rPr lang="hu-HU" sz="1600" b="1" dirty="0" smtClean="0">
                <a:solidFill>
                  <a:schemeClr val="accent1">
                    <a:lumMod val="75000"/>
                  </a:schemeClr>
                </a:solidFill>
              </a:rPr>
              <a:t>KEDVEZMÉNYEZETT(EK): </a:t>
            </a:r>
            <a:r>
              <a:rPr lang="hu-HU" sz="1600" dirty="0" smtClean="0">
                <a:solidFill>
                  <a:schemeClr val="accent1">
                    <a:lumMod val="75000"/>
                  </a:schemeClr>
                </a:solidFill>
              </a:rPr>
              <a:t>Önkormányzatok, többségi önkormányzati tulajdonú gazdasági társaságok,</a:t>
            </a:r>
          </a:p>
          <a:p>
            <a:r>
              <a:rPr lang="hu-HU" sz="1600" b="1" dirty="0" smtClean="0">
                <a:solidFill>
                  <a:schemeClr val="accent1">
                    <a:lumMod val="75000"/>
                  </a:schemeClr>
                </a:solidFill>
              </a:rPr>
              <a:t>KAPCSOLÓDÓ PROGRAM/OK:</a:t>
            </a:r>
          </a:p>
          <a:p>
            <a:pPr>
              <a:buFont typeface="Arial" pitchFamily="34" charset="0"/>
              <a:buChar char="•"/>
            </a:pPr>
            <a:r>
              <a:rPr lang="hu-HU" sz="1600" dirty="0" smtClean="0">
                <a:solidFill>
                  <a:schemeClr val="accent1">
                    <a:lumMod val="75000"/>
                  </a:schemeClr>
                </a:solidFill>
              </a:rPr>
              <a:t> Lépjünk feljebb, vállalati piacbővítési program (GINOP-1)</a:t>
            </a:r>
          </a:p>
          <a:p>
            <a:pPr>
              <a:buFont typeface="Arial" pitchFamily="34" charset="0"/>
              <a:buChar char="•"/>
            </a:pPr>
            <a:r>
              <a:rPr lang="hu-HU" sz="1600" dirty="0" smtClean="0">
                <a:solidFill>
                  <a:schemeClr val="accent1">
                    <a:lumMod val="75000"/>
                  </a:schemeClr>
                </a:solidFill>
              </a:rPr>
              <a:t> Mezőgazdasági aktivitás erősítése a munkanélküliek középtávú </a:t>
            </a:r>
            <a:r>
              <a:rPr lang="hu-HU" sz="1600" dirty="0" err="1" smtClean="0">
                <a:solidFill>
                  <a:schemeClr val="accent1">
                    <a:lumMod val="75000"/>
                  </a:schemeClr>
                </a:solidFill>
              </a:rPr>
              <a:t>önfoglalkozatóvá</a:t>
            </a:r>
            <a:r>
              <a:rPr lang="hu-HU" sz="1600" dirty="0" smtClean="0">
                <a:solidFill>
                  <a:schemeClr val="accent1">
                    <a:lumMod val="75000"/>
                  </a:schemeClr>
                </a:solidFill>
              </a:rPr>
              <a:t> válásával, komplex programmal. (RO-HU 3.8/B)</a:t>
            </a:r>
          </a:p>
          <a:p>
            <a:pPr>
              <a:buFont typeface="Arial" pitchFamily="34" charset="0"/>
              <a:buChar char="•"/>
            </a:pPr>
            <a:r>
              <a:rPr lang="hu-HU" sz="1600" b="1" dirty="0" smtClean="0">
                <a:solidFill>
                  <a:schemeClr val="accent1">
                    <a:lumMod val="75000"/>
                  </a:schemeClr>
                </a:solidFill>
              </a:rPr>
              <a:t> </a:t>
            </a:r>
            <a:r>
              <a:rPr lang="hu-HU" sz="1600" dirty="0" smtClean="0">
                <a:solidFill>
                  <a:schemeClr val="accent1">
                    <a:lumMod val="75000"/>
                  </a:schemeClr>
                </a:solidFill>
              </a:rPr>
              <a:t>Békés megye, az élelmiszeripar fellegvára (VP)</a:t>
            </a:r>
          </a:p>
          <a:p>
            <a:pPr>
              <a:buFont typeface="Arial" pitchFamily="34" charset="0"/>
              <a:buChar char="•"/>
            </a:pPr>
            <a:r>
              <a:rPr lang="hu-HU" sz="1600" dirty="0" smtClean="0">
                <a:solidFill>
                  <a:schemeClr val="accent1">
                    <a:lumMod val="75000"/>
                  </a:schemeClr>
                </a:solidFill>
              </a:rPr>
              <a:t> BM - PILOT program kiterjesztése Békés megyére</a:t>
            </a:r>
          </a:p>
          <a:p>
            <a:r>
              <a:rPr lang="hu-HU" sz="1600" b="1" dirty="0" smtClean="0">
                <a:solidFill>
                  <a:schemeClr val="accent1">
                    <a:lumMod val="75000"/>
                  </a:schemeClr>
                </a:solidFill>
              </a:rPr>
              <a:t>PROJEKT LEÍRÁSA, ELEMEI:</a:t>
            </a:r>
            <a:endParaRPr lang="hu-HU" sz="1600" dirty="0" smtClean="0">
              <a:solidFill>
                <a:schemeClr val="accent1">
                  <a:lumMod val="75000"/>
                </a:schemeClr>
              </a:solidFill>
            </a:endParaRPr>
          </a:p>
          <a:p>
            <a:pPr algn="just"/>
            <a:r>
              <a:rPr lang="hu-HU" sz="1600" dirty="0" smtClean="0">
                <a:solidFill>
                  <a:schemeClr val="accent1">
                    <a:lumMod val="75000"/>
                  </a:schemeClr>
                </a:solidFill>
              </a:rPr>
              <a:t>A program keretében helyi piacok létrehozására, fejlesztésére lesz lehetőség, valamint olyan agrárlogisztikai központok létrehozására, melyek lehetővé teszik, hogy a helyi termelők termékeiket megfelelő minőségben, mennyiségben és legalább részben feldolgozva juttathassák el a helyi vásárlókhoz.</a:t>
            </a:r>
          </a:p>
          <a:p>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3.</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4.</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155531"/>
          </a:xfrm>
          <a:prstGeom prst="rect">
            <a:avLst/>
          </a:prstGeom>
          <a:noFill/>
        </p:spPr>
        <p:txBody>
          <a:bodyPr wrap="square" rtlCol="0">
            <a:spAutoFit/>
          </a:bodyPr>
          <a:lstStyle/>
          <a:p>
            <a:r>
              <a:rPr lang="hu-HU" sz="1600" b="1" dirty="0" smtClean="0">
                <a:solidFill>
                  <a:schemeClr val="tx2"/>
                </a:solidFill>
              </a:rPr>
              <a:t>CÍME:</a:t>
            </a:r>
            <a:r>
              <a:rPr lang="hu-HU" sz="1600" dirty="0" smtClean="0">
                <a:solidFill>
                  <a:srgbClr val="FF0000"/>
                </a:solidFill>
              </a:rPr>
              <a:t> </a:t>
            </a:r>
            <a:r>
              <a:rPr lang="hu-HU" sz="1600" b="1" dirty="0" smtClean="0">
                <a:solidFill>
                  <a:schemeClr val="accent1">
                    <a:lumMod val="75000"/>
                  </a:schemeClr>
                </a:solidFill>
              </a:rPr>
              <a:t>Vendégváró Békés Megye Program</a:t>
            </a:r>
          </a:p>
          <a:p>
            <a:r>
              <a:rPr lang="hu-HU" sz="1600" b="1" dirty="0" smtClean="0">
                <a:solidFill>
                  <a:schemeClr val="accent1">
                    <a:lumMod val="75000"/>
                  </a:schemeClr>
                </a:solidFill>
              </a:rPr>
              <a:t>FORRÁS: </a:t>
            </a:r>
            <a:r>
              <a:rPr lang="hu-HU" sz="1600" dirty="0" smtClean="0">
                <a:solidFill>
                  <a:schemeClr val="accent1">
                    <a:lumMod val="75000"/>
                  </a:schemeClr>
                </a:solidFill>
              </a:rPr>
              <a:t>TOP 1.2 (és GINOP 7.)</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Önkormányzatok, többségi önkormányzati tulajdonú gazdasági társaságok, egyházak és civil szervezetek.</a:t>
            </a:r>
          </a:p>
          <a:p>
            <a:r>
              <a:rPr lang="hu-HU" sz="1600" b="1" dirty="0" smtClean="0">
                <a:solidFill>
                  <a:schemeClr val="accent1">
                    <a:lumMod val="75000"/>
                  </a:schemeClr>
                </a:solidFill>
              </a:rPr>
              <a:t>KAPCSOLÓDÓ PROGRAM/OK:</a:t>
            </a:r>
            <a:endParaRPr lang="hu-HU" sz="1600" dirty="0" smtClean="0">
              <a:solidFill>
                <a:schemeClr val="accent1">
                  <a:lumMod val="75000"/>
                </a:schemeClr>
              </a:solidFill>
            </a:endParaRPr>
          </a:p>
          <a:p>
            <a:pPr lvl="0">
              <a:buFont typeface="Arial" pitchFamily="34" charset="0"/>
              <a:buChar char="•"/>
            </a:pPr>
            <a:r>
              <a:rPr lang="hu-HU" sz="1600" dirty="0" smtClean="0">
                <a:solidFill>
                  <a:schemeClr val="accent1">
                    <a:lumMod val="75000"/>
                  </a:schemeClr>
                </a:solidFill>
              </a:rPr>
              <a:t> Lépjünk feljebb, vállalati piacbővítési program (GINOP-1)</a:t>
            </a:r>
          </a:p>
          <a:p>
            <a:pPr lvl="0">
              <a:buFont typeface="Arial" pitchFamily="34" charset="0"/>
              <a:buChar char="•"/>
            </a:pPr>
            <a:r>
              <a:rPr lang="hu-HU" sz="1600" dirty="0" smtClean="0">
                <a:solidFill>
                  <a:schemeClr val="accent1">
                    <a:lumMod val="75000"/>
                  </a:schemeClr>
                </a:solidFill>
              </a:rPr>
              <a:t> Az egyházakra épülő turizmus továbbfejlesztése Békés és Arad  </a:t>
            </a:r>
            <a:br>
              <a:rPr lang="hu-HU" sz="1600" dirty="0" smtClean="0">
                <a:solidFill>
                  <a:schemeClr val="accent1">
                    <a:lumMod val="75000"/>
                  </a:schemeClr>
                </a:solidFill>
              </a:rPr>
            </a:br>
            <a:r>
              <a:rPr lang="hu-HU" sz="1600" dirty="0" smtClean="0">
                <a:solidFill>
                  <a:schemeClr val="accent1">
                    <a:lumMod val="75000"/>
                  </a:schemeClr>
                </a:solidFill>
              </a:rPr>
              <a:t>  megyében (RO-HU 1. 6/C)</a:t>
            </a:r>
          </a:p>
          <a:p>
            <a:pPr lvl="0">
              <a:buFont typeface="Arial" pitchFamily="34" charset="0"/>
              <a:buChar char="•"/>
            </a:pPr>
            <a:r>
              <a:rPr lang="hu-HU" sz="1600" dirty="0" smtClean="0">
                <a:solidFill>
                  <a:schemeClr val="accent1">
                    <a:lumMod val="75000"/>
                  </a:schemeClr>
                </a:solidFill>
              </a:rPr>
              <a:t> Kerékpáros oktató és szemléletformáló központ és tanpálya kialakítása                       (RO-HU 2. 7/C)</a:t>
            </a:r>
          </a:p>
          <a:p>
            <a:pPr lvl="0">
              <a:buFont typeface="Arial" pitchFamily="34" charset="0"/>
              <a:buChar char="•"/>
            </a:pPr>
            <a:r>
              <a:rPr lang="hu-HU" sz="1600" dirty="0" smtClean="0">
                <a:solidFill>
                  <a:schemeClr val="accent1">
                    <a:lumMod val="75000"/>
                  </a:schemeClr>
                </a:solidFill>
              </a:rPr>
              <a:t> Szemléletformálás, tapasztalatcserét segítő rendezvények, programok a magyar-román határtérségben (RO-HU 3. 8/B)</a:t>
            </a:r>
          </a:p>
          <a:p>
            <a:pPr>
              <a:buFont typeface="Arial" pitchFamily="34" charset="0"/>
              <a:buChar char="•"/>
            </a:pPr>
            <a:r>
              <a:rPr lang="hu-HU" sz="1600" dirty="0" smtClean="0">
                <a:solidFill>
                  <a:schemeClr val="accent1">
                    <a:lumMod val="75000"/>
                  </a:schemeClr>
                </a:solidFill>
              </a:rPr>
              <a:t> Békés megye, a természeti értékek tárháza (VP)</a:t>
            </a:r>
          </a:p>
          <a:p>
            <a:r>
              <a:rPr lang="hu-HU" b="1" dirty="0" smtClean="0">
                <a:solidFill>
                  <a:schemeClr val="accent1">
                    <a:lumMod val="75000"/>
                  </a:schemeClr>
                </a:solidFill>
              </a:rPr>
              <a:t>PROJEKT LEÍRÁSA, ELEMEI:</a:t>
            </a:r>
            <a:endParaRPr lang="hu-HU" dirty="0" smtClean="0">
              <a:solidFill>
                <a:schemeClr val="accent1">
                  <a:lumMod val="75000"/>
                </a:schemeClr>
              </a:solidFill>
            </a:endParaRPr>
          </a:p>
          <a:p>
            <a:pPr algn="just"/>
            <a:r>
              <a:rPr lang="hu-HU" sz="1600" dirty="0" smtClean="0">
                <a:solidFill>
                  <a:schemeClr val="accent1">
                    <a:lumMod val="75000"/>
                  </a:schemeClr>
                </a:solidFill>
              </a:rPr>
              <a:t>A projekt keretében a békés megyében megtalálható potenciális turisztikai attrakciók, vonzerők fejlesztése történik meg, de figyelembe véve a helyi adottságokat és az igényeket, a fejlesztések minden esetben összefüggő, hálózatos jelleggel kerülnek végrehajtásra, annak érdekében, hogy vonzó és komplex látogató útvonalak jöjjenek létre, melyek több napra jelentenek programot az ide látogató turistáknak. A program szükségszerű része a komplex turisztikai-marketing tevékenység is.</a:t>
            </a:r>
          </a:p>
          <a:p>
            <a:endParaRPr lang="hu-HU"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4.</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278642"/>
          </a:xfrm>
          <a:prstGeom prst="rect">
            <a:avLst/>
          </a:prstGeom>
          <a:noFill/>
        </p:spPr>
        <p:txBody>
          <a:bodyPr wrap="square" rtlCol="0">
            <a:spAutoFit/>
          </a:bodyPr>
          <a:lstStyle/>
          <a:p>
            <a:r>
              <a:rPr lang="hu-HU" sz="2400" b="1" dirty="0" smtClean="0">
                <a:solidFill>
                  <a:schemeClr val="tx2"/>
                </a:solidFill>
              </a:rPr>
              <a:t>CÍME:</a:t>
            </a:r>
            <a:r>
              <a:rPr lang="hu-HU" sz="2400" dirty="0" smtClean="0">
                <a:solidFill>
                  <a:srgbClr val="FF0000"/>
                </a:solidFill>
              </a:rPr>
              <a:t> </a:t>
            </a:r>
            <a:r>
              <a:rPr lang="hu-HU" sz="2000" b="1" dirty="0" smtClean="0">
                <a:solidFill>
                  <a:schemeClr val="accent1">
                    <a:lumMod val="75000"/>
                  </a:schemeClr>
                </a:solidFill>
              </a:rPr>
              <a:t>Békés megyei tranzitfoglalkoztatási program</a:t>
            </a:r>
          </a:p>
          <a:p>
            <a:r>
              <a:rPr lang="hu-HU" sz="2000" b="1" dirty="0" smtClean="0">
                <a:solidFill>
                  <a:schemeClr val="accent1">
                    <a:lumMod val="75000"/>
                  </a:schemeClr>
                </a:solidFill>
              </a:rPr>
              <a:t>FORRÁS: </a:t>
            </a:r>
            <a:r>
              <a:rPr lang="hu-HU" sz="2000" dirty="0" smtClean="0">
                <a:solidFill>
                  <a:schemeClr val="accent1">
                    <a:lumMod val="75000"/>
                  </a:schemeClr>
                </a:solidFill>
              </a:rPr>
              <a:t>GINOP 5. </a:t>
            </a:r>
          </a:p>
          <a:p>
            <a:r>
              <a:rPr lang="hu-HU" sz="2000" b="1" dirty="0" smtClean="0">
                <a:solidFill>
                  <a:schemeClr val="accent1">
                    <a:lumMod val="75000"/>
                  </a:schemeClr>
                </a:solidFill>
              </a:rPr>
              <a:t>KEDVEZMÉNYEZETT(EK): </a:t>
            </a:r>
            <a:r>
              <a:rPr lang="hu-HU" sz="2000" dirty="0" smtClean="0">
                <a:solidFill>
                  <a:schemeClr val="accent1">
                    <a:lumMod val="75000"/>
                  </a:schemeClr>
                </a:solidFill>
              </a:rPr>
              <a:t>Képző szervezetek, civil szervezetek, vállalkozások</a:t>
            </a:r>
          </a:p>
          <a:p>
            <a:r>
              <a:rPr lang="hu-HU" sz="2000" b="1" dirty="0" smtClean="0">
                <a:solidFill>
                  <a:schemeClr val="accent1">
                    <a:lumMod val="75000"/>
                  </a:schemeClr>
                </a:solidFill>
              </a:rPr>
              <a:t>KAPCSOLÓDÓ PROGRAM/OK:</a:t>
            </a:r>
          </a:p>
          <a:p>
            <a:pPr>
              <a:buFont typeface="Arial" pitchFamily="34" charset="0"/>
              <a:buChar char="•"/>
            </a:pPr>
            <a:r>
              <a:rPr lang="hu-HU" sz="1600" dirty="0" smtClean="0">
                <a:solidFill>
                  <a:schemeClr val="accent1">
                    <a:lumMod val="75000"/>
                  </a:schemeClr>
                </a:solidFill>
              </a:rPr>
              <a:t> Mezőgazdasági aktivitás erősítése a munkanélküliek középtávú </a:t>
            </a:r>
            <a:r>
              <a:rPr lang="hu-HU" sz="1600" dirty="0" err="1" smtClean="0">
                <a:solidFill>
                  <a:schemeClr val="accent1">
                    <a:lumMod val="75000"/>
                  </a:schemeClr>
                </a:solidFill>
              </a:rPr>
              <a:t>önfoglalkozatóvá</a:t>
            </a:r>
            <a:r>
              <a:rPr lang="hu-HU" sz="1600" dirty="0" smtClean="0">
                <a:solidFill>
                  <a:schemeClr val="accent1">
                    <a:lumMod val="75000"/>
                  </a:schemeClr>
                </a:solidFill>
              </a:rPr>
              <a:t> válásával, komplex programmal. (RO-HU 3.8/B)</a:t>
            </a:r>
          </a:p>
          <a:p>
            <a:pPr>
              <a:buFont typeface="Arial" pitchFamily="34" charset="0"/>
              <a:buChar char="•"/>
            </a:pPr>
            <a:r>
              <a:rPr lang="hu-HU" sz="1600" b="1" dirty="0" smtClean="0">
                <a:solidFill>
                  <a:schemeClr val="accent1">
                    <a:lumMod val="75000"/>
                  </a:schemeClr>
                </a:solidFill>
              </a:rPr>
              <a:t> </a:t>
            </a:r>
            <a:r>
              <a:rPr lang="hu-HU" sz="1600" dirty="0" smtClean="0">
                <a:solidFill>
                  <a:schemeClr val="accent1">
                    <a:lumMod val="75000"/>
                  </a:schemeClr>
                </a:solidFill>
              </a:rPr>
              <a:t>Munkavállalást segítő intézmények fejlesztése (TOP-1.4.1)</a:t>
            </a:r>
          </a:p>
          <a:p>
            <a:endParaRPr lang="hu-HU" sz="2000" dirty="0" smtClean="0">
              <a:solidFill>
                <a:schemeClr val="accent1">
                  <a:lumMod val="75000"/>
                </a:schemeClr>
              </a:solidFill>
            </a:endParaRPr>
          </a:p>
          <a:p>
            <a:r>
              <a:rPr lang="hu-HU" sz="2000" b="1" dirty="0" smtClean="0">
                <a:solidFill>
                  <a:schemeClr val="accent1">
                    <a:lumMod val="75000"/>
                  </a:schemeClr>
                </a:solidFill>
              </a:rPr>
              <a:t>PROJEKT LEÍRÁSA, ELEMEI:</a:t>
            </a:r>
            <a:endParaRPr lang="hu-HU" sz="2000" dirty="0" smtClean="0">
              <a:solidFill>
                <a:schemeClr val="accent1">
                  <a:lumMod val="75000"/>
                </a:schemeClr>
              </a:solidFill>
            </a:endParaRPr>
          </a:p>
          <a:p>
            <a:pPr algn="just"/>
            <a:r>
              <a:rPr lang="hu-HU" sz="1600" dirty="0" smtClean="0">
                <a:solidFill>
                  <a:schemeClr val="accent1">
                    <a:lumMod val="75000"/>
                  </a:schemeClr>
                </a:solidFill>
              </a:rPr>
              <a:t>Az átmeneti foglalkoztatást támogató program egyrészt munkapiaci tapasztalat szerzését segíti elő a munkaerőpiacon helyüket keresők számára, másrészt bővíti azon vállalkozások lehetőségeit, akik bővítés, új piacok fejlesztése, K+F tevékenység vagy egyéb, jelentős kockázatú tevékenység kapcsán nem tudják pontosan tervezni munkaerőigényüket, a magasabb </a:t>
            </a:r>
            <a:r>
              <a:rPr lang="hu-HU" sz="1600" dirty="0" err="1" smtClean="0">
                <a:solidFill>
                  <a:schemeClr val="accent1">
                    <a:lumMod val="75000"/>
                  </a:schemeClr>
                </a:solidFill>
              </a:rPr>
              <a:t>foglalkoztatotti</a:t>
            </a:r>
            <a:r>
              <a:rPr lang="hu-HU" sz="1600" dirty="0" smtClean="0">
                <a:solidFill>
                  <a:schemeClr val="accent1">
                    <a:lumMod val="75000"/>
                  </a:schemeClr>
                </a:solidFill>
              </a:rPr>
              <a:t> létszám mellett való elköteleződés viszont nagyon nagy anyagi és egyéb terhet jelentene nekik, ha nem a legjobb szcenárió valósul meg üzleti terveik közül. </a:t>
            </a:r>
          </a:p>
          <a:p>
            <a:endParaRPr lang="hu-HU" sz="2000" b="1" dirty="0" smtClean="0"/>
          </a:p>
          <a:p>
            <a:pPr lvl="1">
              <a:buFont typeface="Arial" pitchFamily="34" charset="0"/>
              <a:buChar char="•"/>
            </a:pPr>
            <a:endParaRPr lang="hu-HU" sz="2400"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5.</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001643"/>
          </a:xfrm>
          <a:prstGeom prst="rect">
            <a:avLst/>
          </a:prstGeom>
          <a:noFill/>
        </p:spPr>
        <p:txBody>
          <a:bodyPr wrap="square" rtlCol="0">
            <a:spAutoFit/>
          </a:bodyPr>
          <a:lstStyle/>
          <a:p>
            <a:r>
              <a:rPr lang="hu-HU" sz="2400" b="1" dirty="0" smtClean="0">
                <a:solidFill>
                  <a:schemeClr val="tx2"/>
                </a:solidFill>
              </a:rPr>
              <a:t>CÍME:</a:t>
            </a:r>
            <a:r>
              <a:rPr lang="hu-HU" sz="2400" dirty="0" smtClean="0">
                <a:solidFill>
                  <a:srgbClr val="FF0000"/>
                </a:solidFill>
              </a:rPr>
              <a:t> </a:t>
            </a:r>
            <a:r>
              <a:rPr lang="hu-HU" b="1" dirty="0" smtClean="0">
                <a:solidFill>
                  <a:schemeClr val="accent1">
                    <a:lumMod val="75000"/>
                  </a:schemeClr>
                </a:solidFill>
              </a:rPr>
              <a:t>Leszakadó társadalmi rétegek erősítése</a:t>
            </a:r>
          </a:p>
          <a:p>
            <a:r>
              <a:rPr lang="hu-HU" sz="2000" b="1" dirty="0" smtClean="0">
                <a:solidFill>
                  <a:schemeClr val="accent1">
                    <a:lumMod val="75000"/>
                  </a:schemeClr>
                </a:solidFill>
              </a:rPr>
              <a:t>FORRÁS: </a:t>
            </a:r>
            <a:r>
              <a:rPr lang="hu-HU" sz="2000" dirty="0" smtClean="0">
                <a:solidFill>
                  <a:schemeClr val="accent1">
                    <a:lumMod val="75000"/>
                  </a:schemeClr>
                </a:solidFill>
              </a:rPr>
              <a:t>TOP 4.3 és 5.2</a:t>
            </a:r>
          </a:p>
          <a:p>
            <a:r>
              <a:rPr lang="hu-HU" b="1" dirty="0" smtClean="0">
                <a:solidFill>
                  <a:schemeClr val="accent1">
                    <a:lumMod val="75000"/>
                  </a:schemeClr>
                </a:solidFill>
              </a:rPr>
              <a:t>KEDVEZMÉNYEZETT(EK): </a:t>
            </a:r>
            <a:r>
              <a:rPr lang="hu-HU" dirty="0" smtClean="0">
                <a:solidFill>
                  <a:schemeClr val="accent1">
                    <a:lumMod val="75000"/>
                  </a:schemeClr>
                </a:solidFill>
              </a:rPr>
              <a:t>Önkormányzatok, többségi önkormányzati tulajdonú gazdasági társaságok, egyházak és civil szervezetek.</a:t>
            </a:r>
          </a:p>
          <a:p>
            <a:r>
              <a:rPr lang="hu-HU" b="1" dirty="0" smtClean="0">
                <a:solidFill>
                  <a:schemeClr val="accent1">
                    <a:lumMod val="75000"/>
                  </a:schemeClr>
                </a:solidFill>
              </a:rPr>
              <a:t>KAPCSOLÓDÓ PROGRAM/OK:</a:t>
            </a:r>
          </a:p>
          <a:p>
            <a:pPr>
              <a:buFont typeface="Arial" pitchFamily="34" charset="0"/>
              <a:buChar char="•"/>
            </a:pPr>
            <a:r>
              <a:rPr lang="hu-HU" sz="1600" dirty="0" smtClean="0">
                <a:solidFill>
                  <a:schemeClr val="accent1">
                    <a:lumMod val="75000"/>
                  </a:schemeClr>
                </a:solidFill>
              </a:rPr>
              <a:t> A katasztrófavédelmi szolgáltatások komplex fejlesztése Békés megye egy kijelölt akcióterületén – mintaprogram (KEHOP-1.6)</a:t>
            </a:r>
            <a:endParaRPr lang="hu-HU" sz="1600" b="1" dirty="0" smtClean="0">
              <a:solidFill>
                <a:schemeClr val="accent1">
                  <a:lumMod val="75000"/>
                </a:schemeClr>
              </a:solidFill>
            </a:endParaRPr>
          </a:p>
          <a:p>
            <a:pPr lvl="0">
              <a:buFont typeface="Arial" pitchFamily="34" charset="0"/>
              <a:buChar char="•"/>
            </a:pPr>
            <a:r>
              <a:rPr lang="hu-HU" sz="1600" dirty="0" smtClean="0">
                <a:solidFill>
                  <a:schemeClr val="accent1">
                    <a:lumMod val="75000"/>
                  </a:schemeClr>
                </a:solidFill>
              </a:rPr>
              <a:t> Együttműködés az oktatás és a munkaerőpiac fejlesztése céljából  (RO-HU 3.8/B)</a:t>
            </a:r>
          </a:p>
          <a:p>
            <a:pPr>
              <a:buFont typeface="Arial" pitchFamily="34" charset="0"/>
              <a:buChar char="•"/>
            </a:pPr>
            <a:r>
              <a:rPr lang="hu-HU" sz="1600" dirty="0" smtClean="0">
                <a:solidFill>
                  <a:schemeClr val="accent1">
                    <a:lumMod val="75000"/>
                  </a:schemeClr>
                </a:solidFill>
              </a:rPr>
              <a:t> BM-PILOT: ’</a:t>
            </a:r>
            <a:r>
              <a:rPr lang="hu-HU" sz="1600" dirty="0" err="1" smtClean="0">
                <a:solidFill>
                  <a:schemeClr val="accent1">
                    <a:lumMod val="75000"/>
                  </a:schemeClr>
                </a:solidFill>
              </a:rPr>
              <a:t>Pilot</a:t>
            </a:r>
            <a:r>
              <a:rPr lang="hu-HU" sz="1600" dirty="0" smtClean="0">
                <a:solidFill>
                  <a:schemeClr val="accent1">
                    <a:lumMod val="75000"/>
                  </a:schemeClr>
                </a:solidFill>
              </a:rPr>
              <a:t>’ közmunkaprogramban dolgozók képzése a gazdaságosan működő szociális szövetkezetek érdekében</a:t>
            </a:r>
          </a:p>
          <a:p>
            <a:r>
              <a:rPr lang="hu-HU" b="1" dirty="0" smtClean="0">
                <a:solidFill>
                  <a:schemeClr val="accent1">
                    <a:lumMod val="75000"/>
                  </a:schemeClr>
                </a:solidFill>
              </a:rPr>
              <a:t>PROJEKT LEÍRÁSA, ELEMEI:</a:t>
            </a:r>
            <a:endParaRPr lang="hu-HU" dirty="0" smtClean="0">
              <a:solidFill>
                <a:schemeClr val="accent1">
                  <a:lumMod val="75000"/>
                </a:schemeClr>
              </a:solidFill>
            </a:endParaRPr>
          </a:p>
          <a:p>
            <a:r>
              <a:rPr lang="hu-HU" sz="1600" dirty="0" smtClean="0">
                <a:solidFill>
                  <a:schemeClr val="accent1">
                    <a:lumMod val="75000"/>
                  </a:schemeClr>
                </a:solidFill>
              </a:rPr>
              <a:t>A program keretében többek között az alábbiak lesznek támogathatóak:</a:t>
            </a:r>
          </a:p>
          <a:p>
            <a:pPr lvl="1">
              <a:buFont typeface="Arial" pitchFamily="34" charset="0"/>
              <a:buChar char="•"/>
            </a:pPr>
            <a:r>
              <a:rPr lang="hu-HU" sz="1600" dirty="0" smtClean="0">
                <a:solidFill>
                  <a:schemeClr val="accent1">
                    <a:lumMod val="75000"/>
                  </a:schemeClr>
                </a:solidFill>
              </a:rPr>
              <a:t>közösségfejlesztést társadalmi integrációját célzó programok,</a:t>
            </a:r>
          </a:p>
          <a:p>
            <a:pPr lvl="1">
              <a:buFont typeface="Arial" pitchFamily="34" charset="0"/>
              <a:buChar char="•"/>
            </a:pPr>
            <a:r>
              <a:rPr lang="hu-HU" sz="1600" dirty="0" smtClean="0">
                <a:solidFill>
                  <a:schemeClr val="accent1">
                    <a:lumMod val="75000"/>
                  </a:schemeClr>
                </a:solidFill>
              </a:rPr>
              <a:t>különböző témákban tanácsadás szolgáltatás, </a:t>
            </a:r>
          </a:p>
          <a:p>
            <a:pPr lvl="1">
              <a:buFont typeface="Arial" pitchFamily="34" charset="0"/>
              <a:buChar char="•"/>
            </a:pPr>
            <a:r>
              <a:rPr lang="hu-HU" sz="1600" dirty="0" smtClean="0">
                <a:solidFill>
                  <a:schemeClr val="accent1">
                    <a:lumMod val="75000"/>
                  </a:schemeClr>
                </a:solidFill>
              </a:rPr>
              <a:t>munkaerő-piaci beilleszkedést segítő programok, </a:t>
            </a:r>
          </a:p>
          <a:p>
            <a:pPr lvl="1">
              <a:buFont typeface="Arial" pitchFamily="34" charset="0"/>
              <a:buChar char="•"/>
            </a:pPr>
            <a:r>
              <a:rPr lang="hu-HU" sz="1600" dirty="0" smtClean="0">
                <a:solidFill>
                  <a:schemeClr val="accent1">
                    <a:lumMod val="75000"/>
                  </a:schemeClr>
                </a:solidFill>
              </a:rPr>
              <a:t>családsegítő és gyermekjóléti szolgáltatás kiterjesztése,</a:t>
            </a:r>
          </a:p>
          <a:p>
            <a:pPr lvl="1">
              <a:buFont typeface="Arial" pitchFamily="34" charset="0"/>
              <a:buChar char="•"/>
            </a:pPr>
            <a:r>
              <a:rPr lang="hu-HU" sz="1600" dirty="0" smtClean="0">
                <a:solidFill>
                  <a:schemeClr val="accent1">
                    <a:lumMod val="75000"/>
                  </a:schemeClr>
                </a:solidFill>
              </a:rPr>
              <a:t>egészségügyi programok, </a:t>
            </a:r>
          </a:p>
          <a:p>
            <a:pPr lvl="1">
              <a:buFont typeface="Arial" pitchFamily="34" charset="0"/>
              <a:buChar char="•"/>
            </a:pPr>
            <a:r>
              <a:rPr lang="hu-HU" sz="1600" dirty="0" smtClean="0">
                <a:solidFill>
                  <a:schemeClr val="accent1">
                    <a:lumMod val="75000"/>
                  </a:schemeClr>
                </a:solidFill>
              </a:rPr>
              <a:t>bűnmegelőzés és közbiztonság erősítésével,</a:t>
            </a:r>
          </a:p>
          <a:p>
            <a:pPr lvl="1">
              <a:buFont typeface="Arial" pitchFamily="34" charset="0"/>
              <a:buChar char="•"/>
            </a:pPr>
            <a:r>
              <a:rPr lang="hu-HU" sz="1600" dirty="0" smtClean="0">
                <a:solidFill>
                  <a:schemeClr val="accent1">
                    <a:lumMod val="75000"/>
                  </a:schemeClr>
                </a:solidFill>
              </a:rPr>
              <a:t>l</a:t>
            </a:r>
            <a:r>
              <a:rPr lang="x-none" sz="1600" smtClean="0">
                <a:solidFill>
                  <a:schemeClr val="accent1">
                    <a:lumMod val="75000"/>
                  </a:schemeClr>
                </a:solidFill>
              </a:rPr>
              <a:t>akófunkciót erősítő tevékenységek</a:t>
            </a:r>
            <a:endParaRPr lang="hu-HU" sz="1600"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5.</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2021-tól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6.</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970865"/>
          </a:xfrm>
          <a:prstGeom prst="rect">
            <a:avLst/>
          </a:prstGeom>
          <a:noFill/>
        </p:spPr>
        <p:txBody>
          <a:bodyPr wrap="square" rtlCol="0">
            <a:spAutoFit/>
          </a:bodyPr>
          <a:lstStyle/>
          <a:p>
            <a:r>
              <a:rPr lang="hu-HU" sz="2400" b="1" dirty="0" smtClean="0">
                <a:solidFill>
                  <a:schemeClr val="accent1">
                    <a:lumMod val="75000"/>
                  </a:schemeClr>
                </a:solidFill>
              </a:rPr>
              <a:t>CÍME:</a:t>
            </a:r>
            <a:r>
              <a:rPr lang="hu-HU" sz="2400" dirty="0" smtClean="0">
                <a:solidFill>
                  <a:schemeClr val="accent1">
                    <a:lumMod val="75000"/>
                  </a:schemeClr>
                </a:solidFill>
              </a:rPr>
              <a:t> </a:t>
            </a:r>
            <a:r>
              <a:rPr lang="hu-HU" b="1" dirty="0" smtClean="0">
                <a:solidFill>
                  <a:schemeClr val="accent1">
                    <a:lumMod val="75000"/>
                  </a:schemeClr>
                </a:solidFill>
              </a:rPr>
              <a:t>Energetikai fejlesztések egy zöldebb Békés megyéért</a:t>
            </a:r>
          </a:p>
          <a:p>
            <a:r>
              <a:rPr lang="hu-HU" sz="2000" b="1" dirty="0" smtClean="0">
                <a:solidFill>
                  <a:schemeClr val="accent1">
                    <a:lumMod val="75000"/>
                  </a:schemeClr>
                </a:solidFill>
              </a:rPr>
              <a:t>FORRÁS: </a:t>
            </a:r>
            <a:r>
              <a:rPr lang="hu-HU" sz="2000" dirty="0" smtClean="0">
                <a:solidFill>
                  <a:schemeClr val="accent1">
                    <a:lumMod val="75000"/>
                  </a:schemeClr>
                </a:solidFill>
              </a:rPr>
              <a:t>TOP 3.2</a:t>
            </a:r>
          </a:p>
          <a:p>
            <a:r>
              <a:rPr lang="hu-HU" b="1" dirty="0" smtClean="0">
                <a:solidFill>
                  <a:schemeClr val="accent1">
                    <a:lumMod val="75000"/>
                  </a:schemeClr>
                </a:solidFill>
              </a:rPr>
              <a:t>KEDVEZMÉNYEZETT(EK): </a:t>
            </a:r>
            <a:r>
              <a:rPr lang="hu-HU" dirty="0" smtClean="0">
                <a:solidFill>
                  <a:schemeClr val="accent1">
                    <a:lumMod val="75000"/>
                  </a:schemeClr>
                </a:solidFill>
              </a:rPr>
              <a:t>Önkormányzatok, többségi önkormányzati tulajdonú gazdasági társaságok, egyházak és civil szervezetek.</a:t>
            </a:r>
          </a:p>
          <a:p>
            <a:r>
              <a:rPr lang="hu-HU" b="1" dirty="0" smtClean="0">
                <a:solidFill>
                  <a:schemeClr val="accent1">
                    <a:lumMod val="75000"/>
                  </a:schemeClr>
                </a:solidFill>
              </a:rPr>
              <a:t>KAPCSOLÓDÓ PROGRAM/OK:</a:t>
            </a:r>
          </a:p>
          <a:p>
            <a:pPr>
              <a:buFont typeface="Arial" pitchFamily="34" charset="0"/>
              <a:buChar char="•"/>
            </a:pPr>
            <a:r>
              <a:rPr lang="hu-HU" sz="1600" dirty="0" smtClean="0">
                <a:solidFill>
                  <a:schemeClr val="accent1">
                    <a:lumMod val="75000"/>
                  </a:schemeClr>
                </a:solidFill>
              </a:rPr>
              <a:t>Képzési és foglalkoztatási elemet tartalmazó felújítási pilot program Békés megye lehatárolt akcióterületén az ingatlanállomány </a:t>
            </a:r>
            <a:r>
              <a:rPr lang="hu-HU" sz="1600" dirty="0" err="1" smtClean="0">
                <a:solidFill>
                  <a:schemeClr val="accent1">
                    <a:lumMod val="75000"/>
                  </a:schemeClr>
                </a:solidFill>
              </a:rPr>
              <a:t>hőtechnikai</a:t>
            </a:r>
            <a:r>
              <a:rPr lang="hu-HU" sz="1600" dirty="0" smtClean="0">
                <a:solidFill>
                  <a:schemeClr val="accent1">
                    <a:lumMod val="75000"/>
                  </a:schemeClr>
                </a:solidFill>
              </a:rPr>
              <a:t> adottságainak javítására, és energiahatékonysági megújítására (KEHOP-5.2)</a:t>
            </a:r>
          </a:p>
          <a:p>
            <a:pPr>
              <a:buFont typeface="Arial" pitchFamily="34" charset="0"/>
              <a:buChar char="•"/>
            </a:pPr>
            <a:r>
              <a:rPr lang="hu-HU" sz="1600" dirty="0" smtClean="0">
                <a:solidFill>
                  <a:schemeClr val="accent1">
                    <a:lumMod val="75000"/>
                  </a:schemeClr>
                </a:solidFill>
              </a:rPr>
              <a:t> Komplex biomassza program a </a:t>
            </a:r>
            <a:r>
              <a:rPr lang="hu-HU" sz="1600" dirty="0" err="1" smtClean="0">
                <a:solidFill>
                  <a:schemeClr val="accent1">
                    <a:lumMod val="75000"/>
                  </a:schemeClr>
                </a:solidFill>
              </a:rPr>
              <a:t>hőellátó</a:t>
            </a:r>
            <a:r>
              <a:rPr lang="hu-HU" sz="1600" dirty="0" smtClean="0">
                <a:solidFill>
                  <a:schemeClr val="accent1">
                    <a:lumMod val="75000"/>
                  </a:schemeClr>
                </a:solidFill>
              </a:rPr>
              <a:t> rendszerek fejlesztésére és épületenergetikai korszerűsítést követő felhasználásra (KEHOP-5.3)</a:t>
            </a:r>
            <a:r>
              <a:rPr lang="hu-HU" sz="1600" b="1" dirty="0" smtClean="0">
                <a:solidFill>
                  <a:schemeClr val="accent1">
                    <a:lumMod val="75000"/>
                  </a:schemeClr>
                </a:solidFill>
              </a:rPr>
              <a:t> </a:t>
            </a:r>
          </a:p>
          <a:p>
            <a:pPr>
              <a:buFont typeface="Arial" pitchFamily="34" charset="0"/>
              <a:buChar char="•"/>
            </a:pPr>
            <a:r>
              <a:rPr lang="hu-HU" sz="1600" dirty="0" smtClean="0">
                <a:solidFill>
                  <a:schemeClr val="accent1">
                    <a:lumMod val="75000"/>
                  </a:schemeClr>
                </a:solidFill>
              </a:rPr>
              <a:t> Békés megye energetikai szempontú szemléletformálása (KEHOP-5.4)</a:t>
            </a:r>
          </a:p>
          <a:p>
            <a:r>
              <a:rPr lang="hu-HU" b="1" dirty="0" smtClean="0">
                <a:solidFill>
                  <a:schemeClr val="accent1">
                    <a:lumMod val="75000"/>
                  </a:schemeClr>
                </a:solidFill>
              </a:rPr>
              <a:t>PROJEKT LEÍRÁSA, ELEMEI:</a:t>
            </a:r>
            <a:endParaRPr lang="hu-HU" dirty="0" smtClean="0">
              <a:solidFill>
                <a:schemeClr val="accent1">
                  <a:lumMod val="75000"/>
                </a:schemeClr>
              </a:solidFill>
            </a:endParaRPr>
          </a:p>
          <a:p>
            <a:pPr algn="just"/>
            <a:r>
              <a:rPr lang="hu-HU" sz="1600" dirty="0" smtClean="0">
                <a:solidFill>
                  <a:schemeClr val="accent1">
                    <a:lumMod val="75000"/>
                  </a:schemeClr>
                </a:solidFill>
              </a:rPr>
              <a:t>A program keretében az önkormányzati tulajdonú ingatlanok energetikai szempontú korszerűsítése történne meg, mely magában foglalja a hőszigetelést, nyílászáró cseréket valamint a fűtési rendszer korszerűsítését.</a:t>
            </a:r>
          </a:p>
          <a:p>
            <a:pPr algn="just"/>
            <a:r>
              <a:rPr lang="hu-HU" sz="1600" dirty="0" smtClean="0">
                <a:solidFill>
                  <a:schemeClr val="accent1">
                    <a:lumMod val="75000"/>
                  </a:schemeClr>
                </a:solidFill>
              </a:rPr>
              <a:t>A program másik eleme a megújuló energiaforrások hasznosításának támogatása a megyében. Ennek keretében elsősorban napenergia hasznosításával összefüggő fejlesztések valamint a </a:t>
            </a:r>
            <a:r>
              <a:rPr lang="hu-HU" sz="1600" dirty="0" err="1" smtClean="0">
                <a:solidFill>
                  <a:schemeClr val="accent1">
                    <a:lumMod val="75000"/>
                  </a:schemeClr>
                </a:solidFill>
              </a:rPr>
              <a:t>termálhő</a:t>
            </a:r>
            <a:r>
              <a:rPr lang="hu-HU" sz="1600" dirty="0" smtClean="0">
                <a:solidFill>
                  <a:schemeClr val="accent1">
                    <a:lumMod val="75000"/>
                  </a:schemeClr>
                </a:solidFill>
              </a:rPr>
              <a:t> hasznosításához kapcsolódó fejlesztések támogatása szükséges.</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6.</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7.</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601533"/>
          </a:xfrm>
          <a:prstGeom prst="rect">
            <a:avLst/>
          </a:prstGeom>
          <a:noFill/>
        </p:spPr>
        <p:txBody>
          <a:bodyPr wrap="square" rtlCol="0">
            <a:spAutoFit/>
          </a:bodyPr>
          <a:lstStyle/>
          <a:p>
            <a:r>
              <a:rPr lang="hu-HU" sz="1600" b="1" dirty="0" smtClean="0">
                <a:solidFill>
                  <a:schemeClr val="accent1">
                    <a:lumMod val="75000"/>
                  </a:schemeClr>
                </a:solidFill>
              </a:rPr>
              <a:t>CÍME:</a:t>
            </a:r>
            <a:r>
              <a:rPr lang="hu-HU" sz="1600" dirty="0" smtClean="0">
                <a:solidFill>
                  <a:schemeClr val="accent1">
                    <a:lumMod val="75000"/>
                  </a:schemeClr>
                </a:solidFill>
              </a:rPr>
              <a:t> </a:t>
            </a:r>
            <a:r>
              <a:rPr lang="hu-HU" sz="1600" b="1" dirty="0" smtClean="0">
                <a:solidFill>
                  <a:schemeClr val="accent1">
                    <a:lumMod val="75000"/>
                  </a:schemeClr>
                </a:solidFill>
              </a:rPr>
              <a:t>Minőségi alapellátás Békés Megyében</a:t>
            </a:r>
          </a:p>
          <a:p>
            <a:r>
              <a:rPr lang="hu-HU" sz="1600" b="1" dirty="0" smtClean="0">
                <a:solidFill>
                  <a:schemeClr val="accent1">
                    <a:lumMod val="75000"/>
                  </a:schemeClr>
                </a:solidFill>
              </a:rPr>
              <a:t>FORRÁS: </a:t>
            </a:r>
            <a:r>
              <a:rPr lang="hu-HU" sz="1600" dirty="0" smtClean="0">
                <a:solidFill>
                  <a:schemeClr val="accent1">
                    <a:lumMod val="75000"/>
                  </a:schemeClr>
                </a:solidFill>
              </a:rPr>
              <a:t>TOP 4.1 és 4.2</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Önkormányzatok, többségi önkormányzati tulajdonú gazdasági társaságok, egyházak és civil szervezetek.</a:t>
            </a:r>
          </a:p>
          <a:p>
            <a:r>
              <a:rPr lang="hu-HU" sz="1600" b="1" dirty="0" smtClean="0">
                <a:solidFill>
                  <a:schemeClr val="accent1">
                    <a:lumMod val="75000"/>
                  </a:schemeClr>
                </a:solidFill>
              </a:rPr>
              <a:t>KAPCSOLÓDÓ PROGRAM/OK:</a:t>
            </a:r>
          </a:p>
          <a:p>
            <a:pPr>
              <a:buFont typeface="Arial" pitchFamily="34" charset="0"/>
              <a:buChar char="•"/>
            </a:pPr>
            <a:r>
              <a:rPr lang="hu-HU" sz="1600" dirty="0" smtClean="0">
                <a:solidFill>
                  <a:schemeClr val="accent1">
                    <a:lumMod val="75000"/>
                  </a:schemeClr>
                </a:solidFill>
              </a:rPr>
              <a:t> A katasztrófavédelmi szolgáltatások komplex fejlesztése Békés megye egy kijelölt akcióterületén – mintaprogram (KEHOP-1.6)</a:t>
            </a:r>
            <a:endParaRPr lang="hu-HU" sz="1600" b="1" dirty="0" smtClean="0">
              <a:solidFill>
                <a:schemeClr val="accent1">
                  <a:lumMod val="75000"/>
                </a:schemeClr>
              </a:solidFill>
            </a:endParaRPr>
          </a:p>
          <a:p>
            <a:pPr>
              <a:buFont typeface="Arial" pitchFamily="34" charset="0"/>
              <a:buChar char="•"/>
            </a:pPr>
            <a:r>
              <a:rPr lang="hu-HU" sz="1600" dirty="0" smtClean="0">
                <a:solidFill>
                  <a:schemeClr val="accent1">
                    <a:lumMod val="75000"/>
                  </a:schemeClr>
                </a:solidFill>
              </a:rPr>
              <a:t> Képzési és foglalkoztatási elemet tartalmazó felújítási pilot program Békés megye lehatárolt akcióterületén az ingatlanállomány </a:t>
            </a:r>
            <a:r>
              <a:rPr lang="hu-HU" sz="1600" dirty="0" err="1" smtClean="0">
                <a:solidFill>
                  <a:schemeClr val="accent1">
                    <a:lumMod val="75000"/>
                  </a:schemeClr>
                </a:solidFill>
              </a:rPr>
              <a:t>hőtechnikai</a:t>
            </a:r>
            <a:r>
              <a:rPr lang="hu-HU" sz="1600" dirty="0" smtClean="0">
                <a:solidFill>
                  <a:schemeClr val="accent1">
                    <a:lumMod val="75000"/>
                  </a:schemeClr>
                </a:solidFill>
              </a:rPr>
              <a:t> adottságainak javítására, és energiahatékonysági megújítására (KEHOP-5.2)</a:t>
            </a:r>
          </a:p>
          <a:p>
            <a:pPr>
              <a:buFont typeface="Arial" pitchFamily="34" charset="0"/>
              <a:buChar char="•"/>
            </a:pPr>
            <a:endParaRPr lang="hu-HU" sz="1600" dirty="0" smtClean="0">
              <a:solidFill>
                <a:schemeClr val="accent1">
                  <a:lumMod val="75000"/>
                </a:schemeClr>
              </a:solidFill>
            </a:endParaRPr>
          </a:p>
          <a:p>
            <a:r>
              <a:rPr lang="hu-HU" sz="1600" b="1" dirty="0" smtClean="0">
                <a:solidFill>
                  <a:schemeClr val="accent1">
                    <a:lumMod val="75000"/>
                  </a:schemeClr>
                </a:solidFill>
              </a:rPr>
              <a:t>PROJEKT LEÍRÁSA, ELEMEI:</a:t>
            </a:r>
            <a:endParaRPr lang="hu-HU" sz="1600" dirty="0" smtClean="0">
              <a:solidFill>
                <a:schemeClr val="accent1">
                  <a:lumMod val="75000"/>
                </a:schemeClr>
              </a:solidFill>
            </a:endParaRPr>
          </a:p>
          <a:p>
            <a:pPr lvl="0" algn="just"/>
            <a:r>
              <a:rPr lang="hu-HU" sz="1600" dirty="0" smtClean="0">
                <a:solidFill>
                  <a:schemeClr val="accent1">
                    <a:lumMod val="75000"/>
                  </a:schemeClr>
                </a:solidFill>
              </a:rPr>
              <a:t>A megye területén működő:egészségügyi (háziorvosi és házi gyermekorvosi rendelőnek, fogorvosi rendelőnek, védőnői tanácsadónak, alapellátáshoz kapcsolódó háziorvosi, házi gyermekorvosi és fogorvosi ügyeleti ellátásnak), szociális és gyermekjóléti alapellátásnak (étkeztetés, közösségi ellátások, házi segítésnyújtás, támogató szolgáltatás, utcai szociális munka, nappali ellátás, család-és gyermekjóléti szolgálat/központ), helyet adó épületek/helyiségek felújítása, bővítése, építése, beleértve az eszközpark fejlesztését, korszerűsítését is.</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7.</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8.</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032421"/>
          </a:xfrm>
          <a:prstGeom prst="rect">
            <a:avLst/>
          </a:prstGeom>
          <a:noFill/>
        </p:spPr>
        <p:txBody>
          <a:bodyPr wrap="square" rtlCol="0">
            <a:spAutoFit/>
          </a:bodyPr>
          <a:lstStyle/>
          <a:p>
            <a:r>
              <a:rPr lang="hu-HU" sz="1600" b="1" dirty="0" smtClean="0">
                <a:solidFill>
                  <a:schemeClr val="accent1">
                    <a:lumMod val="75000"/>
                  </a:schemeClr>
                </a:solidFill>
              </a:rPr>
              <a:t>CÍME:</a:t>
            </a:r>
            <a:r>
              <a:rPr lang="hu-HU" sz="1600" dirty="0" smtClean="0">
                <a:solidFill>
                  <a:schemeClr val="accent1">
                    <a:lumMod val="75000"/>
                  </a:schemeClr>
                </a:solidFill>
              </a:rPr>
              <a:t> </a:t>
            </a:r>
            <a:r>
              <a:rPr lang="hu-HU" sz="1600" b="1" dirty="0" smtClean="0">
                <a:solidFill>
                  <a:schemeClr val="accent1">
                    <a:lumMod val="75000"/>
                  </a:schemeClr>
                </a:solidFill>
              </a:rPr>
              <a:t>Versenyképes munkaerő és vállalkozók Békés megye jövőjéért</a:t>
            </a:r>
          </a:p>
          <a:p>
            <a:r>
              <a:rPr lang="hu-HU" sz="1600" b="1" dirty="0" smtClean="0">
                <a:solidFill>
                  <a:schemeClr val="accent1">
                    <a:lumMod val="75000"/>
                  </a:schemeClr>
                </a:solidFill>
              </a:rPr>
              <a:t>FORRÁS: </a:t>
            </a:r>
            <a:r>
              <a:rPr lang="hu-HU" sz="1600" dirty="0" smtClean="0">
                <a:solidFill>
                  <a:schemeClr val="accent1">
                    <a:lumMod val="75000"/>
                  </a:schemeClr>
                </a:solidFill>
              </a:rPr>
              <a:t>TOP 5.1</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Kormányhivatalok, önkormányzatok, többségi önkormányzati tulajdonú non-profit gazdasági társaságok, civil szervezetek.</a:t>
            </a:r>
          </a:p>
          <a:p>
            <a:r>
              <a:rPr lang="hu-HU" sz="1600" b="1" dirty="0" smtClean="0">
                <a:solidFill>
                  <a:schemeClr val="accent1">
                    <a:lumMod val="75000"/>
                  </a:schemeClr>
                </a:solidFill>
              </a:rPr>
              <a:t>KAPCSOLÓDÓ PROGRAM/OK:</a:t>
            </a:r>
            <a:endParaRPr lang="hu-HU" sz="1600" dirty="0" smtClean="0">
              <a:solidFill>
                <a:schemeClr val="accent1">
                  <a:lumMod val="75000"/>
                </a:schemeClr>
              </a:solidFill>
            </a:endParaRPr>
          </a:p>
          <a:p>
            <a:pPr>
              <a:buFont typeface="Arial" pitchFamily="34" charset="0"/>
              <a:buChar char="•"/>
            </a:pPr>
            <a:r>
              <a:rPr lang="hu-HU" sz="1400" dirty="0" smtClean="0">
                <a:solidFill>
                  <a:schemeClr val="accent1">
                    <a:lumMod val="75000"/>
                  </a:schemeClr>
                </a:solidFill>
              </a:rPr>
              <a:t> Képzési és foglalkoztatási elemet tartalmazó felújítási pilot program Békés megye lehatárolt akcióterületén az ingatlanállomány </a:t>
            </a:r>
            <a:r>
              <a:rPr lang="hu-HU" sz="1400" dirty="0" err="1" smtClean="0">
                <a:solidFill>
                  <a:schemeClr val="accent1">
                    <a:lumMod val="75000"/>
                  </a:schemeClr>
                </a:solidFill>
              </a:rPr>
              <a:t>hőtechnikai</a:t>
            </a:r>
            <a:r>
              <a:rPr lang="hu-HU" sz="1400" dirty="0" smtClean="0">
                <a:solidFill>
                  <a:schemeClr val="accent1">
                    <a:lumMod val="75000"/>
                  </a:schemeClr>
                </a:solidFill>
              </a:rPr>
              <a:t> adottságainak javítására, és energiahatékonysági megújítására (KEHOP-5.2) </a:t>
            </a:r>
          </a:p>
          <a:p>
            <a:pPr>
              <a:buFont typeface="Arial" pitchFamily="34" charset="0"/>
              <a:buChar char="•"/>
            </a:pPr>
            <a:r>
              <a:rPr lang="hu-HU" sz="1400" dirty="0" smtClean="0">
                <a:solidFill>
                  <a:schemeClr val="accent1">
                    <a:lumMod val="75000"/>
                  </a:schemeClr>
                </a:solidFill>
              </a:rPr>
              <a:t> Komplex biomassza program a </a:t>
            </a:r>
            <a:r>
              <a:rPr lang="hu-HU" sz="1400" dirty="0" err="1" smtClean="0">
                <a:solidFill>
                  <a:schemeClr val="accent1">
                    <a:lumMod val="75000"/>
                  </a:schemeClr>
                </a:solidFill>
              </a:rPr>
              <a:t>hőellátó</a:t>
            </a:r>
            <a:r>
              <a:rPr lang="hu-HU" sz="1400" dirty="0" smtClean="0">
                <a:solidFill>
                  <a:schemeClr val="accent1">
                    <a:lumMod val="75000"/>
                  </a:schemeClr>
                </a:solidFill>
              </a:rPr>
              <a:t> rendszerek fejlesztésére és épületenergetikai korszerűsítést követő felhasználásra (KEHOP-5.3)</a:t>
            </a:r>
          </a:p>
          <a:p>
            <a:pPr>
              <a:buFont typeface="Arial" pitchFamily="34" charset="0"/>
              <a:buChar char="•"/>
            </a:pPr>
            <a:r>
              <a:rPr lang="hu-HU" sz="1400" dirty="0" smtClean="0">
                <a:solidFill>
                  <a:schemeClr val="accent1">
                    <a:lumMod val="75000"/>
                  </a:schemeClr>
                </a:solidFill>
              </a:rPr>
              <a:t> Békés megye energetikai szempontú szemléletformálása (KEHOP-5.4)</a:t>
            </a:r>
          </a:p>
          <a:p>
            <a:pPr>
              <a:buFont typeface="Arial" pitchFamily="34" charset="0"/>
              <a:buChar char="•"/>
            </a:pPr>
            <a:r>
              <a:rPr lang="hu-HU" sz="1400" dirty="0" smtClean="0">
                <a:solidFill>
                  <a:schemeClr val="accent1">
                    <a:lumMod val="75000"/>
                  </a:schemeClr>
                </a:solidFill>
              </a:rPr>
              <a:t>„Együttműködés az oktatás és a munkaerőpiac fejlesztése céljából” (RO-HU 3.8/B)</a:t>
            </a:r>
          </a:p>
          <a:p>
            <a:pPr>
              <a:buFont typeface="Arial" pitchFamily="34" charset="0"/>
              <a:buChar char="•"/>
            </a:pPr>
            <a:r>
              <a:rPr lang="hu-HU" sz="1400" dirty="0" smtClean="0">
                <a:solidFill>
                  <a:schemeClr val="accent1">
                    <a:lumMod val="75000"/>
                  </a:schemeClr>
                </a:solidFill>
              </a:rPr>
              <a:t> BM-PILOT: A ’</a:t>
            </a:r>
            <a:r>
              <a:rPr lang="hu-HU" sz="1400" dirty="0" err="1" smtClean="0">
                <a:solidFill>
                  <a:schemeClr val="accent1">
                    <a:lumMod val="75000"/>
                  </a:schemeClr>
                </a:solidFill>
              </a:rPr>
              <a:t>Pilot</a:t>
            </a:r>
            <a:r>
              <a:rPr lang="hu-HU" sz="1400" dirty="0" smtClean="0">
                <a:solidFill>
                  <a:schemeClr val="accent1">
                    <a:lumMod val="75000"/>
                  </a:schemeClr>
                </a:solidFill>
              </a:rPr>
              <a:t>’ közmunkaprogramban dolgozók képzése a gazdaságosan működő szociális szövetkezetek érdekében;  BM-PILOT: A Pilot közmunkaprogramban dolgozók által felépített  gazdaságok kapacitásbővítéséért</a:t>
            </a:r>
          </a:p>
          <a:p>
            <a:r>
              <a:rPr lang="hu-HU" sz="1400" b="1" dirty="0" smtClean="0">
                <a:solidFill>
                  <a:schemeClr val="accent1">
                    <a:lumMod val="75000"/>
                  </a:schemeClr>
                </a:solidFill>
              </a:rPr>
              <a:t>PROJEKT LEÍRÁSA, ELEMEI:</a:t>
            </a:r>
            <a:endParaRPr lang="hu-HU" sz="1400" dirty="0" smtClean="0">
              <a:solidFill>
                <a:schemeClr val="accent1">
                  <a:lumMod val="75000"/>
                </a:schemeClr>
              </a:solidFill>
            </a:endParaRPr>
          </a:p>
          <a:p>
            <a:pPr algn="just"/>
            <a:r>
              <a:rPr lang="hu-HU" sz="1400" dirty="0" smtClean="0">
                <a:solidFill>
                  <a:schemeClr val="accent1">
                    <a:lumMod val="75000"/>
                  </a:schemeClr>
                </a:solidFill>
              </a:rPr>
              <a:t>A program keretében olyan képzések valósulnak meg, melyek a vállalatok konkrét, a munkaerőpiacon jelentkező kereslete alapján kerülnek meghatározásra és biztosítják, hogy a képzésben részt vevők olyan szaktudással és készségekkel gazdagodnak, amivel reális esélyük lesz az elhelyezkedésre.</a:t>
            </a:r>
          </a:p>
          <a:p>
            <a:pPr algn="just"/>
            <a:r>
              <a:rPr lang="hu-HU" sz="1400" dirty="0" smtClean="0">
                <a:solidFill>
                  <a:schemeClr val="accent1">
                    <a:lumMod val="75000"/>
                  </a:schemeClr>
                </a:solidFill>
              </a:rPr>
              <a:t>A képzések másik csoportja a vállalkozóvá váláshoz szükséges tudást és készségeket fejleszti, nyújtja a résztvevőknek. </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TOP - </a:t>
            </a:r>
            <a:r>
              <a:rPr lang="hu-HU" sz="2800" dirty="0" err="1" smtClean="0">
                <a:solidFill>
                  <a:srgbClr val="FFFF00"/>
                </a:solidFill>
              </a:rPr>
              <a:t>ROADMAp</a:t>
            </a:r>
            <a:r>
              <a:rPr lang="hu-HU" sz="2800" dirty="0" smtClean="0">
                <a:solidFill>
                  <a:srgbClr val="FFFF00"/>
                </a:solidFill>
              </a:rPr>
              <a:t> 8.</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(2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601533"/>
          </a:xfrm>
          <a:prstGeom prst="rect">
            <a:avLst/>
          </a:prstGeom>
          <a:noFill/>
        </p:spPr>
        <p:txBody>
          <a:bodyPr wrap="square" rtlCol="0">
            <a:spAutoFit/>
          </a:bodyPr>
          <a:lstStyle/>
          <a:p>
            <a:r>
              <a:rPr lang="hu-HU" sz="1600" b="1" dirty="0" smtClean="0">
                <a:solidFill>
                  <a:schemeClr val="accent1">
                    <a:lumMod val="75000"/>
                  </a:schemeClr>
                </a:solidFill>
              </a:rPr>
              <a:t>CÍME:</a:t>
            </a:r>
            <a:r>
              <a:rPr lang="hu-HU" sz="1600" dirty="0" smtClean="0">
                <a:solidFill>
                  <a:schemeClr val="accent1">
                    <a:lumMod val="75000"/>
                  </a:schemeClr>
                </a:solidFill>
              </a:rPr>
              <a:t> Békés megye, a fiatal gazdák és a vállalkozók megyéje</a:t>
            </a:r>
            <a:endParaRPr lang="hu-HU" sz="1600" b="1" dirty="0" smtClean="0">
              <a:solidFill>
                <a:schemeClr val="accent1">
                  <a:lumMod val="75000"/>
                </a:schemeClr>
              </a:solidFill>
            </a:endParaRPr>
          </a:p>
          <a:p>
            <a:r>
              <a:rPr lang="hu-HU" sz="1600" b="1" dirty="0" smtClean="0">
                <a:solidFill>
                  <a:schemeClr val="accent1">
                    <a:lumMod val="75000"/>
                  </a:schemeClr>
                </a:solidFill>
              </a:rPr>
              <a:t>FORRÁS: </a:t>
            </a:r>
            <a:r>
              <a:rPr lang="hu-HU" sz="1600" dirty="0" smtClean="0">
                <a:solidFill>
                  <a:schemeClr val="accent1">
                    <a:lumMod val="75000"/>
                  </a:schemeClr>
                </a:solidFill>
              </a:rPr>
              <a:t>VP 7,2 Mrd Ft</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Fiatal gazdák, vállalkozó váló fiatalok, civil szervezetek</a:t>
            </a:r>
          </a:p>
          <a:p>
            <a:r>
              <a:rPr lang="hu-HU" sz="1600" b="1" dirty="0" smtClean="0">
                <a:solidFill>
                  <a:schemeClr val="accent1">
                    <a:lumMod val="75000"/>
                  </a:schemeClr>
                </a:solidFill>
              </a:rPr>
              <a:t>KAPCSOLÓDÓ PROGRAM/OK:</a:t>
            </a:r>
            <a:endParaRPr lang="hu-HU" sz="1600" dirty="0" smtClean="0">
              <a:solidFill>
                <a:schemeClr val="accent1">
                  <a:lumMod val="75000"/>
                </a:schemeClr>
              </a:solidFill>
            </a:endParaRPr>
          </a:p>
          <a:p>
            <a:pPr>
              <a:buFont typeface="Arial" pitchFamily="34" charset="0"/>
              <a:buChar char="•"/>
            </a:pPr>
            <a:r>
              <a:rPr lang="hu-HU" sz="1600" dirty="0" smtClean="0">
                <a:solidFill>
                  <a:schemeClr val="accent1">
                    <a:lumMod val="75000"/>
                  </a:schemeClr>
                </a:solidFill>
              </a:rPr>
              <a:t> Versenyképes munkaerő és vállalkozók Békés megye jövőjéért (TOP 5.1)</a:t>
            </a:r>
          </a:p>
          <a:p>
            <a:pPr>
              <a:buFont typeface="Arial" pitchFamily="34" charset="0"/>
              <a:buChar char="•"/>
            </a:pPr>
            <a:endParaRPr lang="hu-HU" sz="1600" dirty="0" smtClean="0">
              <a:solidFill>
                <a:schemeClr val="accent1">
                  <a:lumMod val="75000"/>
                </a:schemeClr>
              </a:solidFill>
            </a:endParaRPr>
          </a:p>
          <a:p>
            <a:r>
              <a:rPr lang="hu-HU" sz="1600" b="1" dirty="0" smtClean="0">
                <a:solidFill>
                  <a:schemeClr val="accent1">
                    <a:lumMod val="75000"/>
                  </a:schemeClr>
                </a:solidFill>
              </a:rPr>
              <a:t>PROJEKT LEÍRÁSA, ELEMEI:</a:t>
            </a:r>
            <a:endParaRPr lang="hu-HU" sz="1600" dirty="0" smtClean="0">
              <a:solidFill>
                <a:schemeClr val="accent1">
                  <a:lumMod val="75000"/>
                </a:schemeClr>
              </a:solidFill>
            </a:endParaRPr>
          </a:p>
          <a:p>
            <a:pPr algn="just"/>
            <a:r>
              <a:rPr lang="hu-HU" sz="1600" dirty="0" smtClean="0">
                <a:solidFill>
                  <a:schemeClr val="accent1">
                    <a:lumMod val="75000"/>
                  </a:schemeClr>
                </a:solidFill>
              </a:rPr>
              <a:t>A családok, fiatalok segítése érdekében fel kell készíteni a célcsoportot a pályázatokon való részvételre! Bővíteni az adózási és adminisztratív ismereteket, az egészséges élelmiszerek előállításával kapcsolatos jogszabályokat, előre kell mozdítani a hálózatosodást, bővíteni kell a piaci ismereteket, a termékek forgalomba hozatali szabályaival kapcsolatos képzésekre van szükség. Tudatosítani kell a minőségbiztosítási rendszerek szükségességét, és felkészíteni őket a megfelelésre! Segíteni kell az esélyegyenlőségi célcsoportokat, hogy megszerezzék azt az alapvégzettséget, amellyel részt tudnak venni a pályázatokon! A már nyertes gazdák számára piaci és csomagolástechnikai, technológiahasználati képzéseket kell szervezni, a már nyertes fiatal gazdákat egy mentorhálózat kiépítésével kell támogatni az elszámolásban, a projekt fenntartásában. Képzésekkel a versenyképességüket és foglalkoztatási erejüket meg kell teremteni, erősíteni kell</a:t>
            </a:r>
            <a:r>
              <a:rPr lang="hu-HU" sz="1600" dirty="0" smtClean="0"/>
              <a:t>.</a:t>
            </a:r>
            <a:endParaRPr lang="hu-HU" sz="1600" dirty="0" smtClean="0">
              <a:solidFill>
                <a:schemeClr val="tx2"/>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 negyedévtől a konstrukciók 	szabályai szerinti időintervallumban (1-3 év)</a:t>
            </a:r>
          </a:p>
          <a:p>
            <a:pPr marL="514350" indent="-514350">
              <a:buAutoNum type="romanUcPeriod"/>
            </a:pPr>
            <a:r>
              <a:rPr lang="hu-HU" sz="2200" dirty="0" smtClean="0">
                <a:solidFill>
                  <a:schemeClr val="accent1">
                    <a:lumMod val="75000"/>
                  </a:schemeClr>
                </a:solidFill>
              </a:rPr>
              <a:t>Projekt fenntartási szakasz 2018 év II. negyedévtől a konstrukciók szabályai szerinti időintervallumban (3-5 év) </a:t>
            </a:r>
          </a:p>
          <a:p>
            <a:pPr marL="514350" indent="-514350">
              <a:buAutoNum type="romanUcPeriod"/>
            </a:pPr>
            <a:r>
              <a:rPr lang="hu-HU" sz="2200" dirty="0" smtClean="0">
                <a:solidFill>
                  <a:schemeClr val="accent1">
                    <a:lumMod val="75000"/>
                  </a:schemeClr>
                </a:solidFill>
              </a:rPr>
              <a:t>Jó gyakorlatok alkalmazása és kiterjesztése 2021-tól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063198"/>
          </a:xfrm>
          <a:prstGeom prst="rect">
            <a:avLst/>
          </a:prstGeom>
          <a:noFill/>
        </p:spPr>
        <p:txBody>
          <a:bodyPr wrap="square" rtlCol="0">
            <a:spAutoFit/>
          </a:bodyPr>
          <a:lstStyle/>
          <a:p>
            <a:r>
              <a:rPr lang="hu-HU" sz="2400" b="1" dirty="0" smtClean="0">
                <a:solidFill>
                  <a:schemeClr val="accent1">
                    <a:lumMod val="75000"/>
                  </a:schemeClr>
                </a:solidFill>
              </a:rPr>
              <a:t>CÍME:</a:t>
            </a:r>
            <a:r>
              <a:rPr lang="hu-HU" sz="2400" dirty="0" smtClean="0">
                <a:solidFill>
                  <a:schemeClr val="accent1">
                    <a:lumMod val="75000"/>
                  </a:schemeClr>
                </a:solidFill>
              </a:rPr>
              <a:t> </a:t>
            </a:r>
            <a:r>
              <a:rPr lang="hu-HU" dirty="0" smtClean="0">
                <a:solidFill>
                  <a:schemeClr val="accent1">
                    <a:lumMod val="75000"/>
                  </a:schemeClr>
                </a:solidFill>
              </a:rPr>
              <a:t>Békés megye, az ország éléskamrája</a:t>
            </a:r>
            <a:endParaRPr lang="hu-HU" b="1" dirty="0" smtClean="0">
              <a:solidFill>
                <a:schemeClr val="accent1">
                  <a:lumMod val="75000"/>
                </a:schemeClr>
              </a:solidFill>
            </a:endParaRPr>
          </a:p>
          <a:p>
            <a:r>
              <a:rPr lang="hu-HU" sz="2000" b="1" dirty="0" smtClean="0">
                <a:solidFill>
                  <a:schemeClr val="accent1">
                    <a:lumMod val="75000"/>
                  </a:schemeClr>
                </a:solidFill>
              </a:rPr>
              <a:t>FORRÁS: </a:t>
            </a:r>
            <a:r>
              <a:rPr lang="hu-HU" sz="2000" dirty="0" smtClean="0">
                <a:solidFill>
                  <a:schemeClr val="accent1">
                    <a:lumMod val="75000"/>
                  </a:schemeClr>
                </a:solidFill>
              </a:rPr>
              <a:t>VP 6 Mrd Ft</a:t>
            </a:r>
          </a:p>
          <a:p>
            <a:r>
              <a:rPr lang="hu-HU" b="1" dirty="0" smtClean="0">
                <a:solidFill>
                  <a:schemeClr val="accent1">
                    <a:lumMod val="75000"/>
                  </a:schemeClr>
                </a:solidFill>
              </a:rPr>
              <a:t>KEDVEZMÉNYEZETT(EK): </a:t>
            </a:r>
            <a:r>
              <a:rPr lang="hu-HU" dirty="0" smtClean="0">
                <a:solidFill>
                  <a:schemeClr val="accent1">
                    <a:lumMod val="75000"/>
                  </a:schemeClr>
                </a:solidFill>
              </a:rPr>
              <a:t>őstermelők, egyéni vállalkozók, mezőgazdasági profilú gazdasági társaságok. </a:t>
            </a:r>
          </a:p>
          <a:p>
            <a:r>
              <a:rPr lang="hu-HU" b="1" dirty="0" smtClean="0">
                <a:solidFill>
                  <a:schemeClr val="accent1">
                    <a:lumMod val="75000"/>
                  </a:schemeClr>
                </a:solidFill>
              </a:rPr>
              <a:t>KAPCSOLÓDÓ PROGRAM/OK:</a:t>
            </a:r>
          </a:p>
          <a:p>
            <a:pPr>
              <a:buFont typeface="Arial" pitchFamily="34" charset="0"/>
              <a:buChar char="•"/>
            </a:pPr>
            <a:r>
              <a:rPr lang="hu-HU" dirty="0" smtClean="0">
                <a:solidFill>
                  <a:schemeClr val="accent1">
                    <a:lumMod val="75000"/>
                  </a:schemeClr>
                </a:solidFill>
              </a:rPr>
              <a:t> </a:t>
            </a:r>
            <a:r>
              <a:rPr lang="hu-HU" sz="1600" dirty="0" smtClean="0">
                <a:solidFill>
                  <a:schemeClr val="accent1">
                    <a:lumMod val="75000"/>
                  </a:schemeClr>
                </a:solidFill>
              </a:rPr>
              <a:t>Lépjünk feljebb, vállalati piacbővítési program (GINOP-1)</a:t>
            </a:r>
          </a:p>
          <a:p>
            <a:pPr>
              <a:buFont typeface="Arial" pitchFamily="34" charset="0"/>
              <a:buChar char="•"/>
            </a:pPr>
            <a:r>
              <a:rPr lang="hu-HU" sz="1600" dirty="0" smtClean="0">
                <a:solidFill>
                  <a:schemeClr val="accent1">
                    <a:lumMod val="75000"/>
                  </a:schemeClr>
                </a:solidFill>
              </a:rPr>
              <a:t> Mezőgazdasági aktivitás erősítése a munkanélküliek középtávú </a:t>
            </a:r>
            <a:r>
              <a:rPr lang="hu-HU" sz="1600" dirty="0" err="1" smtClean="0">
                <a:solidFill>
                  <a:schemeClr val="accent1">
                    <a:lumMod val="75000"/>
                  </a:schemeClr>
                </a:solidFill>
              </a:rPr>
              <a:t>önfoglalkozatóvá</a:t>
            </a:r>
            <a:r>
              <a:rPr lang="hu-HU" sz="1600" dirty="0" smtClean="0">
                <a:solidFill>
                  <a:schemeClr val="accent1">
                    <a:lumMod val="75000"/>
                  </a:schemeClr>
                </a:solidFill>
              </a:rPr>
              <a:t> válásával, komplex programmal. (RO-HU 3.8/B)</a:t>
            </a:r>
          </a:p>
          <a:p>
            <a:pPr>
              <a:buFont typeface="Arial" pitchFamily="34" charset="0"/>
              <a:buChar char="•"/>
            </a:pPr>
            <a:r>
              <a:rPr lang="hu-HU" sz="1600" b="1" dirty="0" smtClean="0">
                <a:solidFill>
                  <a:schemeClr val="accent1">
                    <a:lumMod val="75000"/>
                  </a:schemeClr>
                </a:solidFill>
              </a:rPr>
              <a:t> </a:t>
            </a:r>
            <a:r>
              <a:rPr lang="hu-HU" sz="1600" dirty="0" smtClean="0">
                <a:solidFill>
                  <a:schemeClr val="accent1">
                    <a:lumMod val="75000"/>
                  </a:schemeClr>
                </a:solidFill>
              </a:rPr>
              <a:t>BM-PILOT: A ’</a:t>
            </a:r>
            <a:r>
              <a:rPr lang="hu-HU" sz="1600" dirty="0" err="1" smtClean="0">
                <a:solidFill>
                  <a:schemeClr val="accent1">
                    <a:lumMod val="75000"/>
                  </a:schemeClr>
                </a:solidFill>
              </a:rPr>
              <a:t>Pilot</a:t>
            </a:r>
            <a:r>
              <a:rPr lang="hu-HU" sz="1600" dirty="0" smtClean="0">
                <a:solidFill>
                  <a:schemeClr val="accent1">
                    <a:lumMod val="75000"/>
                  </a:schemeClr>
                </a:solidFill>
              </a:rPr>
              <a:t>’ közmunkaprogramban dolgozók gazdasága által megtermelt kertészeti termékek piacra jutásának elősegítéséért.</a:t>
            </a:r>
          </a:p>
          <a:p>
            <a:r>
              <a:rPr lang="hu-HU" b="1" dirty="0" smtClean="0">
                <a:solidFill>
                  <a:schemeClr val="accent1">
                    <a:lumMod val="75000"/>
                  </a:schemeClr>
                </a:solidFill>
              </a:rPr>
              <a:t>PROJEKT LEÍRÁSA, ELEMEI:</a:t>
            </a:r>
            <a:endParaRPr lang="hu-HU" dirty="0" smtClean="0">
              <a:solidFill>
                <a:schemeClr val="accent1">
                  <a:lumMod val="75000"/>
                </a:schemeClr>
              </a:solidFill>
            </a:endParaRPr>
          </a:p>
          <a:p>
            <a:pPr algn="just"/>
            <a:r>
              <a:rPr lang="hu-HU" sz="1600" dirty="0" smtClean="0">
                <a:solidFill>
                  <a:schemeClr val="accent1">
                    <a:lumMod val="75000"/>
                  </a:schemeClr>
                </a:solidFill>
              </a:rPr>
              <a:t>A kertészeti tevékenységet folytatók felkészítése a kertészeti pályázatokra, állattartókat az állattartó telep korszerűsítésre, a szántóföldi növénytermelőket a szárító és terménytárolós pályázatra, területalapú támogatás és AKG program igénybevétele.</a:t>
            </a:r>
          </a:p>
          <a:p>
            <a:pPr algn="just"/>
            <a:r>
              <a:rPr lang="hu-HU" sz="1600" dirty="0" smtClean="0">
                <a:solidFill>
                  <a:schemeClr val="accent1">
                    <a:lumMod val="75000"/>
                  </a:schemeClr>
                </a:solidFill>
              </a:rPr>
              <a:t>A már nyertes fiatal gazdákat ebbe továbbléptetni, a már ilyen tevékenységet folytatók koordinálása, képzések, esélyegyenlőségi beavatkozások, gyakorlati képzőhelyekké válás támogatása, higiénia, egészséges munkahely kialakítása, élőmunka-igényes ágazatokban hátrányos helyzetűek foglalkoztatásának bővítése.</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3.</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847755"/>
          </a:xfrm>
          <a:prstGeom prst="rect">
            <a:avLst/>
          </a:prstGeom>
          <a:noFill/>
        </p:spPr>
        <p:txBody>
          <a:bodyPr wrap="square" rtlCol="0">
            <a:spAutoFit/>
          </a:bodyPr>
          <a:lstStyle/>
          <a:p>
            <a:r>
              <a:rPr lang="hu-HU" sz="1600" b="1" dirty="0" smtClean="0">
                <a:solidFill>
                  <a:schemeClr val="accent1">
                    <a:lumMod val="75000"/>
                  </a:schemeClr>
                </a:solidFill>
              </a:rPr>
              <a:t>CÍME:</a:t>
            </a:r>
            <a:r>
              <a:rPr lang="hu-HU" sz="1600" dirty="0" smtClean="0">
                <a:solidFill>
                  <a:schemeClr val="accent1">
                    <a:lumMod val="75000"/>
                  </a:schemeClr>
                </a:solidFill>
              </a:rPr>
              <a:t> </a:t>
            </a:r>
            <a:r>
              <a:rPr lang="hu-HU" sz="1600" b="1" dirty="0" smtClean="0">
                <a:solidFill>
                  <a:schemeClr val="accent1">
                    <a:lumMod val="75000"/>
                  </a:schemeClr>
                </a:solidFill>
              </a:rPr>
              <a:t>Békés megye, az élelmiszeripar fellegvára</a:t>
            </a:r>
          </a:p>
          <a:p>
            <a:r>
              <a:rPr lang="hu-HU" sz="1600" b="1" dirty="0" smtClean="0">
                <a:solidFill>
                  <a:schemeClr val="accent1">
                    <a:lumMod val="75000"/>
                  </a:schemeClr>
                </a:solidFill>
              </a:rPr>
              <a:t>FORRÁS: </a:t>
            </a:r>
            <a:r>
              <a:rPr lang="hu-HU" sz="1600" dirty="0" smtClean="0">
                <a:solidFill>
                  <a:schemeClr val="accent1">
                    <a:lumMod val="75000"/>
                  </a:schemeClr>
                </a:solidFill>
              </a:rPr>
              <a:t>VP 4 Mrd Ft</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őstermelők, egyéni vállalkozók, mezőgazdasági profilú gazdasági társaságok. </a:t>
            </a:r>
          </a:p>
          <a:p>
            <a:r>
              <a:rPr lang="hu-HU" sz="1600" b="1" dirty="0" smtClean="0">
                <a:solidFill>
                  <a:schemeClr val="accent1">
                    <a:lumMod val="75000"/>
                  </a:schemeClr>
                </a:solidFill>
              </a:rPr>
              <a:t>KAPCSOLÓDÓ PROGRAM/OK:</a:t>
            </a:r>
          </a:p>
          <a:p>
            <a:pPr>
              <a:buFont typeface="Arial" pitchFamily="34" charset="0"/>
              <a:buChar char="•"/>
            </a:pPr>
            <a:r>
              <a:rPr lang="hu-HU" sz="1400" dirty="0" smtClean="0">
                <a:solidFill>
                  <a:schemeClr val="accent1">
                    <a:lumMod val="75000"/>
                  </a:schemeClr>
                </a:solidFill>
              </a:rPr>
              <a:t> Lépjünk feljebb, vállalati piacbővítési program (GINOP-1)</a:t>
            </a:r>
          </a:p>
          <a:p>
            <a:pPr>
              <a:buFont typeface="Arial" pitchFamily="34" charset="0"/>
              <a:buChar char="•"/>
            </a:pPr>
            <a:r>
              <a:rPr lang="hu-HU" sz="1400" dirty="0" smtClean="0">
                <a:solidFill>
                  <a:schemeClr val="accent1">
                    <a:lumMod val="75000"/>
                  </a:schemeClr>
                </a:solidFill>
              </a:rPr>
              <a:t> Mezőgazdasági aktivitás erősítése a munkanélküliek középtávú </a:t>
            </a:r>
            <a:r>
              <a:rPr lang="hu-HU" sz="1400" dirty="0" err="1" smtClean="0">
                <a:solidFill>
                  <a:schemeClr val="accent1">
                    <a:lumMod val="75000"/>
                  </a:schemeClr>
                </a:solidFill>
              </a:rPr>
              <a:t>önfoglalkozatóvá</a:t>
            </a:r>
            <a:r>
              <a:rPr lang="hu-HU" sz="1400" dirty="0" smtClean="0">
                <a:solidFill>
                  <a:schemeClr val="accent1">
                    <a:lumMod val="75000"/>
                  </a:schemeClr>
                </a:solidFill>
              </a:rPr>
              <a:t> válásával, komplex programmal. (RO-HU 3.8/B)</a:t>
            </a:r>
          </a:p>
          <a:p>
            <a:pPr>
              <a:buFont typeface="Arial" pitchFamily="34" charset="0"/>
              <a:buChar char="•"/>
            </a:pPr>
            <a:r>
              <a:rPr lang="hu-HU" sz="1400" b="1" dirty="0" smtClean="0">
                <a:solidFill>
                  <a:schemeClr val="accent1">
                    <a:lumMod val="75000"/>
                  </a:schemeClr>
                </a:solidFill>
              </a:rPr>
              <a:t> </a:t>
            </a:r>
            <a:r>
              <a:rPr lang="hu-HU" sz="1400" dirty="0" smtClean="0">
                <a:solidFill>
                  <a:schemeClr val="accent1">
                    <a:lumMod val="75000"/>
                  </a:schemeClr>
                </a:solidFill>
              </a:rPr>
              <a:t>Helyi gazdaság erősítése (TOP 1.1)</a:t>
            </a:r>
          </a:p>
          <a:p>
            <a:pPr>
              <a:buFont typeface="Arial" pitchFamily="34" charset="0"/>
              <a:buChar char="•"/>
            </a:pPr>
            <a:r>
              <a:rPr lang="hu-HU" sz="1400" dirty="0" smtClean="0">
                <a:solidFill>
                  <a:schemeClr val="accent1">
                    <a:lumMod val="75000"/>
                  </a:schemeClr>
                </a:solidFill>
              </a:rPr>
              <a:t> BM - PILOT : A ’</a:t>
            </a:r>
            <a:r>
              <a:rPr lang="hu-HU" sz="1400" dirty="0" err="1" smtClean="0">
                <a:solidFill>
                  <a:schemeClr val="accent1">
                    <a:lumMod val="75000"/>
                  </a:schemeClr>
                </a:solidFill>
              </a:rPr>
              <a:t>Pilot</a:t>
            </a:r>
            <a:r>
              <a:rPr lang="hu-HU" sz="1400" dirty="0" smtClean="0">
                <a:solidFill>
                  <a:schemeClr val="accent1">
                    <a:lumMod val="75000"/>
                  </a:schemeClr>
                </a:solidFill>
              </a:rPr>
              <a:t>’ közmunkaprogramban dolgozók képzése a gazdaságosan működő szociális szövetkezetek érdekében; BM-PILOT: A Pilot közmunkaprogramban dolgozók által felépített  gazdaságok kapacitásbővítéséért</a:t>
            </a:r>
          </a:p>
          <a:p>
            <a:r>
              <a:rPr lang="hu-HU" sz="1600" b="1" dirty="0" smtClean="0">
                <a:solidFill>
                  <a:schemeClr val="accent1">
                    <a:lumMod val="75000"/>
                  </a:schemeClr>
                </a:solidFill>
              </a:rPr>
              <a:t>PROJEKT LEÍRÁSA, ELEMEI:</a:t>
            </a:r>
            <a:endParaRPr lang="hu-HU" sz="1600" dirty="0" smtClean="0">
              <a:solidFill>
                <a:schemeClr val="accent1">
                  <a:lumMod val="75000"/>
                </a:schemeClr>
              </a:solidFill>
            </a:endParaRPr>
          </a:p>
          <a:p>
            <a:pPr algn="just"/>
            <a:r>
              <a:rPr lang="hu-HU" sz="1400" dirty="0" smtClean="0">
                <a:solidFill>
                  <a:schemeClr val="accent1">
                    <a:lumMod val="75000"/>
                  </a:schemeClr>
                </a:solidFill>
              </a:rPr>
              <a:t>A megyében minél többen tudjanak részt venni a VP élelmiszer-feldolgozás fejlesztéseinek támogatása megnevezésű intézkedésen, és az </a:t>
            </a:r>
            <a:r>
              <a:rPr lang="hu-HU" sz="1400" dirty="0" err="1" smtClean="0">
                <a:solidFill>
                  <a:schemeClr val="accent1">
                    <a:lumMod val="75000"/>
                  </a:schemeClr>
                </a:solidFill>
              </a:rPr>
              <a:t>EFOP-os</a:t>
            </a:r>
            <a:r>
              <a:rPr lang="hu-HU" sz="1400" dirty="0" smtClean="0">
                <a:solidFill>
                  <a:schemeClr val="accent1">
                    <a:lumMod val="75000"/>
                  </a:schemeClr>
                </a:solidFill>
              </a:rPr>
              <a:t> programokkal is fejleszteni tudják a célcsoportokat. Célszerű hálózatot létrehozni, amelyek a feladata lenne a szereplők tájékoztatása a pályázati kiírásokról, a szereplők felkészítése a pályázatokra, az elszámolások segítése, nyomon követés támogatása. A megyei szereplők beszállítóvá válásának támogatása, felkészíteni őket a minőségbiztosítási rendszerek elvárásaira, az azoknak való megfelelés fontosságára. A lehetséges integrációk megszervezése, az  agrármarketing támogatása. A közmunka-program termékeinek a feldolgozása, vágópontok kialakítása, valamint a kertészet korszerűsítése, csomagolók, hűtőházak, manipuláló terek minél nagyobb számú építése.</a:t>
            </a: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3.</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4.</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740307"/>
          </a:xfrm>
          <a:prstGeom prst="rect">
            <a:avLst/>
          </a:prstGeom>
          <a:noFill/>
        </p:spPr>
        <p:txBody>
          <a:bodyPr wrap="square" rtlCol="0">
            <a:spAutoFit/>
          </a:bodyPr>
          <a:lstStyle/>
          <a:p>
            <a:r>
              <a:rPr lang="hu-HU" sz="2400" b="1" dirty="0" smtClean="0">
                <a:solidFill>
                  <a:schemeClr val="accent1">
                    <a:lumMod val="75000"/>
                  </a:schemeClr>
                </a:solidFill>
              </a:rPr>
              <a:t>CÍME:</a:t>
            </a:r>
            <a:r>
              <a:rPr lang="hu-HU" sz="2400" dirty="0" smtClean="0">
                <a:solidFill>
                  <a:schemeClr val="accent1">
                    <a:lumMod val="75000"/>
                  </a:schemeClr>
                </a:solidFill>
              </a:rPr>
              <a:t> </a:t>
            </a:r>
            <a:r>
              <a:rPr lang="hu-HU" dirty="0" smtClean="0">
                <a:solidFill>
                  <a:schemeClr val="accent1">
                    <a:lumMod val="75000"/>
                  </a:schemeClr>
                </a:solidFill>
              </a:rPr>
              <a:t>Békés megye, az élhető vidék</a:t>
            </a:r>
            <a:endParaRPr lang="hu-HU" b="1" dirty="0" smtClean="0">
              <a:solidFill>
                <a:schemeClr val="accent1">
                  <a:lumMod val="75000"/>
                </a:schemeClr>
              </a:solidFill>
            </a:endParaRPr>
          </a:p>
          <a:p>
            <a:r>
              <a:rPr lang="hu-HU" sz="2000" b="1" dirty="0" smtClean="0">
                <a:solidFill>
                  <a:schemeClr val="accent1">
                    <a:lumMod val="75000"/>
                  </a:schemeClr>
                </a:solidFill>
              </a:rPr>
              <a:t>FORRÁS: </a:t>
            </a:r>
            <a:r>
              <a:rPr lang="hu-HU" sz="2000" dirty="0" smtClean="0">
                <a:solidFill>
                  <a:schemeClr val="accent1">
                    <a:lumMod val="75000"/>
                  </a:schemeClr>
                </a:solidFill>
              </a:rPr>
              <a:t>VP 3,5 Mrd Ft</a:t>
            </a:r>
          </a:p>
          <a:p>
            <a:r>
              <a:rPr lang="hu-HU" b="1" dirty="0" smtClean="0">
                <a:solidFill>
                  <a:schemeClr val="accent1">
                    <a:lumMod val="75000"/>
                  </a:schemeClr>
                </a:solidFill>
              </a:rPr>
              <a:t>KEDVEZMÉNYEZETT(EK): </a:t>
            </a:r>
            <a:r>
              <a:rPr lang="hu-HU" dirty="0" smtClean="0">
                <a:solidFill>
                  <a:schemeClr val="accent1">
                    <a:lumMod val="75000"/>
                  </a:schemeClr>
                </a:solidFill>
              </a:rPr>
              <a:t>kistérségi társulások, önkormányzatok, civil szervezetek.</a:t>
            </a:r>
          </a:p>
          <a:p>
            <a:r>
              <a:rPr lang="hu-HU" sz="2000" b="1" dirty="0" smtClean="0">
                <a:solidFill>
                  <a:schemeClr val="accent1">
                    <a:lumMod val="75000"/>
                  </a:schemeClr>
                </a:solidFill>
              </a:rPr>
              <a:t>KAPCSOLÓDÓ PROGRAM/OK:</a:t>
            </a:r>
          </a:p>
          <a:p>
            <a:pPr>
              <a:buFont typeface="Arial" pitchFamily="34" charset="0"/>
              <a:buChar char="•"/>
            </a:pPr>
            <a:r>
              <a:rPr lang="hu-HU" dirty="0" smtClean="0">
                <a:solidFill>
                  <a:schemeClr val="accent1">
                    <a:lumMod val="75000"/>
                  </a:schemeClr>
                </a:solidFill>
              </a:rPr>
              <a:t> Lépjünk feljebb, vállalati piacbővítési program (GINOP-1)</a:t>
            </a:r>
          </a:p>
          <a:p>
            <a:pPr>
              <a:buFont typeface="Arial" pitchFamily="34" charset="0"/>
              <a:buChar char="•"/>
            </a:pPr>
            <a:r>
              <a:rPr lang="hu-HU" dirty="0" smtClean="0">
                <a:solidFill>
                  <a:schemeClr val="accent1">
                    <a:lumMod val="75000"/>
                  </a:schemeClr>
                </a:solidFill>
              </a:rPr>
              <a:t> Mezőgazdasági aktivitás erősítése a munkanélküliek középtávú </a:t>
            </a:r>
            <a:r>
              <a:rPr lang="hu-HU" dirty="0" err="1" smtClean="0">
                <a:solidFill>
                  <a:schemeClr val="accent1">
                    <a:lumMod val="75000"/>
                  </a:schemeClr>
                </a:solidFill>
              </a:rPr>
              <a:t>önfoglalkozatóvá</a:t>
            </a:r>
            <a:r>
              <a:rPr lang="hu-HU" dirty="0" smtClean="0">
                <a:solidFill>
                  <a:schemeClr val="accent1">
                    <a:lumMod val="75000"/>
                  </a:schemeClr>
                </a:solidFill>
              </a:rPr>
              <a:t> válásával, komplex programmal. (RO-HU 3.8/B)</a:t>
            </a:r>
          </a:p>
          <a:p>
            <a:pPr>
              <a:buFont typeface="Arial" pitchFamily="34" charset="0"/>
              <a:buChar char="•"/>
            </a:pPr>
            <a:r>
              <a:rPr lang="hu-HU" b="1" dirty="0" smtClean="0">
                <a:solidFill>
                  <a:schemeClr val="accent1">
                    <a:lumMod val="75000"/>
                  </a:schemeClr>
                </a:solidFill>
              </a:rPr>
              <a:t> </a:t>
            </a:r>
            <a:r>
              <a:rPr lang="hu-HU" dirty="0" smtClean="0">
                <a:solidFill>
                  <a:schemeClr val="accent1">
                    <a:lumMod val="75000"/>
                  </a:schemeClr>
                </a:solidFill>
              </a:rPr>
              <a:t>Helyi gazdaság erősítése (TOP 1.1)</a:t>
            </a:r>
          </a:p>
          <a:p>
            <a:pPr>
              <a:buFont typeface="Arial" pitchFamily="34" charset="0"/>
              <a:buChar char="•"/>
            </a:pPr>
            <a:r>
              <a:rPr lang="hu-HU" dirty="0" smtClean="0">
                <a:solidFill>
                  <a:schemeClr val="accent1">
                    <a:lumMod val="75000"/>
                  </a:schemeClr>
                </a:solidFill>
              </a:rPr>
              <a:t> BM - PILOT program kiterjesztése Békés megyére</a:t>
            </a:r>
          </a:p>
          <a:p>
            <a:pPr>
              <a:buFont typeface="Arial" pitchFamily="34" charset="0"/>
              <a:buChar char="•"/>
            </a:pPr>
            <a:r>
              <a:rPr lang="hu-HU" dirty="0" smtClean="0">
                <a:solidFill>
                  <a:schemeClr val="accent1">
                    <a:lumMod val="75000"/>
                  </a:schemeClr>
                </a:solidFill>
              </a:rPr>
              <a:t>Kerékpáros oktató és szemléletformáló központ és tanpálya kialakítása (RO-HU 2. 7/C)</a:t>
            </a:r>
          </a:p>
          <a:p>
            <a:endParaRPr lang="hu-HU" dirty="0" smtClean="0">
              <a:solidFill>
                <a:schemeClr val="accent1">
                  <a:lumMod val="75000"/>
                </a:schemeClr>
              </a:solidFill>
            </a:endParaRPr>
          </a:p>
          <a:p>
            <a:r>
              <a:rPr lang="hu-HU" sz="2000" b="1" dirty="0" smtClean="0">
                <a:solidFill>
                  <a:schemeClr val="accent1">
                    <a:lumMod val="75000"/>
                  </a:schemeClr>
                </a:solidFill>
              </a:rPr>
              <a:t>PROJEKT LEÍRÁSA, ELEMEI:</a:t>
            </a:r>
          </a:p>
          <a:p>
            <a:endParaRPr lang="hu-HU" sz="2000" dirty="0" smtClean="0">
              <a:solidFill>
                <a:schemeClr val="accent1">
                  <a:lumMod val="75000"/>
                </a:schemeClr>
              </a:solidFill>
            </a:endParaRPr>
          </a:p>
          <a:p>
            <a:pPr algn="just"/>
            <a:r>
              <a:rPr lang="hu-HU" sz="1600" dirty="0" smtClean="0">
                <a:solidFill>
                  <a:schemeClr val="accent1">
                    <a:lumMod val="75000"/>
                  </a:schemeClr>
                </a:solidFill>
              </a:rPr>
              <a:t>Települések, civil szervezetek támogatása a helyi infrastrukturális pályázatokon való részvételre (100 fő alatti települések „</a:t>
            </a:r>
            <a:r>
              <a:rPr lang="hu-HU" sz="1600" dirty="0" err="1" smtClean="0">
                <a:solidFill>
                  <a:schemeClr val="accent1">
                    <a:lumMod val="75000"/>
                  </a:schemeClr>
                </a:solidFill>
              </a:rPr>
              <a:t>mini-IKSZT</a:t>
            </a:r>
            <a:r>
              <a:rPr lang="hu-HU" sz="1600" dirty="0" smtClean="0">
                <a:solidFill>
                  <a:schemeClr val="accent1">
                    <a:lumMod val="75000"/>
                  </a:schemeClr>
                </a:solidFill>
              </a:rPr>
              <a:t>”</a:t>
            </a:r>
            <a:r>
              <a:rPr lang="hu-HU" sz="1600" dirty="0" err="1" smtClean="0">
                <a:solidFill>
                  <a:schemeClr val="accent1">
                    <a:lumMod val="75000"/>
                  </a:schemeClr>
                </a:solidFill>
              </a:rPr>
              <a:t>-i</a:t>
            </a:r>
            <a:r>
              <a:rPr lang="hu-HU" sz="1600" dirty="0" smtClean="0">
                <a:solidFill>
                  <a:schemeClr val="accent1">
                    <a:lumMod val="75000"/>
                  </a:schemeClr>
                </a:solidFill>
              </a:rPr>
              <a:t>, karbantartó gépek vásárlása, falubusz-program, közbiztonság-javítás, közkonyha-felújítás, településképet meghatározó épületek korszerűsítése.</a:t>
            </a:r>
          </a:p>
          <a:p>
            <a:pPr algn="just"/>
            <a:r>
              <a:rPr lang="hu-HU" sz="1600" dirty="0" smtClean="0">
                <a:solidFill>
                  <a:schemeClr val="accent1">
                    <a:lumMod val="75000"/>
                  </a:schemeClr>
                </a:solidFill>
              </a:rPr>
              <a:t>A VP-s önkormányzati fejlesztések közül minél többet a megyébe kell hozni, annak érdekében, hogy elsősorban a vidéki, gyakran szolgáltatáshiányos területeken is a lakosság hozzáférhessen azokhoz a közszolgáltatásokhoz, amelyek megilletik őket.</a:t>
            </a:r>
            <a:endParaRPr lang="hu-HU" dirty="0" smtClean="0">
              <a:solidFill>
                <a:schemeClr val="accent1">
                  <a:lumMod val="75000"/>
                </a:schemeClr>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4.</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5.</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078313"/>
          </a:xfrm>
          <a:prstGeom prst="rect">
            <a:avLst/>
          </a:prstGeom>
          <a:noFill/>
        </p:spPr>
        <p:txBody>
          <a:bodyPr wrap="square" rtlCol="0">
            <a:spAutoFit/>
          </a:bodyPr>
          <a:lstStyle/>
          <a:p>
            <a:r>
              <a:rPr lang="hu-HU" sz="1600" b="1" dirty="0" smtClean="0">
                <a:solidFill>
                  <a:schemeClr val="accent1">
                    <a:lumMod val="75000"/>
                  </a:schemeClr>
                </a:solidFill>
              </a:rPr>
              <a:t>CÍME:</a:t>
            </a:r>
            <a:r>
              <a:rPr lang="hu-HU" sz="1600" dirty="0" smtClean="0">
                <a:solidFill>
                  <a:schemeClr val="accent1">
                    <a:lumMod val="75000"/>
                  </a:schemeClr>
                </a:solidFill>
              </a:rPr>
              <a:t> Békés megye, az összefogás mintája</a:t>
            </a:r>
            <a:endParaRPr lang="hu-HU" sz="1600" b="1" dirty="0" smtClean="0">
              <a:solidFill>
                <a:schemeClr val="accent1">
                  <a:lumMod val="75000"/>
                </a:schemeClr>
              </a:solidFill>
            </a:endParaRPr>
          </a:p>
          <a:p>
            <a:r>
              <a:rPr lang="hu-HU" sz="1600" b="1" dirty="0" smtClean="0">
                <a:solidFill>
                  <a:schemeClr val="accent1">
                    <a:lumMod val="75000"/>
                  </a:schemeClr>
                </a:solidFill>
              </a:rPr>
              <a:t>FORRÁS: </a:t>
            </a:r>
            <a:r>
              <a:rPr lang="hu-HU" sz="1600" dirty="0" smtClean="0">
                <a:solidFill>
                  <a:schemeClr val="accent1">
                    <a:lumMod val="75000"/>
                  </a:schemeClr>
                </a:solidFill>
              </a:rPr>
              <a:t>VP 2,4 Mrd Ft</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kistérségi társulások, önkormányzatok, civil szervezetek.</a:t>
            </a:r>
          </a:p>
          <a:p>
            <a:r>
              <a:rPr lang="hu-HU" sz="1600" b="1" dirty="0" smtClean="0">
                <a:solidFill>
                  <a:schemeClr val="accent1">
                    <a:lumMod val="75000"/>
                  </a:schemeClr>
                </a:solidFill>
              </a:rPr>
              <a:t>KAPCSOLÓDÓ PROGRAM/OK:</a:t>
            </a:r>
            <a:endParaRPr lang="hu-HU" sz="1600" dirty="0" smtClean="0">
              <a:solidFill>
                <a:schemeClr val="accent1">
                  <a:lumMod val="75000"/>
                </a:schemeClr>
              </a:solidFill>
            </a:endParaRPr>
          </a:p>
          <a:p>
            <a:pPr>
              <a:buFont typeface="Arial" pitchFamily="34" charset="0"/>
              <a:buChar char="•"/>
            </a:pPr>
            <a:r>
              <a:rPr lang="hu-HU" sz="1600" dirty="0" smtClean="0">
                <a:solidFill>
                  <a:schemeClr val="accent1">
                    <a:lumMod val="75000"/>
                  </a:schemeClr>
                </a:solidFill>
              </a:rPr>
              <a:t> Mezőgazdasági aktivitás erősítése a munkanélküliek középtávú </a:t>
            </a:r>
            <a:r>
              <a:rPr lang="hu-HU" sz="1600" dirty="0" err="1" smtClean="0">
                <a:solidFill>
                  <a:schemeClr val="accent1">
                    <a:lumMod val="75000"/>
                  </a:schemeClr>
                </a:solidFill>
              </a:rPr>
              <a:t>önfoglalkozatóvá</a:t>
            </a:r>
            <a:r>
              <a:rPr lang="hu-HU" sz="1600" dirty="0" smtClean="0">
                <a:solidFill>
                  <a:schemeClr val="accent1">
                    <a:lumMod val="75000"/>
                  </a:schemeClr>
                </a:solidFill>
              </a:rPr>
              <a:t> válásával, komplex programmal. (RO-HU 3.8/B) </a:t>
            </a:r>
          </a:p>
          <a:p>
            <a:pPr>
              <a:buFont typeface="Arial" pitchFamily="34" charset="0"/>
              <a:buChar char="•"/>
            </a:pPr>
            <a:r>
              <a:rPr lang="hu-HU" sz="1600" dirty="0" smtClean="0">
                <a:solidFill>
                  <a:schemeClr val="accent1">
                    <a:lumMod val="75000"/>
                  </a:schemeClr>
                </a:solidFill>
              </a:rPr>
              <a:t> Leszakadó társadalmi rétegek erősítése (TOP-4.1); Versenyképes  munkaerő és vállalkozók Békés megye jövőjéért (TOP - 5.2)</a:t>
            </a:r>
          </a:p>
          <a:p>
            <a:pPr>
              <a:buFont typeface="Arial" pitchFamily="34" charset="0"/>
              <a:buChar char="•"/>
            </a:pPr>
            <a:r>
              <a:rPr lang="hu-HU" sz="1600" dirty="0" smtClean="0">
                <a:solidFill>
                  <a:schemeClr val="accent1">
                    <a:lumMod val="75000"/>
                  </a:schemeClr>
                </a:solidFill>
              </a:rPr>
              <a:t> BM-PILOT program kiterjesztése Békés megyére</a:t>
            </a:r>
          </a:p>
          <a:p>
            <a:endParaRPr lang="hu-HU" sz="1600" dirty="0" smtClean="0">
              <a:solidFill>
                <a:schemeClr val="accent1">
                  <a:lumMod val="75000"/>
                </a:schemeClr>
              </a:solidFill>
            </a:endParaRPr>
          </a:p>
          <a:p>
            <a:r>
              <a:rPr lang="hu-HU" sz="1600" b="1" dirty="0" smtClean="0">
                <a:solidFill>
                  <a:schemeClr val="accent1">
                    <a:lumMod val="75000"/>
                  </a:schemeClr>
                </a:solidFill>
              </a:rPr>
              <a:t>PROJEKT LEÍRÁSA, ELEMEI:</a:t>
            </a:r>
          </a:p>
          <a:p>
            <a:endParaRPr lang="hu-HU" sz="1600" dirty="0" smtClean="0">
              <a:solidFill>
                <a:schemeClr val="accent1">
                  <a:lumMod val="75000"/>
                </a:schemeClr>
              </a:solidFill>
            </a:endParaRPr>
          </a:p>
          <a:p>
            <a:pPr algn="just"/>
            <a:r>
              <a:rPr lang="hu-HU" sz="1600" dirty="0" smtClean="0">
                <a:solidFill>
                  <a:schemeClr val="accent1">
                    <a:lumMod val="75000"/>
                  </a:schemeClr>
                </a:solidFill>
              </a:rPr>
              <a:t>Békés megyei önkormányzat, LEADER </a:t>
            </a:r>
            <a:r>
              <a:rPr lang="hu-HU" sz="1600" dirty="0" err="1" smtClean="0">
                <a:solidFill>
                  <a:schemeClr val="accent1">
                    <a:lumMod val="75000"/>
                  </a:schemeClr>
                </a:solidFill>
              </a:rPr>
              <a:t>HACS-ok</a:t>
            </a:r>
            <a:r>
              <a:rPr lang="hu-HU" sz="1600" dirty="0" smtClean="0">
                <a:solidFill>
                  <a:schemeClr val="accent1">
                    <a:lumMod val="75000"/>
                  </a:schemeClr>
                </a:solidFill>
              </a:rPr>
              <a:t>, NAK és MNVH munkájának összehangolása, térségek közötti és nemzetközi projektek generálásának támogatása, megyei szociális szövetkezetek fejlesztése, termelői és értékesítő szövetkezetek létrehozása, agrár innováció fejlesztése, ezen alapokra építve komplex humán felzárkóztató programok kidolgozása és végrehajtása.</a:t>
            </a: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5.</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2017 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2019 év III.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2021-tól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6.</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201424"/>
          </a:xfrm>
          <a:prstGeom prst="rect">
            <a:avLst/>
          </a:prstGeom>
          <a:noFill/>
        </p:spPr>
        <p:txBody>
          <a:bodyPr wrap="square" rtlCol="0">
            <a:spAutoFit/>
          </a:bodyPr>
          <a:lstStyle/>
          <a:p>
            <a:r>
              <a:rPr lang="hu-HU" b="1" dirty="0" smtClean="0">
                <a:solidFill>
                  <a:schemeClr val="accent1">
                    <a:lumMod val="75000"/>
                  </a:schemeClr>
                </a:solidFill>
              </a:rPr>
              <a:t>CÍME:</a:t>
            </a:r>
            <a:r>
              <a:rPr lang="hu-HU" dirty="0" smtClean="0">
                <a:solidFill>
                  <a:schemeClr val="accent1">
                    <a:lumMod val="75000"/>
                  </a:schemeClr>
                </a:solidFill>
              </a:rPr>
              <a:t> Békés megye, a természeti értékek tárháza</a:t>
            </a:r>
            <a:endParaRPr lang="hu-HU" b="1" dirty="0" smtClean="0">
              <a:solidFill>
                <a:schemeClr val="accent1">
                  <a:lumMod val="75000"/>
                </a:schemeClr>
              </a:solidFill>
            </a:endParaRPr>
          </a:p>
          <a:p>
            <a:r>
              <a:rPr lang="hu-HU" b="1" dirty="0" smtClean="0">
                <a:solidFill>
                  <a:schemeClr val="accent1">
                    <a:lumMod val="75000"/>
                  </a:schemeClr>
                </a:solidFill>
              </a:rPr>
              <a:t>FORRÁS: </a:t>
            </a:r>
            <a:r>
              <a:rPr lang="hu-HU" dirty="0" smtClean="0">
                <a:solidFill>
                  <a:schemeClr val="accent1">
                    <a:lumMod val="75000"/>
                  </a:schemeClr>
                </a:solidFill>
              </a:rPr>
              <a:t>VP 1 Mrd Ft</a:t>
            </a:r>
          </a:p>
          <a:p>
            <a:r>
              <a:rPr lang="hu-HU" b="1" dirty="0" smtClean="0">
                <a:solidFill>
                  <a:schemeClr val="accent1">
                    <a:lumMod val="75000"/>
                  </a:schemeClr>
                </a:solidFill>
              </a:rPr>
              <a:t>KEDVEZMÉNYEZETT(EK): </a:t>
            </a:r>
            <a:r>
              <a:rPr lang="hu-HU" dirty="0" smtClean="0">
                <a:solidFill>
                  <a:schemeClr val="accent1">
                    <a:lumMod val="75000"/>
                  </a:schemeClr>
                </a:solidFill>
              </a:rPr>
              <a:t>őstermelők, mezőgazdasági vállalkozók.</a:t>
            </a:r>
          </a:p>
          <a:p>
            <a:r>
              <a:rPr lang="hu-HU" b="1" dirty="0" smtClean="0">
                <a:solidFill>
                  <a:schemeClr val="accent1">
                    <a:lumMod val="75000"/>
                  </a:schemeClr>
                </a:solidFill>
              </a:rPr>
              <a:t>KAPCSOLÓDÓ PROGRAM/OK:</a:t>
            </a:r>
          </a:p>
          <a:p>
            <a:pPr>
              <a:buFont typeface="Arial" pitchFamily="34" charset="0"/>
              <a:buChar char="•"/>
            </a:pPr>
            <a:r>
              <a:rPr lang="hu-HU" dirty="0" smtClean="0">
                <a:solidFill>
                  <a:schemeClr val="accent1">
                    <a:lumMod val="75000"/>
                  </a:schemeClr>
                </a:solidFill>
              </a:rPr>
              <a:t> Lépjünk feljebb, vállalati piacbővítési program (GINOP-1)</a:t>
            </a:r>
          </a:p>
          <a:p>
            <a:pPr>
              <a:buFont typeface="Arial" pitchFamily="34" charset="0"/>
              <a:buChar char="•"/>
            </a:pPr>
            <a:r>
              <a:rPr lang="hu-HU" dirty="0" smtClean="0">
                <a:solidFill>
                  <a:schemeClr val="accent1">
                    <a:lumMod val="75000"/>
                  </a:schemeClr>
                </a:solidFill>
              </a:rPr>
              <a:t> Az egyházakra épülő turizmus továbbfejlesztése Békés és Arad megyében (RO-HU 1. 6/C)</a:t>
            </a:r>
          </a:p>
          <a:p>
            <a:pPr lvl="0">
              <a:buFont typeface="Arial" pitchFamily="34" charset="0"/>
              <a:buChar char="•"/>
            </a:pPr>
            <a:r>
              <a:rPr lang="hu-HU" dirty="0" smtClean="0">
                <a:solidFill>
                  <a:schemeClr val="accent1">
                    <a:lumMod val="75000"/>
                  </a:schemeClr>
                </a:solidFill>
              </a:rPr>
              <a:t> Szemléletformálás, tapasztalatcserét segítő rendezvények, programok a magyar-román határtérségben (RO-HU 3. 8/B)</a:t>
            </a:r>
          </a:p>
          <a:p>
            <a:pPr lvl="0">
              <a:buFont typeface="Arial" pitchFamily="34" charset="0"/>
              <a:buChar char="•"/>
            </a:pPr>
            <a:r>
              <a:rPr lang="hu-HU" b="1" dirty="0" smtClean="0"/>
              <a:t> </a:t>
            </a:r>
            <a:r>
              <a:rPr lang="hu-HU" dirty="0" smtClean="0">
                <a:solidFill>
                  <a:schemeClr val="accent1">
                    <a:lumMod val="75000"/>
                  </a:schemeClr>
                </a:solidFill>
              </a:rPr>
              <a:t>Vendégváró Békés Megye Program (TOP 1.2)</a:t>
            </a:r>
          </a:p>
          <a:p>
            <a:pPr lvl="0">
              <a:buFont typeface="Arial" pitchFamily="34" charset="0"/>
              <a:buChar char="•"/>
            </a:pPr>
            <a:endParaRPr lang="hu-HU" dirty="0" smtClean="0">
              <a:solidFill>
                <a:schemeClr val="accent1">
                  <a:lumMod val="75000"/>
                </a:schemeClr>
              </a:solidFill>
            </a:endParaRPr>
          </a:p>
          <a:p>
            <a:r>
              <a:rPr lang="hu-HU" b="1" dirty="0" smtClean="0">
                <a:solidFill>
                  <a:schemeClr val="accent1">
                    <a:lumMod val="75000"/>
                  </a:schemeClr>
                </a:solidFill>
              </a:rPr>
              <a:t>PROJEKT LEÍRÁSA, ELEMEI:</a:t>
            </a:r>
            <a:endParaRPr lang="hu-HU" dirty="0" smtClean="0">
              <a:solidFill>
                <a:schemeClr val="accent1">
                  <a:lumMod val="75000"/>
                </a:schemeClr>
              </a:solidFill>
            </a:endParaRPr>
          </a:p>
          <a:p>
            <a:pPr algn="just"/>
            <a:r>
              <a:rPr lang="hu-HU" sz="1600" dirty="0" smtClean="0">
                <a:solidFill>
                  <a:schemeClr val="accent1">
                    <a:lumMod val="75000"/>
                  </a:schemeClr>
                </a:solidFill>
              </a:rPr>
              <a:t>Erdősítési program, ültetvény-telepítések, halastavak létesítése, korszerűsítése, „legelő- és puszta-program”, meglévő tavak kihasználása, kapcsolódó szemléletformáló programok végrehajtása. A program kapcsán kialakulnak olyan új az aktív- (kerékpáros) és </a:t>
            </a:r>
            <a:r>
              <a:rPr lang="hu-HU" sz="1600" dirty="0" err="1" smtClean="0">
                <a:solidFill>
                  <a:schemeClr val="accent1">
                    <a:lumMod val="75000"/>
                  </a:schemeClr>
                </a:solidFill>
              </a:rPr>
              <a:t>öko</a:t>
            </a:r>
            <a:r>
              <a:rPr lang="hu-HU" sz="1600" dirty="0" smtClean="0">
                <a:solidFill>
                  <a:schemeClr val="accent1">
                    <a:lumMod val="75000"/>
                  </a:schemeClr>
                </a:solidFill>
              </a:rPr>
              <a:t> turisztikai tematikus útvonalak, amelyek színesítik a turisztikai potenciált a megyében.</a:t>
            </a: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VP - </a:t>
            </a:r>
            <a:r>
              <a:rPr lang="hu-HU" sz="2800" dirty="0" err="1" smtClean="0">
                <a:solidFill>
                  <a:srgbClr val="FFFF00"/>
                </a:solidFill>
              </a:rPr>
              <a:t>ROADMAp</a:t>
            </a:r>
            <a:r>
              <a:rPr lang="hu-HU" sz="2800" dirty="0" smtClean="0">
                <a:solidFill>
                  <a:srgbClr val="FFFF00"/>
                </a:solidFill>
              </a:rPr>
              <a:t> 6.</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3.</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6155531"/>
          </a:xfrm>
          <a:prstGeom prst="rect">
            <a:avLst/>
          </a:prstGeom>
          <a:noFill/>
        </p:spPr>
        <p:txBody>
          <a:bodyPr wrap="square" rtlCol="0">
            <a:spAutoFit/>
          </a:bodyPr>
          <a:lstStyle/>
          <a:p>
            <a:r>
              <a:rPr lang="hu-HU" sz="2400" b="1" dirty="0" smtClean="0">
                <a:solidFill>
                  <a:schemeClr val="tx2"/>
                </a:solidFill>
              </a:rPr>
              <a:t>CÍME:</a:t>
            </a:r>
            <a:r>
              <a:rPr lang="hu-HU" sz="2400" dirty="0" smtClean="0">
                <a:solidFill>
                  <a:srgbClr val="FF0000"/>
                </a:solidFill>
              </a:rPr>
              <a:t> </a:t>
            </a:r>
            <a:r>
              <a:rPr lang="hu-HU" sz="2000" b="1" dirty="0" smtClean="0">
                <a:solidFill>
                  <a:schemeClr val="accent1">
                    <a:lumMod val="75000"/>
                  </a:schemeClr>
                </a:solidFill>
              </a:rPr>
              <a:t>Üzleti infrastruktúra fejlesztése Békés megyében </a:t>
            </a:r>
          </a:p>
          <a:p>
            <a:r>
              <a:rPr lang="hu-HU" sz="2000" b="1" dirty="0" smtClean="0">
                <a:solidFill>
                  <a:schemeClr val="accent1">
                    <a:lumMod val="75000"/>
                  </a:schemeClr>
                </a:solidFill>
              </a:rPr>
              <a:t>FORRÁS: </a:t>
            </a:r>
            <a:r>
              <a:rPr lang="hu-HU" sz="2000" dirty="0" smtClean="0">
                <a:solidFill>
                  <a:schemeClr val="accent1">
                    <a:lumMod val="75000"/>
                  </a:schemeClr>
                </a:solidFill>
              </a:rPr>
              <a:t>GINOP 1. </a:t>
            </a:r>
          </a:p>
          <a:p>
            <a:r>
              <a:rPr lang="hu-HU" sz="2000" b="1" dirty="0" smtClean="0">
                <a:solidFill>
                  <a:schemeClr val="accent1">
                    <a:lumMod val="75000"/>
                  </a:schemeClr>
                </a:solidFill>
              </a:rPr>
              <a:t>KEDVEZMÉNYEZETT(EK): </a:t>
            </a:r>
            <a:r>
              <a:rPr lang="hu-HU" sz="2000" dirty="0" smtClean="0">
                <a:solidFill>
                  <a:schemeClr val="accent1">
                    <a:lumMod val="75000"/>
                  </a:schemeClr>
                </a:solidFill>
              </a:rPr>
              <a:t>Kis- és közepes vállalkozások</a:t>
            </a:r>
          </a:p>
          <a:p>
            <a:r>
              <a:rPr lang="hu-HU" sz="2000" b="1" dirty="0" smtClean="0">
                <a:solidFill>
                  <a:schemeClr val="accent1">
                    <a:lumMod val="75000"/>
                  </a:schemeClr>
                </a:solidFill>
              </a:rPr>
              <a:t>KAPCSOLÓDÓ PROGRAM/OK:</a:t>
            </a:r>
          </a:p>
          <a:p>
            <a:pPr>
              <a:buFont typeface="Arial" pitchFamily="34" charset="0"/>
              <a:buChar char="•"/>
            </a:pPr>
            <a:r>
              <a:rPr lang="hu-HU" sz="2000" dirty="0" smtClean="0">
                <a:solidFill>
                  <a:schemeClr val="accent1">
                    <a:lumMod val="75000"/>
                  </a:schemeClr>
                </a:solidFill>
              </a:rPr>
              <a:t> </a:t>
            </a:r>
            <a:r>
              <a:rPr lang="hu-HU" dirty="0" smtClean="0">
                <a:solidFill>
                  <a:schemeClr val="accent1">
                    <a:lumMod val="75000"/>
                  </a:schemeClr>
                </a:solidFill>
              </a:rPr>
              <a:t>Inkubátorház kialakítása (RO-HU 3.8/B)</a:t>
            </a:r>
          </a:p>
          <a:p>
            <a:pPr>
              <a:buFont typeface="Arial" pitchFamily="34" charset="0"/>
              <a:buChar char="•"/>
            </a:pPr>
            <a:r>
              <a:rPr lang="hu-HU" b="1" dirty="0" smtClean="0">
                <a:solidFill>
                  <a:schemeClr val="accent1">
                    <a:lumMod val="75000"/>
                  </a:schemeClr>
                </a:solidFill>
              </a:rPr>
              <a:t> </a:t>
            </a:r>
            <a:r>
              <a:rPr lang="hu-HU" dirty="0" smtClean="0">
                <a:solidFill>
                  <a:schemeClr val="accent1">
                    <a:lumMod val="75000"/>
                  </a:schemeClr>
                </a:solidFill>
              </a:rPr>
              <a:t>Üzleti infrastruktúra fejlesztése Békés megyében (TOP-1.1)</a:t>
            </a:r>
            <a:r>
              <a:rPr lang="hu-HU" b="1" dirty="0" smtClean="0">
                <a:solidFill>
                  <a:schemeClr val="accent1">
                    <a:lumMod val="75000"/>
                  </a:schemeClr>
                </a:solidFill>
              </a:rPr>
              <a:t> </a:t>
            </a:r>
          </a:p>
          <a:p>
            <a:pPr>
              <a:buFont typeface="Arial" pitchFamily="34" charset="0"/>
              <a:buChar char="•"/>
            </a:pPr>
            <a:r>
              <a:rPr lang="hu-HU" b="1" dirty="0" smtClean="0">
                <a:solidFill>
                  <a:schemeClr val="accent1">
                    <a:lumMod val="75000"/>
                  </a:schemeClr>
                </a:solidFill>
              </a:rPr>
              <a:t> </a:t>
            </a:r>
            <a:r>
              <a:rPr lang="hu-HU" dirty="0" smtClean="0">
                <a:solidFill>
                  <a:schemeClr val="accent1">
                    <a:lumMod val="75000"/>
                  </a:schemeClr>
                </a:solidFill>
              </a:rPr>
              <a:t>A megújuló energia termelésének növelése Békés Megyében geotermikus kutak létesítésével (KEHOP-5.1)</a:t>
            </a:r>
          </a:p>
          <a:p>
            <a:pPr>
              <a:buFont typeface="Arial" pitchFamily="34" charset="0"/>
              <a:buChar char="•"/>
            </a:pPr>
            <a:r>
              <a:rPr lang="hu-HU" dirty="0" smtClean="0">
                <a:solidFill>
                  <a:schemeClr val="accent1">
                    <a:lumMod val="75000"/>
                  </a:schemeClr>
                </a:solidFill>
              </a:rPr>
              <a:t> Naperőművek telepítése Békés megyében (KEHOP-5.1)</a:t>
            </a:r>
          </a:p>
          <a:p>
            <a:r>
              <a:rPr lang="hu-HU" sz="2000" b="1" dirty="0" smtClean="0">
                <a:solidFill>
                  <a:schemeClr val="accent1">
                    <a:lumMod val="75000"/>
                  </a:schemeClr>
                </a:solidFill>
              </a:rPr>
              <a:t>PROJEKT LEÍRÁSA, ELEMEI:</a:t>
            </a:r>
            <a:endParaRPr lang="hu-HU" sz="2000" dirty="0" smtClean="0">
              <a:solidFill>
                <a:schemeClr val="accent1">
                  <a:lumMod val="75000"/>
                </a:schemeClr>
              </a:solidFill>
            </a:endParaRPr>
          </a:p>
          <a:p>
            <a:pPr lvl="1" algn="just">
              <a:buFont typeface="Arial" pitchFamily="34" charset="0"/>
              <a:buChar char="•"/>
            </a:pPr>
            <a:r>
              <a:rPr lang="hu-HU" sz="2000" dirty="0" smtClean="0">
                <a:solidFill>
                  <a:schemeClr val="accent1">
                    <a:lumMod val="75000"/>
                  </a:schemeClr>
                </a:solidFill>
              </a:rPr>
              <a:t>Ipari parkok, </a:t>
            </a:r>
          </a:p>
          <a:p>
            <a:pPr lvl="1" algn="just">
              <a:buFont typeface="Arial" pitchFamily="34" charset="0"/>
              <a:buChar char="•"/>
            </a:pPr>
            <a:r>
              <a:rPr lang="hu-HU" sz="2000" dirty="0" smtClean="0">
                <a:solidFill>
                  <a:schemeClr val="accent1">
                    <a:lumMod val="75000"/>
                  </a:schemeClr>
                </a:solidFill>
              </a:rPr>
              <a:t>iparterületek, </a:t>
            </a:r>
          </a:p>
          <a:p>
            <a:pPr lvl="1" algn="just">
              <a:buFont typeface="Arial" pitchFamily="34" charset="0"/>
              <a:buChar char="•"/>
            </a:pPr>
            <a:r>
              <a:rPr lang="hu-HU" sz="2000" dirty="0" smtClean="0">
                <a:solidFill>
                  <a:schemeClr val="accent1">
                    <a:lumMod val="75000"/>
                  </a:schemeClr>
                </a:solidFill>
              </a:rPr>
              <a:t>inkubátorházak, </a:t>
            </a:r>
          </a:p>
          <a:p>
            <a:pPr lvl="1" algn="just">
              <a:buFont typeface="Arial" pitchFamily="34" charset="0"/>
              <a:buChar char="•"/>
            </a:pPr>
            <a:r>
              <a:rPr lang="hu-HU" sz="2000" dirty="0" smtClean="0">
                <a:solidFill>
                  <a:schemeClr val="accent1">
                    <a:lumMod val="75000"/>
                  </a:schemeClr>
                </a:solidFill>
              </a:rPr>
              <a:t>üzleti szolgáltató központok (pl. logisztika) </a:t>
            </a:r>
          </a:p>
          <a:p>
            <a:pPr algn="just"/>
            <a:r>
              <a:rPr lang="hu-HU" sz="2000" dirty="0" smtClean="0">
                <a:solidFill>
                  <a:schemeClr val="accent1">
                    <a:lumMod val="75000"/>
                  </a:schemeClr>
                </a:solidFill>
              </a:rPr>
              <a:t>Mind új egységek létrehozása, mind a meglévők bővítése, fejlesztése támogatandó.</a:t>
            </a:r>
            <a:endParaRPr lang="hu-HU" sz="2000" b="1" dirty="0" smtClean="0">
              <a:solidFill>
                <a:schemeClr val="accent1">
                  <a:lumMod val="75000"/>
                </a:schemeClr>
              </a:solidFill>
            </a:endParaRPr>
          </a:p>
          <a:p>
            <a:pPr lvl="1">
              <a:buFont typeface="Arial" pitchFamily="34" charset="0"/>
              <a:buChar char="•"/>
            </a:pPr>
            <a:endParaRPr lang="hu-HU" sz="2400" dirty="0" smtClean="0">
              <a:solidFill>
                <a:schemeClr val="accent1">
                  <a:lumMod val="75000"/>
                </a:schemeClr>
              </a:solidFill>
            </a:endParaRPr>
          </a:p>
          <a:p>
            <a:pPr lvl="1">
              <a:buFont typeface="Arial" pitchFamily="34" charset="0"/>
              <a:buChar char="•"/>
            </a:pP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BM-PILOT - </a:t>
            </a:r>
            <a:r>
              <a:rPr lang="hu-HU" sz="2800" dirty="0" err="1" smtClean="0">
                <a:solidFill>
                  <a:srgbClr val="FFFF00"/>
                </a:solidFill>
              </a:rPr>
              <a:t>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4708981"/>
          </a:xfrm>
          <a:prstGeom prst="rect">
            <a:avLst/>
          </a:prstGeom>
          <a:noFill/>
        </p:spPr>
        <p:txBody>
          <a:bodyPr wrap="square" rtlCol="0">
            <a:spAutoFit/>
          </a:bodyPr>
          <a:lstStyle/>
          <a:p>
            <a:pPr marL="0" lvl="1"/>
            <a:r>
              <a:rPr lang="hu-HU" sz="1600" b="1" dirty="0" smtClean="0">
                <a:solidFill>
                  <a:schemeClr val="accent1">
                    <a:lumMod val="75000"/>
                  </a:schemeClr>
                </a:solidFill>
              </a:rPr>
              <a:t>CÍME:</a:t>
            </a:r>
            <a:r>
              <a:rPr lang="hu-HU" sz="1600" dirty="0" smtClean="0">
                <a:solidFill>
                  <a:schemeClr val="accent1">
                    <a:lumMod val="75000"/>
                  </a:schemeClr>
                </a:solidFill>
              </a:rPr>
              <a:t> </a:t>
            </a:r>
            <a:r>
              <a:rPr lang="hu-HU" dirty="0" smtClean="0">
                <a:solidFill>
                  <a:schemeClr val="accent1">
                    <a:lumMod val="75000"/>
                  </a:schemeClr>
                </a:solidFill>
              </a:rPr>
              <a:t>A ’</a:t>
            </a:r>
            <a:r>
              <a:rPr lang="hu-HU" dirty="0" err="1" smtClean="0">
                <a:solidFill>
                  <a:schemeClr val="accent1">
                    <a:lumMod val="75000"/>
                  </a:schemeClr>
                </a:solidFill>
              </a:rPr>
              <a:t>Pilot</a:t>
            </a:r>
            <a:r>
              <a:rPr lang="hu-HU" dirty="0" smtClean="0">
                <a:solidFill>
                  <a:schemeClr val="accent1">
                    <a:lumMod val="75000"/>
                  </a:schemeClr>
                </a:solidFill>
              </a:rPr>
              <a:t>’ közmunkaprogramban dolgozók képzése a gazdaságosan működő szociális szövetkezetek érdekében</a:t>
            </a:r>
            <a:endParaRPr lang="hu-HU" sz="1600" b="1" dirty="0" smtClean="0">
              <a:solidFill>
                <a:schemeClr val="accent1">
                  <a:lumMod val="75000"/>
                </a:schemeClr>
              </a:solidFill>
            </a:endParaRPr>
          </a:p>
          <a:p>
            <a:r>
              <a:rPr lang="hu-HU" sz="1600" b="1" dirty="0" smtClean="0">
                <a:solidFill>
                  <a:schemeClr val="accent1">
                    <a:lumMod val="75000"/>
                  </a:schemeClr>
                </a:solidFill>
              </a:rPr>
              <a:t>FORRÁS: </a:t>
            </a:r>
            <a:r>
              <a:rPr lang="hu-HU" sz="1600" dirty="0" smtClean="0">
                <a:solidFill>
                  <a:schemeClr val="accent1">
                    <a:lumMod val="75000"/>
                  </a:schemeClr>
                </a:solidFill>
              </a:rPr>
              <a:t>BM; </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Önkormányzatok, szociális szövetkezetek.</a:t>
            </a:r>
          </a:p>
          <a:p>
            <a:r>
              <a:rPr lang="hu-HU" sz="1600" b="1" dirty="0" smtClean="0">
                <a:solidFill>
                  <a:schemeClr val="accent1">
                    <a:lumMod val="75000"/>
                  </a:schemeClr>
                </a:solidFill>
              </a:rPr>
              <a:t>KAPCSOLÓDÓ PROGRAM/OK:</a:t>
            </a:r>
            <a:endParaRPr lang="hu-HU" sz="1400" dirty="0" smtClean="0">
              <a:solidFill>
                <a:schemeClr val="accent1">
                  <a:lumMod val="75000"/>
                </a:schemeClr>
              </a:solidFill>
            </a:endParaRPr>
          </a:p>
          <a:p>
            <a:pPr lvl="0">
              <a:buFont typeface="Arial" pitchFamily="34" charset="0"/>
              <a:buChar char="•"/>
            </a:pPr>
            <a:r>
              <a:rPr lang="hu-HU" sz="1400" dirty="0" smtClean="0">
                <a:solidFill>
                  <a:schemeClr val="accent1">
                    <a:lumMod val="75000"/>
                  </a:schemeClr>
                </a:solidFill>
              </a:rPr>
              <a:t> Mezőgazdasági aktivitás erősítése a munkanélküliek középtávú </a:t>
            </a:r>
            <a:r>
              <a:rPr lang="hu-HU" sz="1400" dirty="0" err="1" smtClean="0">
                <a:solidFill>
                  <a:schemeClr val="accent1">
                    <a:lumMod val="75000"/>
                  </a:schemeClr>
                </a:solidFill>
              </a:rPr>
              <a:t>önfoglalkozatóvá</a:t>
            </a:r>
            <a:r>
              <a:rPr lang="hu-HU" sz="1400" dirty="0" smtClean="0">
                <a:solidFill>
                  <a:schemeClr val="accent1">
                    <a:lumMod val="75000"/>
                  </a:schemeClr>
                </a:solidFill>
              </a:rPr>
              <a:t> </a:t>
            </a:r>
            <a:br>
              <a:rPr lang="hu-HU" sz="1400" dirty="0" smtClean="0">
                <a:solidFill>
                  <a:schemeClr val="accent1">
                    <a:lumMod val="75000"/>
                  </a:schemeClr>
                </a:solidFill>
              </a:rPr>
            </a:br>
            <a:r>
              <a:rPr lang="hu-HU" sz="1400" dirty="0" smtClean="0">
                <a:solidFill>
                  <a:schemeClr val="accent1">
                    <a:lumMod val="75000"/>
                  </a:schemeClr>
                </a:solidFill>
              </a:rPr>
              <a:t>  válásával, komplex programmal (RO-HU 3.8/B); Együttműködés az oktatás és a munkaerőpiac </a:t>
            </a:r>
            <a:br>
              <a:rPr lang="hu-HU" sz="1400" dirty="0" smtClean="0">
                <a:solidFill>
                  <a:schemeClr val="accent1">
                    <a:lumMod val="75000"/>
                  </a:schemeClr>
                </a:solidFill>
              </a:rPr>
            </a:br>
            <a:r>
              <a:rPr lang="hu-HU" sz="1400" dirty="0" smtClean="0">
                <a:solidFill>
                  <a:schemeClr val="accent1">
                    <a:lumMod val="75000"/>
                  </a:schemeClr>
                </a:solidFill>
              </a:rPr>
              <a:t>  fejlesztése céljából  (RO-HU 3.8/B)</a:t>
            </a:r>
          </a:p>
          <a:p>
            <a:pPr lvl="0">
              <a:buFont typeface="Arial" pitchFamily="34" charset="0"/>
              <a:buChar char="•"/>
            </a:pPr>
            <a:r>
              <a:rPr lang="hu-HU" sz="1400" dirty="0" smtClean="0">
                <a:solidFill>
                  <a:schemeClr val="accent1">
                    <a:lumMod val="75000"/>
                  </a:schemeClr>
                </a:solidFill>
              </a:rPr>
              <a:t> Leszakadó társadalmi rétegek erősítése (TOP-4.1); Versenyképes  munkaerő és vállalkozók Békés megye jövőjéért (TOP - 5.2)</a:t>
            </a:r>
          </a:p>
          <a:p>
            <a:r>
              <a:rPr lang="hu-HU" sz="1600" b="1" dirty="0" smtClean="0">
                <a:solidFill>
                  <a:schemeClr val="accent1">
                    <a:lumMod val="75000"/>
                  </a:schemeClr>
                </a:solidFill>
              </a:rPr>
              <a:t>PROJEKT LEÍRÁSA, ELEMEI:</a:t>
            </a:r>
          </a:p>
          <a:p>
            <a:pPr marL="342900" indent="-342900" algn="just">
              <a:buFont typeface="Arial" pitchFamily="34" charset="0"/>
              <a:buChar char="•"/>
            </a:pPr>
            <a:r>
              <a:rPr lang="hu-HU" sz="1600" dirty="0" smtClean="0">
                <a:solidFill>
                  <a:schemeClr val="accent1">
                    <a:lumMod val="75000"/>
                  </a:schemeClr>
                </a:solidFill>
              </a:rPr>
              <a:t>A gazdasági modell (Pilot program) célja egy olyan újszerű, gazdaságilag is fenntartható (azaz állami források nélkül is működőképes) rendszer felállítása, amely a térség munkanélküliségi mutatóit jelentősen csökkenti úgy, hogy érdemi és hosszútávon is fenntartható gazdasági tevékenységet eredményezzen. A program keretében a tevékenységhez szükséges alap-, és közép fokú képesítések megszerzésének elősegítése, képzések tanfolyamok szervezésével, gyakorlati helyek kialakításával.</a:t>
            </a:r>
            <a:endParaRPr lang="hu-HU" dirty="0" smtClean="0">
              <a:solidFill>
                <a:schemeClr val="accent1">
                  <a:lumMod val="75000"/>
                </a:schemeClr>
              </a:solidFill>
            </a:endParaRPr>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BM-PILOT - </a:t>
            </a:r>
            <a:r>
              <a:rPr lang="hu-HU" sz="2800" dirty="0" err="1" smtClean="0">
                <a:solidFill>
                  <a:srgbClr val="FFFF00"/>
                </a:solidFill>
              </a:rPr>
              <a:t>ROADMAp</a:t>
            </a:r>
            <a:r>
              <a:rPr lang="hu-HU" sz="2800" dirty="0" smtClean="0">
                <a:solidFill>
                  <a:srgbClr val="FFFF00"/>
                </a:solidFill>
              </a:rPr>
              <a:t> 1.</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(3 év)</a:t>
            </a:r>
          </a:p>
          <a:p>
            <a:pPr marL="514350" indent="-514350">
              <a:buAutoNum type="romanUcPeriod"/>
            </a:pPr>
            <a:r>
              <a:rPr lang="hu-HU" sz="2200" dirty="0" smtClean="0">
                <a:solidFill>
                  <a:schemeClr val="accent1">
                    <a:lumMod val="75000"/>
                  </a:schemeClr>
                </a:solidFill>
              </a:rPr>
              <a:t>Projekt fenntartási szakasz 2019 év IV.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BM-PILOT - </a:t>
            </a:r>
            <a:r>
              <a:rPr lang="hu-HU" sz="2800" dirty="0" err="1" smtClean="0">
                <a:solidFill>
                  <a:srgbClr val="FFFF00"/>
                </a:solidFill>
              </a:rPr>
              <a:t>ROADMAp</a:t>
            </a:r>
            <a:r>
              <a:rPr lang="hu-HU" sz="2800" dirty="0" smtClean="0">
                <a:solidFill>
                  <a:srgbClr val="FFFF00"/>
                </a:solidFill>
              </a:rPr>
              <a:t> 2.</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3939540"/>
          </a:xfrm>
          <a:prstGeom prst="rect">
            <a:avLst/>
          </a:prstGeom>
          <a:noFill/>
        </p:spPr>
        <p:txBody>
          <a:bodyPr wrap="square" rtlCol="0">
            <a:spAutoFit/>
          </a:bodyPr>
          <a:lstStyle/>
          <a:p>
            <a:r>
              <a:rPr lang="hu-HU" sz="1600" b="1" dirty="0" smtClean="0">
                <a:solidFill>
                  <a:schemeClr val="accent1">
                    <a:lumMod val="75000"/>
                  </a:schemeClr>
                </a:solidFill>
              </a:rPr>
              <a:t>CÍME:</a:t>
            </a:r>
            <a:r>
              <a:rPr lang="hu-HU" sz="1600" dirty="0" smtClean="0">
                <a:solidFill>
                  <a:schemeClr val="accent1">
                    <a:lumMod val="75000"/>
                  </a:schemeClr>
                </a:solidFill>
              </a:rPr>
              <a:t> </a:t>
            </a:r>
            <a:r>
              <a:rPr lang="hu-HU" sz="1600" b="1" dirty="0" smtClean="0">
                <a:solidFill>
                  <a:schemeClr val="accent1">
                    <a:lumMod val="75000"/>
                  </a:schemeClr>
                </a:solidFill>
              </a:rPr>
              <a:t>A Pilot közmunkaprogramban dolgozók által felépített  gazdaságok kapacitásbővítéséért</a:t>
            </a:r>
          </a:p>
          <a:p>
            <a:r>
              <a:rPr lang="hu-HU" sz="1600" b="1" dirty="0" smtClean="0">
                <a:solidFill>
                  <a:schemeClr val="accent1">
                    <a:lumMod val="75000"/>
                  </a:schemeClr>
                </a:solidFill>
              </a:rPr>
              <a:t>FORRÁS: </a:t>
            </a:r>
            <a:r>
              <a:rPr lang="hu-HU" sz="1600" dirty="0" smtClean="0">
                <a:solidFill>
                  <a:schemeClr val="accent1">
                    <a:lumMod val="75000"/>
                  </a:schemeClr>
                </a:solidFill>
              </a:rPr>
              <a:t>BM; </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Önkormányzatok, szociális szövetkezetek.</a:t>
            </a:r>
          </a:p>
          <a:p>
            <a:r>
              <a:rPr lang="hu-HU" sz="1600" b="1" dirty="0" smtClean="0">
                <a:solidFill>
                  <a:schemeClr val="accent1">
                    <a:lumMod val="75000"/>
                  </a:schemeClr>
                </a:solidFill>
              </a:rPr>
              <a:t>KAPCSOLÓDÓ PROGRAM/OK:</a:t>
            </a:r>
            <a:endParaRPr lang="hu-HU" sz="1600" dirty="0" smtClean="0">
              <a:solidFill>
                <a:schemeClr val="accent1">
                  <a:lumMod val="75000"/>
                </a:schemeClr>
              </a:solidFill>
            </a:endParaRPr>
          </a:p>
          <a:p>
            <a:pPr lvl="0">
              <a:buFont typeface="Arial" pitchFamily="34" charset="0"/>
              <a:buChar char="•"/>
            </a:pPr>
            <a:r>
              <a:rPr lang="hu-HU" sz="1600" dirty="0" smtClean="0"/>
              <a:t> </a:t>
            </a:r>
            <a:r>
              <a:rPr lang="hu-HU" sz="1400" dirty="0" smtClean="0">
                <a:solidFill>
                  <a:schemeClr val="accent1">
                    <a:lumMod val="75000"/>
                  </a:schemeClr>
                </a:solidFill>
              </a:rPr>
              <a:t>Lépjünk feljebb, vállalati piacbővítési program (GINOP-1)</a:t>
            </a:r>
          </a:p>
          <a:p>
            <a:pPr lvl="0">
              <a:buFont typeface="Arial" pitchFamily="34" charset="0"/>
              <a:buChar char="•"/>
            </a:pPr>
            <a:r>
              <a:rPr lang="hu-HU" sz="1400" dirty="0" smtClean="0">
                <a:solidFill>
                  <a:schemeClr val="accent1">
                    <a:lumMod val="75000"/>
                  </a:schemeClr>
                </a:solidFill>
              </a:rPr>
              <a:t> Mezőgazdasági aktivitás erősítése a munkanélküliek középtávú </a:t>
            </a:r>
            <a:r>
              <a:rPr lang="hu-HU" sz="1400" dirty="0" err="1" smtClean="0">
                <a:solidFill>
                  <a:schemeClr val="accent1">
                    <a:lumMod val="75000"/>
                  </a:schemeClr>
                </a:solidFill>
              </a:rPr>
              <a:t>önfoglalkozatóvá</a:t>
            </a:r>
            <a:r>
              <a:rPr lang="hu-HU" sz="1400" dirty="0" smtClean="0">
                <a:solidFill>
                  <a:schemeClr val="accent1">
                    <a:lumMod val="75000"/>
                  </a:schemeClr>
                </a:solidFill>
              </a:rPr>
              <a:t> </a:t>
            </a:r>
            <a:br>
              <a:rPr lang="hu-HU" sz="1400" dirty="0" smtClean="0">
                <a:solidFill>
                  <a:schemeClr val="accent1">
                    <a:lumMod val="75000"/>
                  </a:schemeClr>
                </a:solidFill>
              </a:rPr>
            </a:br>
            <a:r>
              <a:rPr lang="hu-HU" sz="1400" dirty="0" smtClean="0">
                <a:solidFill>
                  <a:schemeClr val="accent1">
                    <a:lumMod val="75000"/>
                  </a:schemeClr>
                </a:solidFill>
              </a:rPr>
              <a:t>  válásával, komplex programmal (RO-HU 3.8/B); </a:t>
            </a:r>
          </a:p>
          <a:p>
            <a:pPr lvl="0">
              <a:buFont typeface="Arial" pitchFamily="34" charset="0"/>
              <a:buChar char="•"/>
            </a:pPr>
            <a:r>
              <a:rPr lang="hu-HU" sz="1400" dirty="0" smtClean="0">
                <a:solidFill>
                  <a:schemeClr val="accent1">
                    <a:lumMod val="75000"/>
                  </a:schemeClr>
                </a:solidFill>
              </a:rPr>
              <a:t>Versenyképes  munkaerő és vállalkozók Békés megye jövőjéért (TOP - 5.2)</a:t>
            </a:r>
          </a:p>
          <a:p>
            <a:pPr lvl="0">
              <a:buFont typeface="Arial" pitchFamily="34" charset="0"/>
              <a:buChar char="•"/>
            </a:pPr>
            <a:r>
              <a:rPr lang="hu-HU" sz="1400" dirty="0" smtClean="0">
                <a:solidFill>
                  <a:schemeClr val="accent1">
                    <a:lumMod val="75000"/>
                  </a:schemeClr>
                </a:solidFill>
              </a:rPr>
              <a:t> Békés megye, az élelmiszeripar fellegvára (VP)</a:t>
            </a:r>
          </a:p>
          <a:p>
            <a:r>
              <a:rPr lang="hu-HU" sz="1600" b="1" dirty="0" smtClean="0">
                <a:solidFill>
                  <a:schemeClr val="accent1">
                    <a:lumMod val="75000"/>
                  </a:schemeClr>
                </a:solidFill>
              </a:rPr>
              <a:t>PROJEKT LEÍRÁSA, ELEMEI:</a:t>
            </a:r>
          </a:p>
          <a:p>
            <a:pPr marL="342900" indent="-342900" algn="just"/>
            <a:r>
              <a:rPr lang="hu-HU" sz="1600" dirty="0" smtClean="0">
                <a:solidFill>
                  <a:schemeClr val="accent1">
                    <a:lumMod val="75000"/>
                  </a:schemeClr>
                </a:solidFill>
              </a:rPr>
              <a:t>A Pilot program eredményeként létrejövő szociális szövetkezetek részére termesztő berendezések építése beszerzése, állattartó telepek bővítése, felújítása, korszerűsítése. Azokon a településeken ahol még nem működik szociális szövetkezet, ott ennek a létrejöttének elősegítése.</a:t>
            </a:r>
            <a:endParaRPr lang="hu-HU" dirty="0" smtClean="0">
              <a:solidFill>
                <a:schemeClr val="accent1">
                  <a:lumMod val="75000"/>
                </a:schemeClr>
              </a:solidFill>
            </a:endParaRPr>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BM-PILOT - </a:t>
            </a:r>
            <a:r>
              <a:rPr lang="hu-HU" sz="2800" dirty="0" err="1" smtClean="0">
                <a:solidFill>
                  <a:srgbClr val="FFFF00"/>
                </a:solidFill>
              </a:rPr>
              <a:t>ROADMAp</a:t>
            </a:r>
            <a:r>
              <a:rPr lang="hu-HU" sz="2800" dirty="0" smtClean="0">
                <a:solidFill>
                  <a:srgbClr val="FFFF00"/>
                </a:solidFill>
              </a:rPr>
              <a:t> 2</a:t>
            </a:r>
            <a:br>
              <a:rPr lang="hu-HU" sz="2800" dirty="0" smtClean="0">
                <a:solidFill>
                  <a:srgbClr val="FFFF00"/>
                </a:solidFill>
              </a:rPr>
            </a:br>
            <a:r>
              <a:rPr lang="hu-HU" sz="2800" dirty="0" smtClean="0">
                <a:solidFill>
                  <a:srgbClr val="FFFF00"/>
                </a:solidFill>
              </a:rPr>
              <a:t>.</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(3 év)</a:t>
            </a:r>
          </a:p>
          <a:p>
            <a:pPr marL="514350" indent="-514350">
              <a:buAutoNum type="romanUcPeriod"/>
            </a:pPr>
            <a:r>
              <a:rPr lang="hu-HU" sz="2200" dirty="0" smtClean="0">
                <a:solidFill>
                  <a:schemeClr val="accent1">
                    <a:lumMod val="75000"/>
                  </a:schemeClr>
                </a:solidFill>
              </a:rPr>
              <a:t>Projekt fenntartási szakasz 2019 év IV.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BM-PILOT - </a:t>
            </a:r>
            <a:r>
              <a:rPr lang="hu-HU" sz="2800" dirty="0" err="1" smtClean="0">
                <a:solidFill>
                  <a:srgbClr val="FFFF00"/>
                </a:solidFill>
              </a:rPr>
              <a:t>ROADMAp</a:t>
            </a:r>
            <a:r>
              <a:rPr lang="hu-HU" sz="2800" dirty="0" smtClean="0">
                <a:solidFill>
                  <a:srgbClr val="FFFF00"/>
                </a:solidFill>
              </a:rPr>
              <a:t> 3.</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447645"/>
          </a:xfrm>
          <a:prstGeom prst="rect">
            <a:avLst/>
          </a:prstGeom>
          <a:noFill/>
        </p:spPr>
        <p:txBody>
          <a:bodyPr wrap="square" rtlCol="0">
            <a:spAutoFit/>
          </a:bodyPr>
          <a:lstStyle/>
          <a:p>
            <a:r>
              <a:rPr lang="hu-HU" sz="1600" b="1" dirty="0" smtClean="0">
                <a:solidFill>
                  <a:schemeClr val="accent1">
                    <a:lumMod val="75000"/>
                  </a:schemeClr>
                </a:solidFill>
              </a:rPr>
              <a:t>CÍME:</a:t>
            </a:r>
            <a:r>
              <a:rPr lang="hu-HU" sz="1600" dirty="0" smtClean="0">
                <a:solidFill>
                  <a:schemeClr val="accent1">
                    <a:lumMod val="75000"/>
                  </a:schemeClr>
                </a:solidFill>
              </a:rPr>
              <a:t> </a:t>
            </a:r>
            <a:r>
              <a:rPr lang="hu-HU" sz="1600" b="1" dirty="0" smtClean="0">
                <a:solidFill>
                  <a:schemeClr val="accent1">
                    <a:lumMod val="75000"/>
                  </a:schemeClr>
                </a:solidFill>
              </a:rPr>
              <a:t>A ’</a:t>
            </a:r>
            <a:r>
              <a:rPr lang="hu-HU" sz="1600" b="1" dirty="0" err="1" smtClean="0">
                <a:solidFill>
                  <a:schemeClr val="accent1">
                    <a:lumMod val="75000"/>
                  </a:schemeClr>
                </a:solidFill>
              </a:rPr>
              <a:t>Pilot</a:t>
            </a:r>
            <a:r>
              <a:rPr lang="hu-HU" sz="1600" b="1" dirty="0" smtClean="0">
                <a:solidFill>
                  <a:schemeClr val="accent1">
                    <a:lumMod val="75000"/>
                  </a:schemeClr>
                </a:solidFill>
              </a:rPr>
              <a:t>’ közmunkaprogramban dolgozók gazdasága által megtermelt kertészeti termékek piacra jutásának elősegítéséért</a:t>
            </a:r>
          </a:p>
          <a:p>
            <a:r>
              <a:rPr lang="hu-HU" sz="1600" b="1" dirty="0" smtClean="0">
                <a:solidFill>
                  <a:schemeClr val="accent1">
                    <a:lumMod val="75000"/>
                  </a:schemeClr>
                </a:solidFill>
              </a:rPr>
              <a:t>FORRÁS: </a:t>
            </a:r>
            <a:r>
              <a:rPr lang="hu-HU" sz="1600" dirty="0" smtClean="0">
                <a:solidFill>
                  <a:schemeClr val="accent1">
                    <a:lumMod val="75000"/>
                  </a:schemeClr>
                </a:solidFill>
              </a:rPr>
              <a:t>BM;</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Önkormányzatok, szociális szövetkezetek.</a:t>
            </a:r>
          </a:p>
          <a:p>
            <a:r>
              <a:rPr lang="hu-HU" sz="1600" b="1" dirty="0" smtClean="0">
                <a:solidFill>
                  <a:schemeClr val="accent1">
                    <a:lumMod val="75000"/>
                  </a:schemeClr>
                </a:solidFill>
              </a:rPr>
              <a:t>KAPCSOLÓDÓ PROGRAM/OK:</a:t>
            </a:r>
            <a:endParaRPr lang="hu-HU" sz="1600" dirty="0" smtClean="0">
              <a:solidFill>
                <a:schemeClr val="accent1">
                  <a:lumMod val="75000"/>
                </a:schemeClr>
              </a:solidFill>
            </a:endParaRPr>
          </a:p>
          <a:p>
            <a:pPr lvl="0">
              <a:buFont typeface="Arial" pitchFamily="34" charset="0"/>
              <a:buChar char="•"/>
            </a:pPr>
            <a:r>
              <a:rPr lang="hu-HU" sz="1600" dirty="0" smtClean="0"/>
              <a:t> </a:t>
            </a:r>
            <a:r>
              <a:rPr lang="hu-HU" sz="1400" dirty="0" smtClean="0">
                <a:solidFill>
                  <a:schemeClr val="accent1">
                    <a:lumMod val="75000"/>
                  </a:schemeClr>
                </a:solidFill>
              </a:rPr>
              <a:t>Lépjünk feljebb, vállalati piacbővítési program (GINOP-1)</a:t>
            </a:r>
          </a:p>
          <a:p>
            <a:pPr lvl="0">
              <a:buFont typeface="Arial" pitchFamily="34" charset="0"/>
              <a:buChar char="•"/>
            </a:pPr>
            <a:r>
              <a:rPr lang="hu-HU" sz="1400" dirty="0" smtClean="0">
                <a:solidFill>
                  <a:schemeClr val="accent1">
                    <a:lumMod val="75000"/>
                  </a:schemeClr>
                </a:solidFill>
              </a:rPr>
              <a:t> Mezőgazdasági aktivitás erősítése a munkanélküliek középtávú </a:t>
            </a:r>
            <a:r>
              <a:rPr lang="hu-HU" sz="1400" dirty="0" err="1" smtClean="0">
                <a:solidFill>
                  <a:schemeClr val="accent1">
                    <a:lumMod val="75000"/>
                  </a:schemeClr>
                </a:solidFill>
              </a:rPr>
              <a:t>önfoglalkozatóvá</a:t>
            </a:r>
            <a:r>
              <a:rPr lang="hu-HU" sz="1400" dirty="0" smtClean="0">
                <a:solidFill>
                  <a:schemeClr val="accent1">
                    <a:lumMod val="75000"/>
                  </a:schemeClr>
                </a:solidFill>
              </a:rPr>
              <a:t> </a:t>
            </a:r>
            <a:br>
              <a:rPr lang="hu-HU" sz="1400" dirty="0" smtClean="0">
                <a:solidFill>
                  <a:schemeClr val="accent1">
                    <a:lumMod val="75000"/>
                  </a:schemeClr>
                </a:solidFill>
              </a:rPr>
            </a:br>
            <a:r>
              <a:rPr lang="hu-HU" sz="1400" dirty="0" smtClean="0">
                <a:solidFill>
                  <a:schemeClr val="accent1">
                    <a:lumMod val="75000"/>
                  </a:schemeClr>
                </a:solidFill>
              </a:rPr>
              <a:t>  válásával, komplex programmal (RO-HU 3.8/B); </a:t>
            </a:r>
          </a:p>
          <a:p>
            <a:pPr lvl="0">
              <a:buFont typeface="Arial" pitchFamily="34" charset="0"/>
              <a:buChar char="•"/>
            </a:pPr>
            <a:r>
              <a:rPr lang="hu-HU" sz="1400" dirty="0" smtClean="0">
                <a:solidFill>
                  <a:schemeClr val="accent1">
                    <a:lumMod val="75000"/>
                  </a:schemeClr>
                </a:solidFill>
              </a:rPr>
              <a:t>Inkubátorház kialakítása RO-HU 3.8/B</a:t>
            </a:r>
          </a:p>
          <a:p>
            <a:pPr lvl="0">
              <a:buFont typeface="Arial" pitchFamily="34" charset="0"/>
              <a:buChar char="•"/>
            </a:pPr>
            <a:r>
              <a:rPr lang="hu-HU" sz="1400" dirty="0" smtClean="0">
                <a:solidFill>
                  <a:schemeClr val="accent1">
                    <a:lumMod val="75000"/>
                  </a:schemeClr>
                </a:solidFill>
              </a:rPr>
              <a:t> Békés megye, az ország éléskamrája (VP)</a:t>
            </a:r>
          </a:p>
          <a:p>
            <a:r>
              <a:rPr lang="hu-HU" sz="1600" b="1" dirty="0" smtClean="0">
                <a:solidFill>
                  <a:schemeClr val="accent1">
                    <a:lumMod val="75000"/>
                  </a:schemeClr>
                </a:solidFill>
              </a:rPr>
              <a:t>PROJEKT LEÍRÁSA, ELEMEI:</a:t>
            </a:r>
          </a:p>
          <a:p>
            <a:pPr marL="342900" indent="-342900" algn="just">
              <a:buFont typeface="Arial" pitchFamily="34" charset="0"/>
              <a:buChar char="•"/>
            </a:pPr>
            <a:r>
              <a:rPr lang="hu-HU" sz="1600" dirty="0" smtClean="0">
                <a:solidFill>
                  <a:schemeClr val="accent1">
                    <a:lumMod val="75000"/>
                  </a:schemeClr>
                </a:solidFill>
              </a:rPr>
              <a:t>A gazdasági modell (Pilot program) célja egy olyan újszerű, gazdaságilag is fenntartható (azaz a jövőben állami források nélkül is működőképes) rendszer felállítása, amely a térség munkanélküliségi mutatóit jelentősen csökkenti úgy, hogy érdemi és hosszútávon is fenntartható gazdasági tevékenységet végez, illetve ezen tevékenységhez szükséges alapképesítések megszerzésének elősegítése.</a:t>
            </a:r>
          </a:p>
          <a:p>
            <a:pPr marL="342900" indent="-342900" algn="just">
              <a:buFont typeface="Arial" pitchFamily="34" charset="0"/>
              <a:buChar char="•"/>
            </a:pPr>
            <a:r>
              <a:rPr lang="hu-HU" sz="1600" dirty="0" smtClean="0">
                <a:solidFill>
                  <a:schemeClr val="accent1">
                    <a:lumMod val="75000"/>
                  </a:schemeClr>
                </a:solidFill>
              </a:rPr>
              <a:t>A működéshez szükséges infrastruktúra kialakítása (növényházak, állattartó épületek, mezőgazdasági termékek feldolgozásához szükséges épületek, eszközök) ezek a BM és VP forrásokból finanszírozhatók.</a:t>
            </a: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BM-PILOT - </a:t>
            </a:r>
            <a:r>
              <a:rPr lang="hu-HU" sz="2800" dirty="0" err="1" smtClean="0">
                <a:solidFill>
                  <a:srgbClr val="FFFF00"/>
                </a:solidFill>
              </a:rPr>
              <a:t>ROADMAp</a:t>
            </a:r>
            <a:r>
              <a:rPr lang="hu-HU" sz="2800" dirty="0" smtClean="0">
                <a:solidFill>
                  <a:srgbClr val="FFFF00"/>
                </a:solidFill>
              </a:rPr>
              <a:t> 3.</a:t>
            </a:r>
            <a:br>
              <a:rPr lang="hu-HU" sz="2800" dirty="0" smtClean="0">
                <a:solidFill>
                  <a:srgbClr val="FFFF00"/>
                </a:solidFill>
              </a:rPr>
            </a:br>
            <a:r>
              <a:rPr lang="hu-HU" sz="2800" dirty="0" smtClean="0">
                <a:solidFill>
                  <a:srgbClr val="FFFF00"/>
                </a:solidFill>
              </a:rPr>
              <a:t>.</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(3 év)</a:t>
            </a:r>
          </a:p>
          <a:p>
            <a:pPr marL="514350" indent="-514350">
              <a:buAutoNum type="romanUcPeriod"/>
            </a:pPr>
            <a:r>
              <a:rPr lang="hu-HU" sz="2200" dirty="0" smtClean="0">
                <a:solidFill>
                  <a:schemeClr val="accent1">
                    <a:lumMod val="75000"/>
                  </a:schemeClr>
                </a:solidFill>
              </a:rPr>
              <a:t>Projekt fenntartási szakasz 2019 év IV.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smtClean="0">
                <a:solidFill>
                  <a:srgbClr val="FFFF00"/>
                </a:solidFill>
              </a:rPr>
              <a:t>BM-PILOT - </a:t>
            </a:r>
            <a:r>
              <a:rPr lang="hu-HU" sz="2800" dirty="0" err="1" smtClean="0">
                <a:solidFill>
                  <a:srgbClr val="FFFF00"/>
                </a:solidFill>
              </a:rPr>
              <a:t>ROADMAp</a:t>
            </a:r>
            <a:r>
              <a:rPr lang="hu-HU" sz="2800" dirty="0" smtClean="0">
                <a:solidFill>
                  <a:srgbClr val="FFFF00"/>
                </a:solidFill>
              </a:rPr>
              <a:t> 4.</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7848872" cy="5232202"/>
          </a:xfrm>
          <a:prstGeom prst="rect">
            <a:avLst/>
          </a:prstGeom>
          <a:noFill/>
        </p:spPr>
        <p:txBody>
          <a:bodyPr wrap="square" rtlCol="0">
            <a:spAutoFit/>
          </a:bodyPr>
          <a:lstStyle/>
          <a:p>
            <a:r>
              <a:rPr lang="hu-HU" sz="1600" b="1" dirty="0" smtClean="0">
                <a:solidFill>
                  <a:schemeClr val="accent1">
                    <a:lumMod val="75000"/>
                  </a:schemeClr>
                </a:solidFill>
              </a:rPr>
              <a:t>CÍME:</a:t>
            </a:r>
            <a:r>
              <a:rPr lang="hu-HU" sz="1600" dirty="0" smtClean="0">
                <a:solidFill>
                  <a:schemeClr val="accent1">
                    <a:lumMod val="75000"/>
                  </a:schemeClr>
                </a:solidFill>
              </a:rPr>
              <a:t> </a:t>
            </a:r>
            <a:r>
              <a:rPr lang="hu-HU" sz="1600" b="1" dirty="0" smtClean="0">
                <a:solidFill>
                  <a:schemeClr val="accent1">
                    <a:lumMod val="75000"/>
                  </a:schemeClr>
                </a:solidFill>
              </a:rPr>
              <a:t>Nem mezőgazdasági tevékenységek fejlesztése a szociális szövetkezetek szintjén.</a:t>
            </a:r>
          </a:p>
          <a:p>
            <a:r>
              <a:rPr lang="hu-HU" sz="1600" b="1" dirty="0" smtClean="0">
                <a:solidFill>
                  <a:schemeClr val="accent1">
                    <a:lumMod val="75000"/>
                  </a:schemeClr>
                </a:solidFill>
              </a:rPr>
              <a:t>FORRÁS: </a:t>
            </a:r>
            <a:r>
              <a:rPr lang="hu-HU" sz="1600" dirty="0" smtClean="0">
                <a:solidFill>
                  <a:schemeClr val="accent1">
                    <a:lumMod val="75000"/>
                  </a:schemeClr>
                </a:solidFill>
              </a:rPr>
              <a:t>BM;</a:t>
            </a:r>
          </a:p>
          <a:p>
            <a:r>
              <a:rPr lang="hu-HU" sz="1600" b="1" dirty="0" smtClean="0">
                <a:solidFill>
                  <a:schemeClr val="accent1">
                    <a:lumMod val="75000"/>
                  </a:schemeClr>
                </a:solidFill>
              </a:rPr>
              <a:t>KEDVEZMÉNYEZETT(EK): </a:t>
            </a:r>
            <a:r>
              <a:rPr lang="hu-HU" sz="1600" dirty="0" smtClean="0">
                <a:solidFill>
                  <a:schemeClr val="accent1">
                    <a:lumMod val="75000"/>
                  </a:schemeClr>
                </a:solidFill>
              </a:rPr>
              <a:t>Önkormányzatok, szociális szövetkezetek.</a:t>
            </a:r>
          </a:p>
          <a:p>
            <a:r>
              <a:rPr lang="hu-HU" sz="1600" b="1" dirty="0" smtClean="0">
                <a:solidFill>
                  <a:schemeClr val="accent1">
                    <a:lumMod val="75000"/>
                  </a:schemeClr>
                </a:solidFill>
              </a:rPr>
              <a:t>KAPCSOLÓDÓ PROGRAM/OK:</a:t>
            </a:r>
            <a:endParaRPr lang="hu-HU" sz="1600" dirty="0" smtClean="0">
              <a:solidFill>
                <a:schemeClr val="accent1">
                  <a:lumMod val="75000"/>
                </a:schemeClr>
              </a:solidFill>
            </a:endParaRPr>
          </a:p>
          <a:p>
            <a:pPr lvl="0">
              <a:buFont typeface="Arial" pitchFamily="34" charset="0"/>
              <a:buChar char="•"/>
            </a:pPr>
            <a:r>
              <a:rPr lang="hu-HU" sz="1600" dirty="0" smtClean="0"/>
              <a:t> </a:t>
            </a:r>
            <a:r>
              <a:rPr lang="hu-HU" sz="1400" dirty="0" smtClean="0">
                <a:solidFill>
                  <a:schemeClr val="accent1">
                    <a:lumMod val="75000"/>
                  </a:schemeClr>
                </a:solidFill>
              </a:rPr>
              <a:t>Tudás és tapasztalat Békés Megye szolgálatában (GINOP-1)</a:t>
            </a:r>
          </a:p>
          <a:p>
            <a:pPr lvl="0">
              <a:buFont typeface="Arial" pitchFamily="34" charset="0"/>
              <a:buChar char="•"/>
            </a:pPr>
            <a:r>
              <a:rPr lang="hu-HU" sz="1400" dirty="0" smtClean="0">
                <a:solidFill>
                  <a:schemeClr val="accent1">
                    <a:lumMod val="75000"/>
                  </a:schemeClr>
                </a:solidFill>
              </a:rPr>
              <a:t> Gépjármű újrahasznosítási program (GINOP-1)</a:t>
            </a:r>
          </a:p>
          <a:p>
            <a:pPr lvl="0">
              <a:buFont typeface="Arial" pitchFamily="34" charset="0"/>
              <a:buChar char="•"/>
            </a:pPr>
            <a:r>
              <a:rPr lang="hu-HU" sz="1400" dirty="0" smtClean="0">
                <a:solidFill>
                  <a:schemeClr val="accent1">
                    <a:lumMod val="75000"/>
                  </a:schemeClr>
                </a:solidFill>
              </a:rPr>
              <a:t> A háztartási szelektíven gyűjtött, ill. </a:t>
            </a:r>
            <a:r>
              <a:rPr lang="hu-HU" sz="1400" dirty="0" err="1" smtClean="0">
                <a:solidFill>
                  <a:schemeClr val="accent1">
                    <a:lumMod val="75000"/>
                  </a:schemeClr>
                </a:solidFill>
              </a:rPr>
              <a:t>TSZH-ból</a:t>
            </a:r>
            <a:r>
              <a:rPr lang="hu-HU" sz="1400" dirty="0" smtClean="0">
                <a:solidFill>
                  <a:schemeClr val="accent1">
                    <a:lumMod val="75000"/>
                  </a:schemeClr>
                </a:solidFill>
              </a:rPr>
              <a:t> válogatott PET hulladék anyagában történő újrahasznosításának előkészítése Békés megyében (KEHOP-2.3.3)</a:t>
            </a:r>
          </a:p>
          <a:p>
            <a:r>
              <a:rPr lang="hu-HU" sz="1600" b="1" dirty="0" smtClean="0">
                <a:solidFill>
                  <a:schemeClr val="accent1">
                    <a:lumMod val="75000"/>
                  </a:schemeClr>
                </a:solidFill>
              </a:rPr>
              <a:t>PROJEKT LEÍRÁSA, ELEMEI:</a:t>
            </a:r>
          </a:p>
          <a:p>
            <a:pPr marL="342900" indent="-342900" algn="just">
              <a:buFont typeface="Arial" pitchFamily="34" charset="0"/>
              <a:buChar char="•"/>
            </a:pPr>
            <a:r>
              <a:rPr lang="hu-HU" sz="1600" dirty="0" smtClean="0">
                <a:solidFill>
                  <a:schemeClr val="accent1">
                    <a:lumMod val="75000"/>
                  </a:schemeClr>
                </a:solidFill>
              </a:rPr>
              <a:t>A gazdasági modell (Pilot program) célja egy olyan újszerű, gazdaságilag is fenntartható (azaz a jövőben állami források nélkül is működőképes) rendszer felállítása, amely a térség munkanélküliségi mutatóit jelentősen csökkenti úgy, hogy érdemi és hosszútávon is fenntartható gazdasági tevékenységet végez, illetve ezen tevékenységhez szükséges alapképesítések megszerzésének elősegítése.</a:t>
            </a:r>
          </a:p>
          <a:p>
            <a:pPr marL="342900" indent="-342900" algn="just">
              <a:buFont typeface="Arial" pitchFamily="34" charset="0"/>
              <a:buChar char="•"/>
            </a:pPr>
            <a:r>
              <a:rPr lang="hu-HU" sz="1600" dirty="0" smtClean="0">
                <a:solidFill>
                  <a:schemeClr val="accent1">
                    <a:lumMod val="75000"/>
                  </a:schemeClr>
                </a:solidFill>
              </a:rPr>
              <a:t>A működéshez szükséges infrastruktúra kialakítása (növényházak, állattartó épületek, mezőgazdasági termékek feldolgozásához szükséges épületek, eszközök) ezek a BM és VP forrásokból finanszírozhatók.</a:t>
            </a: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fontScale="90000"/>
          </a:bodyPr>
          <a:lstStyle/>
          <a:p>
            <a:pPr algn="ctr"/>
            <a:r>
              <a:rPr lang="hu-HU" sz="2800" dirty="0" smtClean="0">
                <a:solidFill>
                  <a:srgbClr val="FFFF00"/>
                </a:solidFill>
              </a:rPr>
              <a:t>BM-PILOT - </a:t>
            </a:r>
            <a:r>
              <a:rPr lang="hu-HU" sz="2800" dirty="0" err="1" smtClean="0">
                <a:solidFill>
                  <a:srgbClr val="FFFF00"/>
                </a:solidFill>
              </a:rPr>
              <a:t>ROADMAp</a:t>
            </a:r>
            <a:r>
              <a:rPr lang="hu-HU" sz="2800" dirty="0" smtClean="0">
                <a:solidFill>
                  <a:srgbClr val="FFFF00"/>
                </a:solidFill>
              </a:rPr>
              <a:t> 4.</a:t>
            </a:r>
            <a:br>
              <a:rPr lang="hu-HU" sz="2800" dirty="0" smtClean="0">
                <a:solidFill>
                  <a:srgbClr val="FFFF00"/>
                </a:solidFill>
              </a:rPr>
            </a:br>
            <a:r>
              <a:rPr lang="hu-HU" sz="2800" dirty="0" smtClean="0">
                <a:solidFill>
                  <a:srgbClr val="FFFF00"/>
                </a:solidFill>
              </a:rPr>
              <a:t>.</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(3 év)</a:t>
            </a:r>
          </a:p>
          <a:p>
            <a:pPr marL="514350" indent="-514350">
              <a:buAutoNum type="romanUcPeriod"/>
            </a:pPr>
            <a:r>
              <a:rPr lang="hu-HU" sz="2200" dirty="0" smtClean="0">
                <a:solidFill>
                  <a:schemeClr val="accent1">
                    <a:lumMod val="75000"/>
                  </a:schemeClr>
                </a:solidFill>
              </a:rPr>
              <a:t>Projekt fenntartási szakasz 2019 év IV. negyedévtől a konstrukciók szabályai szerinti időintervallumban (3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sz="2400"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1916832"/>
            <a:ext cx="8748464" cy="936104"/>
          </a:xfrm>
        </p:spPr>
        <p:txBody>
          <a:bodyPr/>
          <a:lstStyle/>
          <a:p>
            <a:pPr algn="ctr"/>
            <a:r>
              <a:rPr lang="hu-HU" sz="3600" dirty="0" smtClean="0">
                <a:solidFill>
                  <a:schemeClr val="accent1">
                    <a:lumMod val="75000"/>
                  </a:schemeClr>
                </a:solidFill>
              </a:rPr>
              <a:t>KÖSZÖNÖM </a:t>
            </a:r>
            <a:br>
              <a:rPr lang="hu-HU" sz="3600" dirty="0" smtClean="0">
                <a:solidFill>
                  <a:schemeClr val="accent1">
                    <a:lumMod val="75000"/>
                  </a:schemeClr>
                </a:solidFill>
              </a:rPr>
            </a:br>
            <a:r>
              <a:rPr lang="hu-HU" sz="3600" dirty="0" smtClean="0">
                <a:solidFill>
                  <a:schemeClr val="accent1">
                    <a:lumMod val="75000"/>
                  </a:schemeClr>
                </a:solidFill>
              </a:rPr>
              <a:t>megtisztelő figyelmüket, RÉSZVÉTELÜKET!</a:t>
            </a:r>
            <a:endParaRPr lang="hu-HU" sz="3600" dirty="0">
              <a:solidFill>
                <a:schemeClr val="accent1">
                  <a:lumMod val="75000"/>
                </a:schemeClr>
              </a:solidFill>
            </a:endParaRPr>
          </a:p>
        </p:txBody>
      </p:sp>
      <p:pic>
        <p:nvPicPr>
          <p:cNvPr id="2050" name="Picture 2" descr="D:\Munkák\bekesmegyecimer-png.png"/>
          <p:cNvPicPr>
            <a:picLocks noChangeAspect="1" noChangeArrowheads="1"/>
          </p:cNvPicPr>
          <p:nvPr/>
        </p:nvPicPr>
        <p:blipFill>
          <a:blip r:embed="rId3"/>
          <a:srcRect/>
          <a:stretch>
            <a:fillRect/>
          </a:stretch>
        </p:blipFill>
        <p:spPr bwMode="auto">
          <a:xfrm>
            <a:off x="3707904" y="4725144"/>
            <a:ext cx="1705818" cy="1705818"/>
          </a:xfrm>
          <a:prstGeom prst="rect">
            <a:avLst/>
          </a:prstGeom>
          <a:noFill/>
        </p:spPr>
      </p:pic>
    </p:spTree>
    <p:extLst>
      <p:ext uri="{BB962C8B-B14F-4D97-AF65-F5344CB8AC3E}">
        <p14:creationId xmlns:p14="http://schemas.microsoft.com/office/powerpoint/2010/main" xmlns="" val="3765528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 y="260648"/>
            <a:ext cx="9144000" cy="864096"/>
          </a:xfrm>
        </p:spPr>
        <p:txBody>
          <a:bodyPr>
            <a:normAutofit/>
          </a:bodyPr>
          <a:lstStyle/>
          <a:p>
            <a:pPr algn="ctr"/>
            <a:r>
              <a:rPr lang="hu-HU" sz="2800" dirty="0" err="1" smtClean="0">
                <a:solidFill>
                  <a:srgbClr val="FFFF00"/>
                </a:solidFill>
              </a:rPr>
              <a:t>GINOP-ROADMAp</a:t>
            </a:r>
            <a:r>
              <a:rPr lang="hu-HU" sz="2800" dirty="0" smtClean="0">
                <a:solidFill>
                  <a:srgbClr val="FFFF00"/>
                </a:solidFill>
              </a:rPr>
              <a:t> 3.</a:t>
            </a:r>
            <a:endParaRPr lang="hu-HU" sz="2800" dirty="0">
              <a:solidFill>
                <a:srgbClr val="FFFF00"/>
              </a:solidFill>
            </a:endParaRPr>
          </a:p>
        </p:txBody>
      </p:sp>
      <p:pic>
        <p:nvPicPr>
          <p:cNvPr id="2050" name="Picture 2" descr="D:\Munkák\2015_Roadshow\Prezi\bmö.png"/>
          <p:cNvPicPr>
            <a:picLocks noChangeAspect="1" noChangeArrowheads="1"/>
          </p:cNvPicPr>
          <p:nvPr/>
        </p:nvPicPr>
        <p:blipFill>
          <a:blip r:embed="rId2"/>
          <a:srcRect/>
          <a:stretch>
            <a:fillRect/>
          </a:stretch>
        </p:blipFill>
        <p:spPr bwMode="auto">
          <a:xfrm>
            <a:off x="0" y="6323452"/>
            <a:ext cx="3563887" cy="500195"/>
          </a:xfrm>
          <a:prstGeom prst="rect">
            <a:avLst/>
          </a:prstGeom>
          <a:noFill/>
        </p:spPr>
      </p:pic>
      <p:pic>
        <p:nvPicPr>
          <p:cNvPr id="2051" name="Picture 3" descr="D:\Munkák\2015_Roadshow\Prezi\Szechenyi2020sablonok\1_Kotelezo_alkotoelemek\Kedvezmenyezetti_infoblokk\also_valtozat\jpg\infoblokk_kedv_final_CMYK_ERFA.jpg"/>
          <p:cNvPicPr>
            <a:picLocks noChangeAspect="1" noChangeArrowheads="1"/>
          </p:cNvPicPr>
          <p:nvPr/>
        </p:nvPicPr>
        <p:blipFill>
          <a:blip r:embed="rId3"/>
          <a:srcRect/>
          <a:stretch>
            <a:fillRect/>
          </a:stretch>
        </p:blipFill>
        <p:spPr bwMode="auto">
          <a:xfrm>
            <a:off x="7524327" y="5738742"/>
            <a:ext cx="1619673" cy="1119258"/>
          </a:xfrm>
          <a:prstGeom prst="rect">
            <a:avLst/>
          </a:prstGeom>
          <a:noFill/>
        </p:spPr>
      </p:pic>
      <p:sp>
        <p:nvSpPr>
          <p:cNvPr id="5" name="Szövegdoboz 4"/>
          <p:cNvSpPr txBox="1"/>
          <p:nvPr/>
        </p:nvSpPr>
        <p:spPr>
          <a:xfrm>
            <a:off x="611560" y="1556792"/>
            <a:ext cx="8028384" cy="2246769"/>
          </a:xfrm>
          <a:prstGeom prst="rect">
            <a:avLst/>
          </a:prstGeom>
          <a:noFill/>
        </p:spPr>
        <p:txBody>
          <a:bodyPr wrap="square" rtlCol="0">
            <a:spAutoFit/>
          </a:bodyPr>
          <a:lstStyle/>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b="1" dirty="0" smtClean="0">
              <a:solidFill>
                <a:schemeClr val="tx2"/>
              </a:solidFill>
            </a:endParaRPr>
          </a:p>
          <a:p>
            <a:endParaRPr lang="hu-HU" sz="2000" dirty="0" smtClean="0">
              <a:solidFill>
                <a:schemeClr val="tx2"/>
              </a:solidFill>
            </a:endParaRPr>
          </a:p>
          <a:p>
            <a:pPr algn="just"/>
            <a:endParaRPr lang="hu-HU" sz="2000" dirty="0">
              <a:solidFill>
                <a:schemeClr val="tx2"/>
              </a:solidFill>
            </a:endParaRPr>
          </a:p>
        </p:txBody>
      </p:sp>
      <p:sp>
        <p:nvSpPr>
          <p:cNvPr id="6" name="Szövegdoboz 5"/>
          <p:cNvSpPr txBox="1"/>
          <p:nvPr/>
        </p:nvSpPr>
        <p:spPr>
          <a:xfrm>
            <a:off x="611560" y="1556792"/>
            <a:ext cx="8028384" cy="4370427"/>
          </a:xfrm>
          <a:prstGeom prst="rect">
            <a:avLst/>
          </a:prstGeom>
          <a:noFill/>
        </p:spPr>
        <p:txBody>
          <a:bodyPr wrap="square" rtlCol="0">
            <a:spAutoFit/>
          </a:bodyPr>
          <a:lstStyle/>
          <a:p>
            <a:pPr marL="514350" indent="-514350">
              <a:buAutoNum type="romanUcPeriod"/>
            </a:pPr>
            <a:r>
              <a:rPr lang="hu-HU" sz="2200" dirty="0" smtClean="0">
                <a:solidFill>
                  <a:schemeClr val="accent1">
                    <a:lumMod val="75000"/>
                  </a:schemeClr>
                </a:solidFill>
              </a:rPr>
              <a:t>Projekt ötlet megfogalmazása: (előkészítési szakasz) 2015 IV. negyedév.</a:t>
            </a:r>
          </a:p>
          <a:p>
            <a:pPr marL="514350" indent="-514350">
              <a:buFontTx/>
              <a:buAutoNum type="romanUcPeriod"/>
            </a:pPr>
            <a:r>
              <a:rPr lang="hu-HU" sz="2200" dirty="0" smtClean="0">
                <a:solidFill>
                  <a:schemeClr val="accent1">
                    <a:lumMod val="75000"/>
                  </a:schemeClr>
                </a:solidFill>
              </a:rPr>
              <a:t>Projekt előkészítési szakasz: 2016 I: negyedévtől folyamatosan a pályázati felhívás végleges megjelenéséig.</a:t>
            </a:r>
          </a:p>
          <a:p>
            <a:pPr marL="514350" indent="-514350">
              <a:buAutoNum type="romanUcPeriod"/>
            </a:pPr>
            <a:r>
              <a:rPr lang="hu-HU" sz="2200" dirty="0" smtClean="0">
                <a:solidFill>
                  <a:schemeClr val="accent1">
                    <a:lumMod val="75000"/>
                  </a:schemeClr>
                </a:solidFill>
              </a:rPr>
              <a:t>Projektfejlesztési szakasz: a pályázati felhívás megjelenésétől számított 3 hónapig.</a:t>
            </a:r>
          </a:p>
          <a:p>
            <a:pPr marL="514350" indent="-514350">
              <a:buAutoNum type="romanUcPeriod"/>
            </a:pPr>
            <a:r>
              <a:rPr lang="hu-HU" sz="2200" dirty="0" smtClean="0">
                <a:solidFill>
                  <a:schemeClr val="accent1">
                    <a:lumMod val="75000"/>
                  </a:schemeClr>
                </a:solidFill>
              </a:rPr>
              <a:t>Projekt megvalósítási szakasz: 2016 III. negyedévtől a konstrukciók 	szabályai szerinti időintervallumban (2 év)</a:t>
            </a:r>
          </a:p>
          <a:p>
            <a:pPr marL="514350" indent="-514350">
              <a:buAutoNum type="romanUcPeriod"/>
            </a:pPr>
            <a:r>
              <a:rPr lang="hu-HU" sz="2200" dirty="0" smtClean="0">
                <a:solidFill>
                  <a:schemeClr val="accent1">
                    <a:lumMod val="75000"/>
                  </a:schemeClr>
                </a:solidFill>
              </a:rPr>
              <a:t>Projekt fenntartási szakasz 2018 év IV. negyedévtől a konstrukciók szabályai szerinti időintervallumban (5 év) </a:t>
            </a:r>
          </a:p>
          <a:p>
            <a:pPr marL="514350" indent="-514350">
              <a:buAutoNum type="romanUcPeriod"/>
            </a:pPr>
            <a:r>
              <a:rPr lang="hu-HU" sz="2200" dirty="0" smtClean="0">
                <a:solidFill>
                  <a:schemeClr val="accent1">
                    <a:lumMod val="75000"/>
                  </a:schemeClr>
                </a:solidFill>
              </a:rPr>
              <a:t>Jó gyakorlatok alkalmazása és kiterjesztése 2020-tól</a:t>
            </a:r>
            <a:endParaRPr lang="hu-HU" dirty="0" smtClean="0">
              <a:solidFill>
                <a:srgbClr val="FF0000"/>
              </a:solidFill>
            </a:endParaRPr>
          </a:p>
          <a:p>
            <a:endParaRPr lang="hu-HU" dirty="0" smtClean="0"/>
          </a:p>
          <a:p>
            <a:endParaRPr lang="hu-H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E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4908</TotalTime>
  <Words>7555</Words>
  <Application>Microsoft Office PowerPoint</Application>
  <PresentationFormat>Diavetítés a képernyőre (4:3 oldalarány)</PresentationFormat>
  <Paragraphs>1307</Paragraphs>
  <Slides>88</Slides>
  <Notes>1</Notes>
  <HiddenSlides>0</HiddenSlides>
  <MMClips>0</MMClips>
  <ScaleCrop>false</ScaleCrop>
  <HeadingPairs>
    <vt:vector size="4" baseType="variant">
      <vt:variant>
        <vt:lpstr>Téma</vt:lpstr>
      </vt:variant>
      <vt:variant>
        <vt:i4>1</vt:i4>
      </vt:variant>
      <vt:variant>
        <vt:lpstr>Diacímek</vt:lpstr>
      </vt:variant>
      <vt:variant>
        <vt:i4>88</vt:i4>
      </vt:variant>
    </vt:vector>
  </HeadingPairs>
  <TitlesOfParts>
    <vt:vector size="89" baseType="lpstr">
      <vt:lpstr>Office-téma</vt:lpstr>
      <vt:lpstr>ROADMAp</vt:lpstr>
      <vt:lpstr>ROADMAp</vt:lpstr>
      <vt:lpstr>ROADMAp</vt:lpstr>
      <vt:lpstr>GINOP-ROADMAp 1.</vt:lpstr>
      <vt:lpstr>GINOP-ROADMAp 1.</vt:lpstr>
      <vt:lpstr>GINOP-ROADMAp 2.</vt:lpstr>
      <vt:lpstr>GINOP-ROADMAp 2.</vt:lpstr>
      <vt:lpstr>GINOP-ROADMAp 3.</vt:lpstr>
      <vt:lpstr>GINOP-ROADMAp 3.</vt:lpstr>
      <vt:lpstr>GINOP-ROADMAp 4.</vt:lpstr>
      <vt:lpstr>GINOP-ROADMAp 4.</vt:lpstr>
      <vt:lpstr>GINOP-ROADMAp 5.</vt:lpstr>
      <vt:lpstr>GINOP-ROADMAp 5.</vt:lpstr>
      <vt:lpstr>GINOP-ROADMAp 6.</vt:lpstr>
      <vt:lpstr>GINOP-ROADMAp 6.</vt:lpstr>
      <vt:lpstr>GINOP-ROADMAp 7.</vt:lpstr>
      <vt:lpstr>GINOP-ROADMAp 7.</vt:lpstr>
      <vt:lpstr>GINOP-ROADMAp 8.</vt:lpstr>
      <vt:lpstr>GINOP-ROADMAp 8.</vt:lpstr>
      <vt:lpstr>KEHOP-ROADMAp 1.</vt:lpstr>
      <vt:lpstr>KEHOP-ROADMAp 1.</vt:lpstr>
      <vt:lpstr>KEHOP-ROADMAp 2.</vt:lpstr>
      <vt:lpstr>KEHOP-ROADMAp 2.</vt:lpstr>
      <vt:lpstr>KEHOP-ROADMAp 3.</vt:lpstr>
      <vt:lpstr>KEHOP-ROADMAp 3.</vt:lpstr>
      <vt:lpstr>KEHOP-ROADMAp 4.</vt:lpstr>
      <vt:lpstr>KEHOP-ROADMAp 4.</vt:lpstr>
      <vt:lpstr>KEHOP-ROADMAp 5.</vt:lpstr>
      <vt:lpstr>KEHOP-ROADMAp 5.</vt:lpstr>
      <vt:lpstr>KEHOP-ROADMAp 6.</vt:lpstr>
      <vt:lpstr>KEHOP-ROADMAp 6.</vt:lpstr>
      <vt:lpstr>KEHOP-ROADMAp 7.</vt:lpstr>
      <vt:lpstr>KEHOP-ROADMAp 7.</vt:lpstr>
      <vt:lpstr>KEHOP-ROADMAp 8.</vt:lpstr>
      <vt:lpstr>KEHOP-ROADMAp 8.</vt:lpstr>
      <vt:lpstr>KEHOP-ROADMAp 9.</vt:lpstr>
      <vt:lpstr>KEHOP-ROADMAp 9.</vt:lpstr>
      <vt:lpstr>RO-HU - ROADMAp 1.</vt:lpstr>
      <vt:lpstr>RO-HU - ROADMAp 1.</vt:lpstr>
      <vt:lpstr>RO-HU - ROADMAp 2.</vt:lpstr>
      <vt:lpstr>RO-HU - ROADMAp 2.</vt:lpstr>
      <vt:lpstr>RO-HU - ROADMAp 3.</vt:lpstr>
      <vt:lpstr>RO-HU - ROADMAp 3.</vt:lpstr>
      <vt:lpstr>RO-HU - ROADMAp 4.</vt:lpstr>
      <vt:lpstr>RO-HU - ROADMAp 4.</vt:lpstr>
      <vt:lpstr>RO-HU - ROADMAp 5.</vt:lpstr>
      <vt:lpstr>RO-HU - ROADMAp 5.</vt:lpstr>
      <vt:lpstr>RO-HU - ROADMAp 6.</vt:lpstr>
      <vt:lpstr>RO-HU - ROADMAp 6.</vt:lpstr>
      <vt:lpstr>RO-HU - ROADMAp 7.</vt:lpstr>
      <vt:lpstr>RO-HU - ROADMAp 7.</vt:lpstr>
      <vt:lpstr>TOP - ROADMAp 1.</vt:lpstr>
      <vt:lpstr>TOP - ROADMAp 1.</vt:lpstr>
      <vt:lpstr>TOP - ROADMAp 2.</vt:lpstr>
      <vt:lpstr>TOP - ROADMAp 2.</vt:lpstr>
      <vt:lpstr>TOP - ROADMAp 3.</vt:lpstr>
      <vt:lpstr>TOP - ROADMAp 3.</vt:lpstr>
      <vt:lpstr>TOP - ROADMAp 4.</vt:lpstr>
      <vt:lpstr>TOP - ROADMAp 4.</vt:lpstr>
      <vt:lpstr>TOP - ROADMAp 5.</vt:lpstr>
      <vt:lpstr>TOP - ROADMAp 5.</vt:lpstr>
      <vt:lpstr>TOP - ROADMAp 6.</vt:lpstr>
      <vt:lpstr>TOP - ROADMAp 6.</vt:lpstr>
      <vt:lpstr>TOP - ROADMAp 7.</vt:lpstr>
      <vt:lpstr>TOP - ROADMAp 7.</vt:lpstr>
      <vt:lpstr>TOP - ROADMAp 8.</vt:lpstr>
      <vt:lpstr>TOP - ROADMAp 8.</vt:lpstr>
      <vt:lpstr>VP - ROADMAp 1.</vt:lpstr>
      <vt:lpstr>VP - ROADMAp 1.</vt:lpstr>
      <vt:lpstr>VP - ROADMAp 2.</vt:lpstr>
      <vt:lpstr>VP - ROADMAp 2.</vt:lpstr>
      <vt:lpstr>VP - ROADMAp 3.</vt:lpstr>
      <vt:lpstr>VP - ROADMAp 3.</vt:lpstr>
      <vt:lpstr>VP - ROADMAp 4.</vt:lpstr>
      <vt:lpstr>VP - ROADMAp 4.</vt:lpstr>
      <vt:lpstr>VP - ROADMAp 5.</vt:lpstr>
      <vt:lpstr>VP - ROADMAp 5.</vt:lpstr>
      <vt:lpstr>VP - ROADMAp 6.</vt:lpstr>
      <vt:lpstr>VP - ROADMAp 6.</vt:lpstr>
      <vt:lpstr>BM-PILOT - ROADMAp 1.</vt:lpstr>
      <vt:lpstr>BM-PILOT - ROADMAp 1.</vt:lpstr>
      <vt:lpstr>BM-PILOT - ROADMAp 2.</vt:lpstr>
      <vt:lpstr>BM-PILOT - ROADMAp 2 .</vt:lpstr>
      <vt:lpstr>BM-PILOT - ROADMAp 3.</vt:lpstr>
      <vt:lpstr>BM-PILOT - ROADMAp 3. .</vt:lpstr>
      <vt:lpstr>BM-PILOT - ROADMAp 4.</vt:lpstr>
      <vt:lpstr>BM-PILOT - ROADMAp 4. .</vt:lpstr>
      <vt:lpstr>KÖSZÖNÖM  megtisztelő figyelmüket, RÉSZVÉTELÜKET!</vt:lpstr>
    </vt:vector>
  </TitlesOfParts>
  <Company>novak.adam@gmail.com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Asdfsdafa dsfasd asdf</dc:title>
  <dc:creator>Ádám Novák</dc:creator>
  <cp:lastModifiedBy> </cp:lastModifiedBy>
  <cp:revision>330</cp:revision>
  <dcterms:created xsi:type="dcterms:W3CDTF">2014-03-03T11:13:53Z</dcterms:created>
  <dcterms:modified xsi:type="dcterms:W3CDTF">2016-01-07T17:09:53Z</dcterms:modified>
</cp:coreProperties>
</file>