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commentAuthors.xml" ContentType="application/vnd.openxmlformats-officedocument.presentationml.commentAuth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8" r:id="rId1"/>
  </p:sldMasterIdLst>
  <p:notesMasterIdLst>
    <p:notesMasterId r:id="rId16"/>
  </p:notesMasterIdLst>
  <p:sldIdLst>
    <p:sldId id="292" r:id="rId2"/>
    <p:sldId id="293" r:id="rId3"/>
    <p:sldId id="294" r:id="rId4"/>
    <p:sldId id="295" r:id="rId5"/>
    <p:sldId id="296" r:id="rId6"/>
    <p:sldId id="297" r:id="rId7"/>
    <p:sldId id="298" r:id="rId8"/>
    <p:sldId id="299" r:id="rId9"/>
    <p:sldId id="300" r:id="rId10"/>
    <p:sldId id="302" r:id="rId11"/>
    <p:sldId id="275" r:id="rId12"/>
    <p:sldId id="276" r:id="rId13"/>
    <p:sldId id="277" r:id="rId14"/>
    <p:sldId id="278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 " initials="MSOFFICE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 snapToObjects="1">
      <p:cViewPr>
        <p:scale>
          <a:sx n="100" d="100"/>
          <a:sy n="100" d="100"/>
        </p:scale>
        <p:origin x="-702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>
      <p:cViewPr varScale="1">
        <p:scale>
          <a:sx n="86" d="100"/>
          <a:sy n="86" d="100"/>
        </p:scale>
        <p:origin x="3786" y="7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1230F8-2015-46AC-9C15-B08EDE877F5D}" type="datetimeFigureOut">
              <a:rPr lang="hu-HU" smtClean="0"/>
              <a:pPr/>
              <a:t>2016.01.07.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A5C11E-540C-488B-B718-84796C0B45F1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="" xmlns:p14="http://schemas.microsoft.com/office/powerpoint/2010/main" val="40365856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pPr/>
              <a:t>2016.01.07.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7" name="Cím 1"/>
          <p:cNvSpPr txBox="1">
            <a:spLocks/>
          </p:cNvSpPr>
          <p:nvPr userDrawn="1"/>
        </p:nvSpPr>
        <p:spPr>
          <a:xfrm>
            <a:off x="447989" y="44624"/>
            <a:ext cx="4412043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 cap="all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</p:spTree>
    <p:extLst>
      <p:ext uri="{BB962C8B-B14F-4D97-AF65-F5344CB8AC3E}">
        <p14:creationId xmlns="" xmlns:p14="http://schemas.microsoft.com/office/powerpoint/2010/main" val="3805236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47989" y="44624"/>
            <a:ext cx="4700075" cy="936104"/>
          </a:xfrm>
        </p:spPr>
        <p:txBody>
          <a:bodyPr>
            <a:normAutofit/>
          </a:bodyPr>
          <a:lstStyle>
            <a:lvl1pPr algn="l">
              <a:defRPr sz="2400"/>
            </a:lvl1pPr>
          </a:lstStyle>
          <a:p>
            <a:r>
              <a:rPr lang="hu-HU" dirty="0" smtClean="0"/>
              <a:t>Mintacím szerkesztése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pPr/>
              <a:t>2016.01.07.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="" xmlns:p14="http://schemas.microsoft.com/office/powerpoint/2010/main" val="1329614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pPr/>
              <a:t>2016.01.07.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7" name="Cím 1"/>
          <p:cNvSpPr txBox="1">
            <a:spLocks/>
          </p:cNvSpPr>
          <p:nvPr userDrawn="1"/>
        </p:nvSpPr>
        <p:spPr>
          <a:xfrm>
            <a:off x="447989" y="44624"/>
            <a:ext cx="4412043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 cap="all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</p:spTree>
    <p:extLst>
      <p:ext uri="{BB962C8B-B14F-4D97-AF65-F5344CB8AC3E}">
        <p14:creationId xmlns="" xmlns:p14="http://schemas.microsoft.com/office/powerpoint/2010/main" val="3469027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dirty="0" smtClean="0"/>
              <a:t>Mintaszöveg szerkesztése</a:t>
            </a:r>
          </a:p>
          <a:p>
            <a:pPr lvl="1"/>
            <a:r>
              <a:rPr lang="hu-HU" dirty="0" smtClean="0"/>
              <a:t>Második szint</a:t>
            </a:r>
          </a:p>
          <a:p>
            <a:pPr lvl="2"/>
            <a:r>
              <a:rPr lang="hu-HU" dirty="0" smtClean="0"/>
              <a:t>Harmadik szint</a:t>
            </a:r>
          </a:p>
          <a:p>
            <a:pPr lvl="3"/>
            <a:r>
              <a:rPr lang="hu-HU" dirty="0" smtClean="0"/>
              <a:t>Negyedik szint</a:t>
            </a:r>
          </a:p>
          <a:p>
            <a:pPr lvl="4"/>
            <a:r>
              <a:rPr lang="hu-HU" dirty="0" smtClean="0"/>
              <a:t>Ötödik szint</a:t>
            </a:r>
            <a:endParaRPr lang="hu-HU" dirty="0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pPr/>
              <a:t>2016.01.07.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="" xmlns:p14="http://schemas.microsoft.com/office/powerpoint/2010/main" val="3634561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pPr/>
              <a:t>2016.01.07.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="" xmlns:p14="http://schemas.microsoft.com/office/powerpoint/2010/main" val="244561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6" name="Tartalom helye 2"/>
          <p:cNvSpPr>
            <a:spLocks noGrp="1"/>
          </p:cNvSpPr>
          <p:nvPr>
            <p:ph idx="1"/>
          </p:nvPr>
        </p:nvSpPr>
        <p:spPr>
          <a:xfrm>
            <a:off x="447989" y="1628800"/>
            <a:ext cx="5111750" cy="469106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dirty="0" smtClean="0"/>
              <a:t>Mintaszöveg szerkesztése</a:t>
            </a:r>
          </a:p>
          <a:p>
            <a:pPr lvl="1"/>
            <a:r>
              <a:rPr lang="hu-HU" dirty="0" smtClean="0"/>
              <a:t>Második szint</a:t>
            </a:r>
          </a:p>
          <a:p>
            <a:pPr lvl="2"/>
            <a:r>
              <a:rPr lang="hu-HU" dirty="0" smtClean="0"/>
              <a:t>Harmadik szint</a:t>
            </a:r>
          </a:p>
          <a:p>
            <a:pPr lvl="3"/>
            <a:r>
              <a:rPr lang="hu-HU" dirty="0" smtClean="0"/>
              <a:t>Negyedik szint</a:t>
            </a:r>
          </a:p>
          <a:p>
            <a:pPr lvl="4"/>
            <a:r>
              <a:rPr lang="hu-HU" dirty="0" smtClean="0"/>
              <a:t>Ötödik szint</a:t>
            </a:r>
            <a:endParaRPr lang="hu-HU" dirty="0"/>
          </a:p>
        </p:txBody>
      </p:sp>
      <p:sp>
        <p:nvSpPr>
          <p:cNvPr id="7" name="Kép helye 2"/>
          <p:cNvSpPr>
            <a:spLocks noGrp="1"/>
          </p:cNvSpPr>
          <p:nvPr>
            <p:ph type="pic" idx="13"/>
          </p:nvPr>
        </p:nvSpPr>
        <p:spPr>
          <a:xfrm>
            <a:off x="5724128" y="1633102"/>
            <a:ext cx="3240360" cy="469106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</p:spTree>
    <p:extLst>
      <p:ext uri="{BB962C8B-B14F-4D97-AF65-F5344CB8AC3E}">
        <p14:creationId xmlns="" xmlns:p14="http://schemas.microsoft.com/office/powerpoint/2010/main" val="20861757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1435100"/>
            <a:ext cx="5111750" cy="46910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dirty="0" smtClean="0"/>
              <a:t>Második szint</a:t>
            </a:r>
          </a:p>
          <a:p>
            <a:pPr lvl="2"/>
            <a:r>
              <a:rPr lang="hu-HU" dirty="0" smtClean="0"/>
              <a:t>Harmadik szint</a:t>
            </a:r>
          </a:p>
          <a:p>
            <a:pPr lvl="3"/>
            <a:r>
              <a:rPr lang="hu-HU" dirty="0" smtClean="0"/>
              <a:t>Negyedik szint</a:t>
            </a:r>
          </a:p>
          <a:p>
            <a:pPr lvl="4"/>
            <a:r>
              <a:rPr lang="hu-HU" dirty="0" smtClean="0"/>
              <a:t>Ötödik szint</a:t>
            </a:r>
            <a:endParaRPr lang="hu-HU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pPr/>
              <a:t>2016.01.07.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9" name="Cím 1"/>
          <p:cNvSpPr>
            <a:spLocks noGrp="1"/>
          </p:cNvSpPr>
          <p:nvPr>
            <p:ph type="title"/>
          </p:nvPr>
        </p:nvSpPr>
        <p:spPr>
          <a:xfrm>
            <a:off x="447989" y="44624"/>
            <a:ext cx="4412043" cy="864096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</p:spTree>
    <p:extLst>
      <p:ext uri="{BB962C8B-B14F-4D97-AF65-F5344CB8AC3E}">
        <p14:creationId xmlns="" xmlns:p14="http://schemas.microsoft.com/office/powerpoint/2010/main" val="1428776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pPr/>
              <a:t>2016.01.07.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="" xmlns:p14="http://schemas.microsoft.com/office/powerpoint/2010/main" val="90349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47989" y="44624"/>
            <a:ext cx="4412043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dirty="0" smtClean="0"/>
              <a:t>Mintacím szerkesztése</a:t>
            </a:r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dirty="0" smtClean="0"/>
              <a:t>Mintaszöveg szerkesztése</a:t>
            </a:r>
          </a:p>
          <a:p>
            <a:pPr lvl="1"/>
            <a:r>
              <a:rPr lang="hu-HU" dirty="0" smtClean="0"/>
              <a:t>Második szint</a:t>
            </a:r>
          </a:p>
          <a:p>
            <a:pPr lvl="2"/>
            <a:r>
              <a:rPr lang="hu-HU" dirty="0" smtClean="0"/>
              <a:t>Harmadik szint</a:t>
            </a:r>
          </a:p>
          <a:p>
            <a:pPr lvl="3"/>
            <a:r>
              <a:rPr lang="hu-HU" dirty="0" smtClean="0"/>
              <a:t>Negyedik szint</a:t>
            </a:r>
          </a:p>
          <a:p>
            <a:pPr lvl="4"/>
            <a:r>
              <a:rPr lang="hu-HU" dirty="0" smtClean="0"/>
              <a:t>Ötödik szint</a:t>
            </a:r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D05FFA-4383-4574-9830-A5FF25BE8406}" type="datetimeFigureOut">
              <a:rPr lang="hu-HU" smtClean="0"/>
              <a:pPr/>
              <a:t>2016.01.07.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="" xmlns:p14="http://schemas.microsoft.com/office/powerpoint/2010/main" val="1915082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6" r:id="rId7"/>
    <p:sldLayoutId id="2147483667" r:id="rId8"/>
  </p:sldLayoutIdLst>
  <p:txStyles>
    <p:titleStyle>
      <a:lvl1pPr algn="l" defTabSz="914400" rtl="0" eaLnBrk="1" latinLnBrk="0" hangingPunct="1">
        <a:spcBef>
          <a:spcPct val="0"/>
        </a:spcBef>
        <a:buNone/>
        <a:defRPr sz="2400" b="1" kern="1200" cap="all" baseline="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323452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556792"/>
            <a:ext cx="802838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endParaRPr lang="hu-HU" sz="2000" dirty="0">
              <a:solidFill>
                <a:schemeClr val="tx2"/>
              </a:solidFill>
            </a:endParaRPr>
          </a:p>
        </p:txBody>
      </p:sp>
      <p:sp>
        <p:nvSpPr>
          <p:cNvPr id="6" name="Szövegdoboz 5"/>
          <p:cNvSpPr txBox="1"/>
          <p:nvPr/>
        </p:nvSpPr>
        <p:spPr>
          <a:xfrm>
            <a:off x="827584" y="1595021"/>
            <a:ext cx="748883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400" b="1" dirty="0" smtClean="0">
                <a:solidFill>
                  <a:schemeClr val="accent1">
                    <a:lumMod val="75000"/>
                  </a:schemeClr>
                </a:solidFill>
              </a:rPr>
              <a:t>TÁMOP 7.2.1.  PROJEKT KERETÉBEN</a:t>
            </a:r>
            <a:r>
              <a:rPr lang="hu-HU" dirty="0" smtClean="0">
                <a:solidFill>
                  <a:schemeClr val="accent1">
                    <a:lumMod val="75000"/>
                  </a:schemeClr>
                </a:solidFill>
              </a:rPr>
              <a:t>:</a:t>
            </a:r>
          </a:p>
          <a:p>
            <a:pPr algn="ctr"/>
            <a:endParaRPr lang="hu-HU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hu-HU" sz="2000" b="1" dirty="0" smtClean="0">
                <a:solidFill>
                  <a:schemeClr val="accent1">
                    <a:lumMod val="75000"/>
                  </a:schemeClr>
                </a:solidFill>
              </a:rPr>
              <a:t>A „Szinergiavizsgálat más operatív programmal, az egymásra épülő programok nevesítése” főtevékenységen belül</a:t>
            </a:r>
          </a:p>
          <a:p>
            <a:pPr algn="ctr"/>
            <a:endParaRPr lang="hu-HU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hu-HU" b="1" i="1" dirty="0" smtClean="0">
                <a:solidFill>
                  <a:schemeClr val="accent1">
                    <a:lumMod val="75000"/>
                  </a:schemeClr>
                </a:solidFill>
              </a:rPr>
              <a:t>„A PILOT </a:t>
            </a:r>
            <a:r>
              <a:rPr lang="hu-HU" b="1" i="1" dirty="0" err="1" smtClean="0">
                <a:solidFill>
                  <a:schemeClr val="accent1">
                    <a:lumMod val="75000"/>
                  </a:schemeClr>
                </a:solidFill>
              </a:rPr>
              <a:t>Közmunkaprogramokból-ból</a:t>
            </a:r>
            <a:r>
              <a:rPr lang="hu-HU" b="1" i="1" dirty="0" smtClean="0">
                <a:solidFill>
                  <a:schemeClr val="accent1">
                    <a:lumMod val="75000"/>
                  </a:schemeClr>
                </a:solidFill>
              </a:rPr>
              <a:t> finanszírozható az </a:t>
            </a:r>
            <a:r>
              <a:rPr lang="hu-HU" b="1" i="1" dirty="0" err="1" smtClean="0">
                <a:solidFill>
                  <a:schemeClr val="accent1">
                    <a:lumMod val="75000"/>
                  </a:schemeClr>
                </a:solidFill>
              </a:rPr>
              <a:t>EFOP-hoz</a:t>
            </a:r>
            <a:r>
              <a:rPr lang="hu-HU" b="1" i="1" dirty="0" smtClean="0">
                <a:solidFill>
                  <a:schemeClr val="accent1">
                    <a:lumMod val="75000"/>
                  </a:schemeClr>
                </a:solidFill>
              </a:rPr>
              <a:t> kapcsolódó programok/projektek”</a:t>
            </a:r>
          </a:p>
          <a:p>
            <a:pPr algn="ctr"/>
            <a:endParaRPr lang="hu-HU" b="1" i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hu-HU" b="1" i="1" dirty="0" smtClean="0">
                <a:solidFill>
                  <a:schemeClr val="accent1">
                    <a:lumMod val="75000"/>
                  </a:schemeClr>
                </a:solidFill>
              </a:rPr>
              <a:t>című </a:t>
            </a:r>
            <a:r>
              <a:rPr lang="hu-HU" b="1" i="1" dirty="0" err="1" smtClean="0">
                <a:solidFill>
                  <a:schemeClr val="accent1">
                    <a:lumMod val="75000"/>
                  </a:schemeClr>
                </a:solidFill>
              </a:rPr>
              <a:t>workshop</a:t>
            </a:r>
            <a:r>
              <a:rPr lang="hu-HU" b="1" i="1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pPr algn="ctr"/>
            <a:r>
              <a:rPr lang="hu-HU" i="1" dirty="0" smtClean="0">
                <a:solidFill>
                  <a:schemeClr val="accent1">
                    <a:lumMod val="75000"/>
                  </a:schemeClr>
                </a:solidFill>
              </a:rPr>
              <a:t>Helyszín: Békéscsaba</a:t>
            </a:r>
          </a:p>
          <a:p>
            <a:pPr algn="ctr"/>
            <a:r>
              <a:rPr lang="hu-HU" i="1" dirty="0" smtClean="0">
                <a:solidFill>
                  <a:schemeClr val="accent1">
                    <a:lumMod val="75000"/>
                  </a:schemeClr>
                </a:solidFill>
              </a:rPr>
              <a:t>Időpont: 2015.12.17.</a:t>
            </a:r>
          </a:p>
          <a:p>
            <a:pPr algn="ctr"/>
            <a:endParaRPr lang="hu-HU" b="1" i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hu-HU" i="1" dirty="0" smtClean="0">
                <a:solidFill>
                  <a:schemeClr val="accent1">
                    <a:lumMod val="75000"/>
                  </a:schemeClr>
                </a:solidFill>
              </a:rPr>
              <a:t>Készítette: Projektfelügyelet Kft.</a:t>
            </a:r>
          </a:p>
          <a:p>
            <a:pPr algn="ctr"/>
            <a:endParaRPr lang="hu-HU" i="1" dirty="0" smtClean="0"/>
          </a:p>
          <a:p>
            <a:pPr algn="ctr"/>
            <a:endParaRPr lang="hu-HU" dirty="0" smtClean="0"/>
          </a:p>
          <a:p>
            <a:r>
              <a:rPr lang="hu-HU" dirty="0" smtClean="0"/>
              <a:t> </a:t>
            </a:r>
          </a:p>
          <a:p>
            <a:endParaRPr lang="hu-HU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800" cap="small" dirty="0" smtClean="0">
                <a:solidFill>
                  <a:srgbClr val="FFFF00"/>
                </a:solidFill>
              </a:rPr>
              <a:t>„Kitörési pont a háztáji gazdaságok irányába”</a:t>
            </a:r>
            <a:r>
              <a:rPr lang="hu-HU" sz="2800" dirty="0" smtClean="0">
                <a:solidFill>
                  <a:srgbClr val="FFFF00"/>
                </a:solidFill>
              </a:rPr>
              <a:t/>
            </a:r>
            <a:br>
              <a:rPr lang="hu-HU" sz="2800" dirty="0" smtClean="0">
                <a:solidFill>
                  <a:srgbClr val="FFFF00"/>
                </a:solidFill>
              </a:rPr>
            </a:br>
            <a:r>
              <a:rPr lang="hu-HU" sz="2800" cap="small" dirty="0" smtClean="0">
                <a:solidFill>
                  <a:srgbClr val="FFFF00"/>
                </a:solidFill>
              </a:rPr>
              <a:t>(Békés megyei közmunka pilot program)</a:t>
            </a:r>
            <a:r>
              <a:rPr lang="hu-HU" sz="2800" dirty="0" smtClean="0">
                <a:solidFill>
                  <a:srgbClr val="FFFF00"/>
                </a:solidFill>
              </a:rPr>
              <a:t/>
            </a:r>
            <a:br>
              <a:rPr lang="hu-HU" sz="2800" dirty="0" smtClean="0">
                <a:solidFill>
                  <a:srgbClr val="FFFF00"/>
                </a:solidFill>
              </a:rPr>
            </a:br>
            <a:r>
              <a:rPr lang="hu-HU" sz="2800" cap="small" dirty="0" smtClean="0">
                <a:solidFill>
                  <a:srgbClr val="FFFF00"/>
                </a:solidFill>
              </a:rPr>
              <a:t>2015-2016. év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323452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7" name="Téglalap 6"/>
          <p:cNvSpPr/>
          <p:nvPr/>
        </p:nvSpPr>
        <p:spPr>
          <a:xfrm>
            <a:off x="467544" y="1340769"/>
            <a:ext cx="8208912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hu-HU" sz="2400" b="1" cap="small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hu-HU" sz="2400" b="1" cap="small" dirty="0" smtClean="0">
                <a:solidFill>
                  <a:schemeClr val="accent1">
                    <a:lumMod val="75000"/>
                  </a:schemeClr>
                </a:solidFill>
              </a:rPr>
              <a:t>A gazdasági modell területi lehatárolása:</a:t>
            </a:r>
          </a:p>
          <a:p>
            <a:endParaRPr lang="hu-HU" sz="2400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hu-HU" sz="2400" dirty="0" smtClean="0">
                <a:solidFill>
                  <a:schemeClr val="accent1">
                    <a:lumMod val="75000"/>
                  </a:schemeClr>
                </a:solidFill>
              </a:rPr>
              <a:t>Békés megye Orosházi Járás és Mezőkovácsházi Járás, amelyek a kedvezményezett járások besorolásáról szóló 290/2014. (XI. 26.) Korm. rendelet alapján az Orosházi Járás települései „kedvezményezett járás”</a:t>
            </a:r>
            <a:r>
              <a:rPr lang="hu-HU" sz="2400" dirty="0" err="1" smtClean="0">
                <a:solidFill>
                  <a:schemeClr val="accent1">
                    <a:lumMod val="75000"/>
                  </a:schemeClr>
                </a:solidFill>
              </a:rPr>
              <a:t>-kénti</a:t>
            </a:r>
            <a:r>
              <a:rPr lang="hu-HU" sz="2400" dirty="0" smtClean="0">
                <a:solidFill>
                  <a:schemeClr val="accent1">
                    <a:lumMod val="75000"/>
                  </a:schemeClr>
                </a:solidFill>
              </a:rPr>
              <a:t> besorolással, míg a Mezőkovácsházi Járás települései „komplex programmal fejlesztendő járás”</a:t>
            </a:r>
            <a:r>
              <a:rPr lang="hu-HU" sz="2400" dirty="0" err="1" smtClean="0">
                <a:solidFill>
                  <a:schemeClr val="accent1">
                    <a:lumMod val="75000"/>
                  </a:schemeClr>
                </a:solidFill>
              </a:rPr>
              <a:t>-kénti</a:t>
            </a:r>
            <a:r>
              <a:rPr lang="hu-HU" sz="2400" dirty="0" smtClean="0">
                <a:solidFill>
                  <a:schemeClr val="accent1">
                    <a:lumMod val="75000"/>
                  </a:schemeClr>
                </a:solidFill>
              </a:rPr>
              <a:t> besorolással vesznek részt a programban.</a:t>
            </a:r>
          </a:p>
          <a:p>
            <a:pPr marL="355600" lvl="1" indent="-355600">
              <a:buFont typeface="Arial" pitchFamily="34" charset="0"/>
              <a:buChar char="•"/>
            </a:pPr>
            <a:endParaRPr lang="hu-HU" dirty="0" smtClean="0">
              <a:ea typeface="+mj-ea"/>
              <a:cs typeface="+mj-cs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hu-H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MEGYEI KIEMELT PROJEKT/PROGRAM JAVASLATOK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6357804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7" name="Szövegdoboz 6"/>
          <p:cNvSpPr txBox="1"/>
          <p:nvPr/>
        </p:nvSpPr>
        <p:spPr>
          <a:xfrm>
            <a:off x="611560" y="1556792"/>
            <a:ext cx="806489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dirty="0" smtClean="0">
                <a:solidFill>
                  <a:schemeClr val="accent1">
                    <a:lumMod val="75000"/>
                  </a:schemeClr>
                </a:solidFill>
              </a:rPr>
              <a:t>Kiemelt projekt javaslatok:</a:t>
            </a:r>
          </a:p>
          <a:p>
            <a:endParaRPr lang="hu-HU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hu-HU" dirty="0">
                <a:solidFill>
                  <a:schemeClr val="accent1">
                    <a:lumMod val="75000"/>
                  </a:schemeClr>
                </a:solidFill>
              </a:rPr>
              <a:t>Békés megyei összefogás a ’</a:t>
            </a:r>
            <a:r>
              <a:rPr lang="hu-HU" dirty="0" err="1">
                <a:solidFill>
                  <a:schemeClr val="accent1">
                    <a:lumMod val="75000"/>
                  </a:schemeClr>
                </a:solidFill>
              </a:rPr>
              <a:t>Pilot</a:t>
            </a:r>
            <a:r>
              <a:rPr lang="hu-HU" dirty="0">
                <a:solidFill>
                  <a:schemeClr val="accent1">
                    <a:lumMod val="75000"/>
                  </a:schemeClr>
                </a:solidFill>
              </a:rPr>
              <a:t>’ közmunkaprogramban dolgozók </a:t>
            </a:r>
            <a:r>
              <a:rPr lang="hu-HU" dirty="0" smtClean="0">
                <a:solidFill>
                  <a:schemeClr val="accent1">
                    <a:lumMod val="75000"/>
                  </a:schemeClr>
                </a:solidFill>
              </a:rPr>
              <a:t>képzéséért.</a:t>
            </a:r>
            <a:endParaRPr lang="hu-HU" dirty="0">
              <a:solidFill>
                <a:schemeClr val="accent1">
                  <a:lumMod val="75000"/>
                </a:schemeClr>
              </a:solidFill>
            </a:endParaRPr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hu-HU" dirty="0" smtClean="0">
                <a:solidFill>
                  <a:schemeClr val="accent1">
                    <a:lumMod val="75000"/>
                  </a:schemeClr>
                </a:solidFill>
              </a:rPr>
              <a:t>A ’</a:t>
            </a:r>
            <a:r>
              <a:rPr lang="hu-HU" dirty="0" err="1" smtClean="0">
                <a:solidFill>
                  <a:schemeClr val="accent1">
                    <a:lumMod val="75000"/>
                  </a:schemeClr>
                </a:solidFill>
              </a:rPr>
              <a:t>Pilot</a:t>
            </a:r>
            <a:r>
              <a:rPr lang="hu-HU" dirty="0">
                <a:solidFill>
                  <a:schemeClr val="accent1">
                    <a:lumMod val="75000"/>
                  </a:schemeClr>
                </a:solidFill>
              </a:rPr>
              <a:t>’ közmunkaprogramban dolgozók által felépített  </a:t>
            </a:r>
            <a:r>
              <a:rPr lang="hu-HU" dirty="0" smtClean="0">
                <a:solidFill>
                  <a:schemeClr val="accent1">
                    <a:lumMod val="75000"/>
                  </a:schemeClr>
                </a:solidFill>
              </a:rPr>
              <a:t>gazdaságok. kapacitásbővítéséért.</a:t>
            </a:r>
            <a:endParaRPr lang="hu-HU" dirty="0">
              <a:solidFill>
                <a:schemeClr val="accent1">
                  <a:lumMod val="75000"/>
                </a:schemeClr>
              </a:solidFill>
            </a:endParaRPr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hu-HU" dirty="0" smtClean="0">
                <a:solidFill>
                  <a:schemeClr val="accent1">
                    <a:lumMod val="75000"/>
                  </a:schemeClr>
                </a:solidFill>
              </a:rPr>
              <a:t>A ’</a:t>
            </a:r>
            <a:r>
              <a:rPr lang="hu-HU" dirty="0" err="1" smtClean="0">
                <a:solidFill>
                  <a:schemeClr val="accent1">
                    <a:lumMod val="75000"/>
                  </a:schemeClr>
                </a:solidFill>
              </a:rPr>
              <a:t>Pilot</a:t>
            </a:r>
            <a:r>
              <a:rPr lang="hu-HU" dirty="0">
                <a:solidFill>
                  <a:schemeClr val="accent1">
                    <a:lumMod val="75000"/>
                  </a:schemeClr>
                </a:solidFill>
              </a:rPr>
              <a:t>’ közmunkaprogramban dolgozók gazdasága által </a:t>
            </a:r>
            <a:r>
              <a:rPr lang="hu-HU" dirty="0" smtClean="0">
                <a:solidFill>
                  <a:schemeClr val="accent1">
                    <a:lumMod val="75000"/>
                  </a:schemeClr>
                </a:solidFill>
              </a:rPr>
              <a:t>megtermelt. </a:t>
            </a:r>
            <a:r>
              <a:rPr lang="hu-HU" dirty="0">
                <a:solidFill>
                  <a:schemeClr val="accent1">
                    <a:lumMod val="75000"/>
                  </a:schemeClr>
                </a:solidFill>
              </a:rPr>
              <a:t>kertészeti termékek piacra jutásának </a:t>
            </a:r>
            <a:r>
              <a:rPr lang="hu-HU" dirty="0" smtClean="0">
                <a:solidFill>
                  <a:schemeClr val="accent1">
                    <a:lumMod val="75000"/>
                  </a:schemeClr>
                </a:solidFill>
              </a:rPr>
              <a:t>elősegítéséért.</a:t>
            </a:r>
            <a:endParaRPr lang="hu-HU" dirty="0">
              <a:solidFill>
                <a:schemeClr val="accent1">
                  <a:lumMod val="75000"/>
                </a:schemeClr>
              </a:solidFill>
            </a:endParaRPr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hu-HU" dirty="0">
                <a:solidFill>
                  <a:schemeClr val="accent1">
                    <a:lumMod val="75000"/>
                  </a:schemeClr>
                </a:solidFill>
              </a:rPr>
              <a:t>Állattartási technológia egységesítése (takarmány keverők </a:t>
            </a:r>
            <a:r>
              <a:rPr lang="hu-HU" dirty="0" smtClean="0">
                <a:solidFill>
                  <a:schemeClr val="accent1">
                    <a:lumMod val="75000"/>
                  </a:schemeClr>
                </a:solidFill>
              </a:rPr>
              <a:t>telepítése).</a:t>
            </a:r>
            <a:endParaRPr lang="hu-HU" dirty="0">
              <a:solidFill>
                <a:schemeClr val="accent1">
                  <a:lumMod val="75000"/>
                </a:schemeClr>
              </a:solidFill>
            </a:endParaRPr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hu-HU" dirty="0">
                <a:solidFill>
                  <a:schemeClr val="accent1">
                    <a:lumMod val="75000"/>
                  </a:schemeClr>
                </a:solidFill>
              </a:rPr>
              <a:t>Nem mezőgazdasági tevékenységek fejlesztése a szociális szövetkezetek </a:t>
            </a:r>
            <a:r>
              <a:rPr lang="hu-HU" dirty="0" smtClean="0">
                <a:solidFill>
                  <a:schemeClr val="accent1">
                    <a:lumMod val="75000"/>
                  </a:schemeClr>
                </a:solidFill>
              </a:rPr>
              <a:t>szintjén.</a:t>
            </a:r>
            <a:endParaRPr lang="hu-H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KIEMELT PROJEKTEK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6357804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412776"/>
            <a:ext cx="802838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chemeClr val="accent1">
                    <a:lumMod val="75000"/>
                  </a:schemeClr>
                </a:solidFill>
              </a:rPr>
              <a:t>CÉLJA:</a:t>
            </a:r>
            <a:r>
              <a:rPr lang="hu-HU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hu-HU" dirty="0">
                <a:solidFill>
                  <a:schemeClr val="accent1">
                    <a:lumMod val="75000"/>
                  </a:schemeClr>
                </a:solidFill>
              </a:rPr>
              <a:t>Ú</a:t>
            </a:r>
            <a:r>
              <a:rPr lang="hu-HU" dirty="0" smtClean="0">
                <a:solidFill>
                  <a:schemeClr val="accent1">
                    <a:lumMod val="75000"/>
                  </a:schemeClr>
                </a:solidFill>
              </a:rPr>
              <a:t>jszerű</a:t>
            </a:r>
            <a:r>
              <a:rPr lang="hu-HU" dirty="0">
                <a:solidFill>
                  <a:schemeClr val="accent1">
                    <a:lumMod val="75000"/>
                  </a:schemeClr>
                </a:solidFill>
              </a:rPr>
              <a:t>, gazdaságilag is fenntartható (azaz állami források nélkül is működőképes) rendszer felállítása, amely a térség munkanélküliségi mutatóit jelentősen csökkenti</a:t>
            </a:r>
            <a:endParaRPr lang="hu-HU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hu-HU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hu-HU" b="1" dirty="0" smtClean="0">
                <a:solidFill>
                  <a:schemeClr val="accent1">
                    <a:lumMod val="75000"/>
                  </a:schemeClr>
                </a:solidFill>
              </a:rPr>
              <a:t>INDOKOLTSÁGA: </a:t>
            </a:r>
            <a:r>
              <a:rPr lang="hu-HU" dirty="0" smtClean="0">
                <a:solidFill>
                  <a:schemeClr val="accent1">
                    <a:lumMod val="75000"/>
                  </a:schemeClr>
                </a:solidFill>
              </a:rPr>
              <a:t>Jelenleg </a:t>
            </a:r>
            <a:r>
              <a:rPr lang="hu-HU" dirty="0">
                <a:solidFill>
                  <a:schemeClr val="accent1">
                    <a:lumMod val="75000"/>
                  </a:schemeClr>
                </a:solidFill>
              </a:rPr>
              <a:t>a </a:t>
            </a:r>
            <a:r>
              <a:rPr lang="hu-HU" dirty="0" smtClean="0">
                <a:solidFill>
                  <a:schemeClr val="accent1">
                    <a:lumMod val="75000"/>
                  </a:schemeClr>
                </a:solidFill>
              </a:rPr>
              <a:t>PILOT programban </a:t>
            </a:r>
            <a:r>
              <a:rPr lang="hu-HU" dirty="0">
                <a:solidFill>
                  <a:schemeClr val="accent1">
                    <a:lumMod val="75000"/>
                  </a:schemeClr>
                </a:solidFill>
              </a:rPr>
              <a:t>résztvevők többsége nem rendelkezik semmilyen mezőgazdasági </a:t>
            </a:r>
            <a:r>
              <a:rPr lang="hu-HU" dirty="0" smtClean="0">
                <a:solidFill>
                  <a:schemeClr val="accent1">
                    <a:lumMod val="75000"/>
                  </a:schemeClr>
                </a:solidFill>
              </a:rPr>
              <a:t>alapképzettséggel, a hosszú távú és gazdaságos működés feltétele, a megfelelő szintű szakmai alapismeretek.</a:t>
            </a:r>
            <a:endParaRPr lang="hu-HU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hu-HU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hu-HU" b="1" dirty="0" smtClean="0">
                <a:solidFill>
                  <a:schemeClr val="accent1">
                    <a:lumMod val="75000"/>
                  </a:schemeClr>
                </a:solidFill>
              </a:rPr>
              <a:t>FORRÁS: </a:t>
            </a:r>
          </a:p>
          <a:p>
            <a:r>
              <a:rPr lang="hu-HU" b="1" dirty="0" smtClean="0">
                <a:solidFill>
                  <a:schemeClr val="accent1">
                    <a:lumMod val="75000"/>
                  </a:schemeClr>
                </a:solidFill>
              </a:rPr>
              <a:t>EFOP </a:t>
            </a:r>
            <a:r>
              <a:rPr lang="hu-HU" dirty="0" smtClean="0">
                <a:solidFill>
                  <a:schemeClr val="accent1">
                    <a:lumMod val="75000"/>
                  </a:schemeClr>
                </a:solidFill>
              </a:rPr>
              <a:t>1.11 </a:t>
            </a:r>
            <a:r>
              <a:rPr lang="hu-HU" dirty="0">
                <a:solidFill>
                  <a:schemeClr val="accent1">
                    <a:lumMod val="75000"/>
                  </a:schemeClr>
                </a:solidFill>
              </a:rPr>
              <a:t>Hátrányenyhítés a társadalmi integrációt szolgáló társadalmi gazdaság </a:t>
            </a:r>
            <a:r>
              <a:rPr lang="hu-HU" dirty="0" smtClean="0">
                <a:solidFill>
                  <a:schemeClr val="accent1">
                    <a:lumMod val="75000"/>
                  </a:schemeClr>
                </a:solidFill>
              </a:rPr>
              <a:t>eszközeivel,</a:t>
            </a:r>
            <a:endParaRPr lang="hu-HU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hu-HU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hu-HU" b="1" dirty="0" smtClean="0">
                <a:solidFill>
                  <a:schemeClr val="accent1">
                    <a:lumMod val="75000"/>
                  </a:schemeClr>
                </a:solidFill>
              </a:rPr>
              <a:t>KEDVEZMÉNYEZETT(EK): </a:t>
            </a:r>
            <a:r>
              <a:rPr lang="hu-HU" dirty="0">
                <a:solidFill>
                  <a:schemeClr val="accent1">
                    <a:lumMod val="75000"/>
                  </a:schemeClr>
                </a:solidFill>
              </a:rPr>
              <a:t>Önkormányzatok, szociális szövetkezetek</a:t>
            </a:r>
          </a:p>
          <a:p>
            <a:endParaRPr lang="hu-HU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hu-HU" b="1" dirty="0" smtClean="0">
                <a:solidFill>
                  <a:schemeClr val="accent1">
                    <a:lumMod val="75000"/>
                  </a:schemeClr>
                </a:solidFill>
              </a:rPr>
              <a:t>CÉLCSOPORT: </a:t>
            </a:r>
            <a:r>
              <a:rPr lang="hu-HU" dirty="0">
                <a:solidFill>
                  <a:schemeClr val="accent1">
                    <a:lumMod val="75000"/>
                  </a:schemeClr>
                </a:solidFill>
              </a:rPr>
              <a:t>Közfoglalkoztatottak, szociális szövetkezetek tagjai</a:t>
            </a:r>
          </a:p>
          <a:p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KIEMELT PROJEKT I.</a:t>
            </a:r>
            <a:br>
              <a:rPr lang="hu-HU" sz="2800" dirty="0" smtClean="0">
                <a:solidFill>
                  <a:srgbClr val="FFFF00"/>
                </a:solidFill>
              </a:rPr>
            </a:br>
            <a:r>
              <a:rPr lang="hu-HU" sz="2800" dirty="0" smtClean="0">
                <a:solidFill>
                  <a:srgbClr val="FFFF00"/>
                </a:solidFill>
              </a:rPr>
              <a:t>FŐ elemei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6357804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556793"/>
            <a:ext cx="8028384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 smtClean="0">
                <a:solidFill>
                  <a:schemeClr val="accent1">
                    <a:lumMod val="75000"/>
                  </a:schemeClr>
                </a:solidFill>
              </a:rPr>
              <a:t>PROJEKT LEÍRÁSA, ELEMEI:</a:t>
            </a:r>
          </a:p>
          <a:p>
            <a:pPr algn="just"/>
            <a:endParaRPr lang="hu-HU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hu-HU" sz="2000" dirty="0" smtClean="0">
                <a:solidFill>
                  <a:schemeClr val="accent1">
                    <a:lumMod val="75000"/>
                  </a:schemeClr>
                </a:solidFill>
              </a:rPr>
              <a:t>A </a:t>
            </a:r>
            <a:r>
              <a:rPr lang="hu-HU" sz="2000" dirty="0">
                <a:solidFill>
                  <a:schemeClr val="accent1">
                    <a:lumMod val="75000"/>
                  </a:schemeClr>
                </a:solidFill>
              </a:rPr>
              <a:t>gazdasági modell (Pilot program) célja egy olyan újszerű, gazdaságilag is fenntartható (</a:t>
            </a:r>
            <a:r>
              <a:rPr lang="hu-HU" sz="2000" dirty="0" smtClean="0">
                <a:solidFill>
                  <a:schemeClr val="accent1">
                    <a:lumMod val="75000"/>
                  </a:schemeClr>
                </a:solidFill>
              </a:rPr>
              <a:t>azaz a jövőben </a:t>
            </a:r>
            <a:r>
              <a:rPr lang="hu-HU" sz="2000" dirty="0">
                <a:solidFill>
                  <a:schemeClr val="accent1">
                    <a:lumMod val="75000"/>
                  </a:schemeClr>
                </a:solidFill>
              </a:rPr>
              <a:t>állami források nélkül is működőképes) rendszer felállítása, amely a térség munkanélküliségi mutatóit jelentősen csökkenti úgy, hogy érdemi és hosszútávon is fenntartható gazdasági tevékenységet végez, illetve ezen tevékenységhez szükséges alapképesítések megszerzésének elősegítése</a:t>
            </a:r>
            <a:r>
              <a:rPr lang="hu-HU" sz="2000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hu-HU" sz="2000" dirty="0">
                <a:solidFill>
                  <a:schemeClr val="accent1">
                    <a:lumMod val="75000"/>
                  </a:schemeClr>
                </a:solidFill>
              </a:rPr>
              <a:t>A működéshez szükséges infrastruktúra kialakítása (növényházak, állattartó épületek, mezőgazdasági termékek feldolgozásához szükséges épületek, eszközök) </a:t>
            </a:r>
            <a:r>
              <a:rPr lang="hu-HU" sz="2000" dirty="0" smtClean="0">
                <a:solidFill>
                  <a:schemeClr val="accent1">
                    <a:lumMod val="75000"/>
                  </a:schemeClr>
                </a:solidFill>
              </a:rPr>
              <a:t>ezek </a:t>
            </a:r>
            <a:r>
              <a:rPr lang="hu-HU" sz="2000" dirty="0">
                <a:solidFill>
                  <a:schemeClr val="accent1">
                    <a:lumMod val="75000"/>
                  </a:schemeClr>
                </a:solidFill>
              </a:rPr>
              <a:t>a BM és VP </a:t>
            </a:r>
            <a:r>
              <a:rPr lang="hu-HU" sz="2000" dirty="0" smtClean="0">
                <a:solidFill>
                  <a:schemeClr val="accent1">
                    <a:lumMod val="75000"/>
                  </a:schemeClr>
                </a:solidFill>
              </a:rPr>
              <a:t>forrásokból finanszírozhatók.</a:t>
            </a:r>
            <a:endParaRPr lang="hu-HU" sz="2000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endParaRPr lang="hu-HU" sz="2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KIEMLET PROJEKT I.</a:t>
            </a:r>
            <a:br>
              <a:rPr lang="hu-HU" sz="2800" dirty="0" smtClean="0">
                <a:solidFill>
                  <a:srgbClr val="FFFF00"/>
                </a:solidFill>
              </a:rPr>
            </a:br>
            <a:r>
              <a:rPr lang="hu-HU" sz="2800" dirty="0" smtClean="0">
                <a:solidFill>
                  <a:srgbClr val="FFFF00"/>
                </a:solidFill>
              </a:rPr>
              <a:t>MILYEN EREDMÉNYT VÁRUNK TŐLE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6357804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556792"/>
            <a:ext cx="8028384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 smtClean="0">
                <a:solidFill>
                  <a:schemeClr val="accent1">
                    <a:lumMod val="75000"/>
                  </a:schemeClr>
                </a:solidFill>
              </a:rPr>
              <a:t>A PROJEKTTŐL ELVÁRT EREDMÉNYEK:</a:t>
            </a:r>
          </a:p>
          <a:p>
            <a:endParaRPr lang="hu-HU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 algn="just">
              <a:buFont typeface="Wingdings" pitchFamily="2" charset="2"/>
              <a:buChar char="§"/>
            </a:pPr>
            <a:r>
              <a:rPr lang="hu-HU" sz="2000" dirty="0" smtClean="0">
                <a:solidFill>
                  <a:schemeClr val="accent1">
                    <a:lumMod val="75000"/>
                  </a:schemeClr>
                </a:solidFill>
              </a:rPr>
              <a:t>A célcsoport számára a növénytermesztés és állattenyésztés területén megszerzendő szakmai ismeretek, megyei szinten 2000 fő.</a:t>
            </a:r>
          </a:p>
          <a:p>
            <a:pPr marL="342900" indent="-342900" algn="just">
              <a:buFont typeface="Wingdings" pitchFamily="2" charset="2"/>
              <a:buChar char="§"/>
            </a:pPr>
            <a:r>
              <a:rPr lang="hu-HU" sz="2000" dirty="0" smtClean="0">
                <a:solidFill>
                  <a:schemeClr val="accent1">
                    <a:lumMod val="75000"/>
                  </a:schemeClr>
                </a:solidFill>
              </a:rPr>
              <a:t>A mezőgazdasági termékek feldolgozása révén további munkahelyek létesítése, 500 fő.</a:t>
            </a:r>
          </a:p>
          <a:p>
            <a:pPr marL="342900" indent="-342900" algn="just">
              <a:buFont typeface="Wingdings" pitchFamily="2" charset="2"/>
              <a:buChar char="§"/>
            </a:pPr>
            <a:r>
              <a:rPr lang="hu-HU" sz="2000" dirty="0" smtClean="0">
                <a:solidFill>
                  <a:schemeClr val="accent1">
                    <a:lumMod val="75000"/>
                  </a:schemeClr>
                </a:solidFill>
              </a:rPr>
              <a:t>Kialakul a háztáji gazdálkodási forma, így jelentősen nő az öngondoskodás képessége.</a:t>
            </a:r>
          </a:p>
          <a:p>
            <a:pPr marL="342900" indent="-342900" algn="just">
              <a:buFont typeface="Wingdings" pitchFamily="2" charset="2"/>
              <a:buChar char="§"/>
            </a:pPr>
            <a:endParaRPr lang="hu-HU" sz="2000" dirty="0" smtClean="0"/>
          </a:p>
          <a:p>
            <a:pPr marL="342900" indent="-342900" algn="just">
              <a:buFont typeface="Wingdings" pitchFamily="2" charset="2"/>
              <a:buChar char="§"/>
            </a:pPr>
            <a:endParaRPr lang="hu-HU" sz="2000" dirty="0" smtClean="0"/>
          </a:p>
          <a:p>
            <a:pPr marL="342900" indent="-342900" algn="just">
              <a:buFont typeface="Wingdings" pitchFamily="2" charset="2"/>
              <a:buChar char="§"/>
            </a:pPr>
            <a:endParaRPr lang="hu-HU" sz="2000" dirty="0" smtClean="0"/>
          </a:p>
          <a:p>
            <a:pPr marL="342900" indent="-342900">
              <a:buFont typeface="Wingdings" pitchFamily="2" charset="2"/>
              <a:buChar char="§"/>
            </a:pPr>
            <a:endParaRPr lang="hu-HU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/>
          </a:bodyPr>
          <a:lstStyle/>
          <a:p>
            <a:pPr algn="ctr"/>
            <a:r>
              <a:rPr lang="hu-HU" sz="2800" dirty="0" err="1" smtClean="0">
                <a:solidFill>
                  <a:srgbClr val="FFFF00"/>
                </a:solidFill>
              </a:rPr>
              <a:t>workshop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323452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556792"/>
            <a:ext cx="802838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endParaRPr lang="hu-HU" sz="2000" dirty="0">
              <a:solidFill>
                <a:schemeClr val="tx2"/>
              </a:solidFill>
            </a:endParaRPr>
          </a:p>
        </p:txBody>
      </p:sp>
      <p:sp>
        <p:nvSpPr>
          <p:cNvPr id="6" name="Szövegdoboz 5"/>
          <p:cNvSpPr txBox="1"/>
          <p:nvPr/>
        </p:nvSpPr>
        <p:spPr>
          <a:xfrm>
            <a:off x="611560" y="1556792"/>
            <a:ext cx="7848872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2400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hu-HU" sz="2400" b="1" dirty="0" smtClean="0">
                <a:solidFill>
                  <a:schemeClr val="accent1">
                    <a:lumMod val="75000"/>
                  </a:schemeClr>
                </a:solidFill>
              </a:rPr>
              <a:t>A WORKSHOPNAK CÉLJA:</a:t>
            </a:r>
            <a:r>
              <a:rPr lang="hu-HU" sz="2400" dirty="0" smtClean="0">
                <a:solidFill>
                  <a:schemeClr val="accent1">
                    <a:lumMod val="75000"/>
                  </a:schemeClr>
                </a:solidFill>
              </a:rPr>
              <a:t> EFOP – BM Pilot szinergia vizsgálat.</a:t>
            </a:r>
          </a:p>
          <a:p>
            <a:endParaRPr lang="hu-HU" sz="2400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hu-HU" sz="2400" b="1" dirty="0" smtClean="0">
                <a:solidFill>
                  <a:schemeClr val="accent1">
                    <a:lumMod val="75000"/>
                  </a:schemeClr>
                </a:solidFill>
              </a:rPr>
              <a:t>MIRŐL FOG SZÓLNI EZ AZ ELŐADÁS?</a:t>
            </a:r>
          </a:p>
          <a:p>
            <a:pPr lvl="1">
              <a:buFont typeface="Arial" pitchFamily="34" charset="0"/>
              <a:buChar char="•"/>
            </a:pPr>
            <a:r>
              <a:rPr lang="hu-HU" sz="2400" dirty="0" smtClean="0">
                <a:solidFill>
                  <a:schemeClr val="accent1">
                    <a:lumMod val="75000"/>
                  </a:schemeClr>
                </a:solidFill>
              </a:rPr>
              <a:t>EFOP BEMUTATÁSA</a:t>
            </a:r>
          </a:p>
          <a:p>
            <a:pPr lvl="1">
              <a:buFont typeface="Arial" pitchFamily="34" charset="0"/>
              <a:buChar char="•"/>
            </a:pPr>
            <a:r>
              <a:rPr lang="hu-HU" sz="2400" dirty="0" smtClean="0">
                <a:solidFill>
                  <a:schemeClr val="accent1">
                    <a:lumMod val="75000"/>
                  </a:schemeClr>
                </a:solidFill>
              </a:rPr>
              <a:t>BM Pilot BEMUTATÁSA</a:t>
            </a:r>
          </a:p>
          <a:p>
            <a:pPr lvl="1">
              <a:buFont typeface="Arial" pitchFamily="34" charset="0"/>
              <a:buChar char="•"/>
            </a:pPr>
            <a:r>
              <a:rPr lang="hu-HU" sz="2400" dirty="0" smtClean="0">
                <a:solidFill>
                  <a:schemeClr val="accent1">
                    <a:lumMod val="75000"/>
                  </a:schemeClr>
                </a:solidFill>
              </a:rPr>
              <a:t>EFOP ÉS BM Pilot KAPCSOLATA</a:t>
            </a:r>
          </a:p>
          <a:p>
            <a:pPr lvl="1">
              <a:buFont typeface="Arial" pitchFamily="34" charset="0"/>
              <a:buChar char="•"/>
            </a:pPr>
            <a:r>
              <a:rPr lang="hu-HU" sz="2400" dirty="0" smtClean="0">
                <a:solidFill>
                  <a:schemeClr val="accent1">
                    <a:lumMod val="75000"/>
                  </a:schemeClr>
                </a:solidFill>
              </a:rPr>
              <a:t>KIEMELT PROGRAM/PROJEKT ÖTLETEK BEMUTATÁSA</a:t>
            </a:r>
          </a:p>
          <a:p>
            <a:pPr lvl="1">
              <a:buFont typeface="Arial" pitchFamily="34" charset="0"/>
              <a:buChar char="•"/>
            </a:pPr>
            <a:r>
              <a:rPr lang="hu-HU" sz="2400" dirty="0" smtClean="0">
                <a:solidFill>
                  <a:schemeClr val="accent1">
                    <a:lumMod val="75000"/>
                  </a:schemeClr>
                </a:solidFill>
              </a:rPr>
              <a:t>KÉRDÉSEK, JAVASLATOK ÁTBESZÉLÉSE</a:t>
            </a:r>
          </a:p>
          <a:p>
            <a:pPr lvl="1">
              <a:buFont typeface="Arial" pitchFamily="34" charset="0"/>
              <a:buChar char="•"/>
            </a:pPr>
            <a:endParaRPr lang="hu-HU" dirty="0" smtClean="0">
              <a:solidFill>
                <a:srgbClr val="FF0000"/>
              </a:solidFill>
            </a:endParaRPr>
          </a:p>
          <a:p>
            <a:endParaRPr lang="hu-HU" dirty="0" smtClean="0"/>
          </a:p>
          <a:p>
            <a:endParaRPr lang="hu-HU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hu-HU" altLang="hu-HU" sz="2800" dirty="0" smtClean="0">
                <a:solidFill>
                  <a:srgbClr val="FFFF00"/>
                </a:solidFill>
              </a:rPr>
              <a:t>Emberi Erőforrás Fejlesztési OP (</a:t>
            </a:r>
            <a:r>
              <a:rPr lang="hu-HU" altLang="hu-HU" sz="2800" dirty="0" err="1" smtClean="0">
                <a:solidFill>
                  <a:srgbClr val="FFFF00"/>
                </a:solidFill>
              </a:rPr>
              <a:t>efop</a:t>
            </a:r>
            <a:r>
              <a:rPr lang="hu-HU" altLang="hu-HU" sz="2800" dirty="0" smtClean="0">
                <a:solidFill>
                  <a:srgbClr val="FFFF00"/>
                </a:solidFill>
              </a:rPr>
              <a:t>)</a:t>
            </a:r>
            <a:endParaRPr lang="hu-HU" alt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323452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556792"/>
            <a:ext cx="802838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 smtClean="0"/>
              <a:t>A Kormány társadalompolitikai céljainak legfontosabb eszköze!</a:t>
            </a:r>
          </a:p>
          <a:p>
            <a:pPr>
              <a:spcBef>
                <a:spcPts val="1200"/>
              </a:spcBef>
            </a:pPr>
            <a:endParaRPr lang="hu-HU" sz="2000" dirty="0" smtClean="0"/>
          </a:p>
          <a:p>
            <a:pPr>
              <a:spcBef>
                <a:spcPts val="1200"/>
              </a:spcBef>
            </a:pPr>
            <a:r>
              <a:rPr lang="hu-HU" sz="2000" dirty="0" smtClean="0"/>
              <a:t>Fő társadalompolitikai céljai:</a:t>
            </a:r>
          </a:p>
          <a:p>
            <a:pPr marL="285750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hu-HU" sz="2000" dirty="0" smtClean="0"/>
              <a:t>az oktatáson (tudástőkén) keresztül növelni a fiatalok munkaerő-piacon való elhelyezkedésének és ezzel társadalmi előrejutásának esélyeit,</a:t>
            </a:r>
          </a:p>
          <a:p>
            <a:pPr marL="285750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hu-HU" sz="2000" dirty="0" smtClean="0"/>
              <a:t>a családok megerősítése, s ezen keresztül hozzájárulni a gyermekvállaláshoz,</a:t>
            </a:r>
          </a:p>
          <a:p>
            <a:pPr marL="285750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hu-HU" sz="2000" dirty="0" smtClean="0"/>
              <a:t>az alsó középosztály felzárkózási és a középosztályon belüli tartós megkapaszkodási esélyeinek növelése,</a:t>
            </a:r>
          </a:p>
          <a:p>
            <a:pPr marL="285750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hu-HU" sz="2000" dirty="0" smtClean="0"/>
              <a:t>a rászorulók társadalmi helyzetének megszilárdítása, majd javítása.</a:t>
            </a:r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endParaRPr lang="hu-HU" sz="2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AZ EFOP PRIORITÁSAI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323452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556792"/>
            <a:ext cx="802838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2000" b="1" dirty="0" smtClean="0">
              <a:solidFill>
                <a:schemeClr val="tx2"/>
              </a:solidFill>
            </a:endParaRPr>
          </a:p>
          <a:p>
            <a:r>
              <a:rPr lang="hu-HU" sz="2000" b="1" dirty="0" smtClean="0">
                <a:solidFill>
                  <a:schemeClr val="tx2"/>
                </a:solidFill>
              </a:rPr>
              <a:t>PRIORITÁSOK:</a:t>
            </a: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endParaRPr lang="hu-HU" sz="2000" dirty="0">
              <a:solidFill>
                <a:schemeClr val="tx2"/>
              </a:solidFill>
            </a:endParaRPr>
          </a:p>
        </p:txBody>
      </p:sp>
      <p:graphicFrame>
        <p:nvGraphicFramePr>
          <p:cNvPr id="6" name="Táblázat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273443952"/>
              </p:ext>
            </p:extLst>
          </p:nvPr>
        </p:nvGraphicFramePr>
        <p:xfrm>
          <a:off x="457200" y="1340768"/>
          <a:ext cx="8075240" cy="47860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98506"/>
                <a:gridCol w="1463595"/>
                <a:gridCol w="1713139"/>
              </a:tblGrid>
              <a:tr h="6979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solidFill>
                            <a:srgbClr val="FFFF00"/>
                          </a:solidFill>
                          <a:effectLst/>
                          <a:latin typeface="+mn-lt"/>
                        </a:rPr>
                        <a:t>Prioritási tengely</a:t>
                      </a:r>
                      <a:endParaRPr lang="hu-HU" sz="1600" dirty="0">
                        <a:solidFill>
                          <a:srgbClr val="FFFF00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solidFill>
                            <a:srgbClr val="FFFF00"/>
                          </a:solidFill>
                          <a:effectLst/>
                          <a:latin typeface="+mn-lt"/>
                        </a:rPr>
                        <a:t>Finanszírozó alap</a:t>
                      </a:r>
                      <a:endParaRPr lang="hu-HU" sz="1600" dirty="0">
                        <a:solidFill>
                          <a:srgbClr val="FFFF00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solidFill>
                            <a:srgbClr val="FFFF00"/>
                          </a:solidFill>
                          <a:effectLst/>
                          <a:latin typeface="+mn-lt"/>
                        </a:rPr>
                        <a:t>Támogatási keret (milliárd forint)</a:t>
                      </a:r>
                      <a:endParaRPr lang="hu-HU" sz="1600" dirty="0">
                        <a:solidFill>
                          <a:srgbClr val="FFFF00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</a:tr>
              <a:tr h="41450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1. Együttműködő társadalom</a:t>
                      </a:r>
                      <a:endParaRPr lang="hu-HU" sz="16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ESZA</a:t>
                      </a:r>
                      <a:endParaRPr lang="hu-HU" sz="16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Arial Unicode MS"/>
                        </a:rPr>
                        <a:t>316,91</a:t>
                      </a:r>
                      <a:endParaRPr lang="hu-HU" sz="16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44450" marR="44450" marT="0" marB="0" anchor="ctr"/>
                </a:tc>
              </a:tr>
              <a:tr h="69837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2. Infrastrukturális beruházások a társadalmi együttműködés erősítése érdekében</a:t>
                      </a:r>
                      <a:endParaRPr lang="hu-HU" sz="16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ERFA</a:t>
                      </a:r>
                      <a:endParaRPr lang="hu-HU" sz="160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Arial Unicode MS"/>
                        </a:rPr>
                        <a:t>177,87</a:t>
                      </a:r>
                      <a:endParaRPr lang="hu-HU" sz="16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44450" marR="44450" marT="0" marB="0" anchor="ctr"/>
                </a:tc>
              </a:tr>
              <a:tr h="41450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3. Gyarapodó tudástőke</a:t>
                      </a:r>
                      <a:endParaRPr lang="hu-HU" sz="16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ESZA</a:t>
                      </a:r>
                      <a:endParaRPr lang="hu-HU" sz="16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Arial Unicode MS"/>
                        </a:rPr>
                        <a:t>294,9</a:t>
                      </a:r>
                      <a:endParaRPr lang="hu-HU" sz="16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44450" marR="44450" marT="0" marB="0" anchor="ctr"/>
                </a:tc>
              </a:tr>
              <a:tr h="69837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4. Infrastrukturális beruházások a gyarapodó tudástőke érdekében</a:t>
                      </a:r>
                      <a:endParaRPr lang="hu-HU" sz="16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ERFA</a:t>
                      </a:r>
                      <a:endParaRPr lang="hu-HU" sz="16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Arial Unicode MS"/>
                        </a:rPr>
                        <a:t>152,86</a:t>
                      </a:r>
                      <a:endParaRPr lang="hu-HU" sz="16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44450" marR="44450" marT="0" marB="0" anchor="ctr"/>
                </a:tc>
              </a:tr>
              <a:tr h="98225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5. Pénzügyi eszközök alkalmazása a társadalmi együttműködés erősítése érdekében, valamint társadalmi innováció és transznacionális együttműködések</a:t>
                      </a:r>
                      <a:endParaRPr lang="hu-HU" sz="160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ESZA</a:t>
                      </a:r>
                      <a:endParaRPr lang="hu-HU" sz="16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Arial Unicode MS"/>
                        </a:rPr>
                        <a:t>11,17</a:t>
                      </a:r>
                      <a:endParaRPr lang="hu-HU" sz="16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44450" marR="44450" marT="0" marB="0" anchor="ctr"/>
                </a:tc>
              </a:tr>
              <a:tr h="41450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Összesen</a:t>
                      </a:r>
                      <a:endParaRPr lang="hu-HU" sz="160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hu-HU" sz="160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1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Arial Unicode MS"/>
                        </a:rPr>
                        <a:t>953,71</a:t>
                      </a:r>
                      <a:endParaRPr lang="hu-HU" sz="16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44450" marR="44450" marT="0" marB="0" anchor="b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800" cap="small" dirty="0" smtClean="0">
                <a:solidFill>
                  <a:srgbClr val="FFFF00"/>
                </a:solidFill>
              </a:rPr>
              <a:t>„Kitörési pont a háztáji gazdaságok irányába”</a:t>
            </a:r>
            <a:r>
              <a:rPr lang="hu-HU" sz="2800" dirty="0" smtClean="0">
                <a:solidFill>
                  <a:srgbClr val="FFFF00"/>
                </a:solidFill>
              </a:rPr>
              <a:t/>
            </a:r>
            <a:br>
              <a:rPr lang="hu-HU" sz="2800" dirty="0" smtClean="0">
                <a:solidFill>
                  <a:srgbClr val="FFFF00"/>
                </a:solidFill>
              </a:rPr>
            </a:br>
            <a:r>
              <a:rPr lang="hu-HU" sz="2800" cap="small" dirty="0" smtClean="0">
                <a:solidFill>
                  <a:srgbClr val="FFFF00"/>
                </a:solidFill>
              </a:rPr>
              <a:t>(Békés megyei közmunka pilot program)</a:t>
            </a:r>
            <a:r>
              <a:rPr lang="hu-HU" sz="2800" dirty="0" smtClean="0">
                <a:solidFill>
                  <a:srgbClr val="FFFF00"/>
                </a:solidFill>
              </a:rPr>
              <a:t/>
            </a:r>
            <a:br>
              <a:rPr lang="hu-HU" sz="2800" dirty="0" smtClean="0">
                <a:solidFill>
                  <a:srgbClr val="FFFF00"/>
                </a:solidFill>
              </a:rPr>
            </a:br>
            <a:r>
              <a:rPr lang="hu-HU" sz="2800" cap="small" dirty="0" smtClean="0">
                <a:solidFill>
                  <a:srgbClr val="FFFF00"/>
                </a:solidFill>
              </a:rPr>
              <a:t>2015-2016. év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323452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7" name="Téglalap 6"/>
          <p:cNvSpPr/>
          <p:nvPr/>
        </p:nvSpPr>
        <p:spPr>
          <a:xfrm>
            <a:off x="467544" y="1340769"/>
            <a:ext cx="8208912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hu-HU" sz="2800" b="1" cap="small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hu-HU" sz="2800" b="1" cap="small" dirty="0" smtClean="0">
                <a:solidFill>
                  <a:schemeClr val="accent1">
                    <a:lumMod val="75000"/>
                  </a:schemeClr>
                </a:solidFill>
              </a:rPr>
              <a:t>A gazdasági modell célja:</a:t>
            </a:r>
          </a:p>
          <a:p>
            <a:endParaRPr lang="hu-HU" sz="2800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hu-HU" sz="2800" dirty="0" smtClean="0">
                <a:solidFill>
                  <a:schemeClr val="accent1">
                    <a:lumMod val="75000"/>
                  </a:schemeClr>
                </a:solidFill>
              </a:rPr>
              <a:t>Egy olyan újszerű, gazdaságilag is fenntartható (azaz állami források nélkül is működőképes) rendszer felállítása, amely a térség munkanélküliségi mutatóit jelentősen csökkenti úgy, hogy érdemi és hosszútávon is fenntartható gazdasági tevékenységet végez, háztáji vegyes gazdasági tevékenység kialakításával.</a:t>
            </a:r>
          </a:p>
          <a:p>
            <a:pPr marL="355600" lvl="1" indent="-355600">
              <a:buFont typeface="Arial" pitchFamily="34" charset="0"/>
              <a:buChar char="•"/>
            </a:pPr>
            <a:endParaRPr lang="hu-HU" dirty="0" smtClean="0">
              <a:ea typeface="+mj-ea"/>
              <a:cs typeface="+mj-cs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hu-H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800" cap="small" dirty="0" smtClean="0">
                <a:solidFill>
                  <a:srgbClr val="FFFF00"/>
                </a:solidFill>
              </a:rPr>
              <a:t>„Kitörési pont a háztáji gazdaságok irányába”</a:t>
            </a:r>
            <a:r>
              <a:rPr lang="hu-HU" sz="2800" dirty="0" smtClean="0">
                <a:solidFill>
                  <a:srgbClr val="FFFF00"/>
                </a:solidFill>
              </a:rPr>
              <a:t/>
            </a:r>
            <a:br>
              <a:rPr lang="hu-HU" sz="2800" dirty="0" smtClean="0">
                <a:solidFill>
                  <a:srgbClr val="FFFF00"/>
                </a:solidFill>
              </a:rPr>
            </a:br>
            <a:r>
              <a:rPr lang="hu-HU" sz="2800" cap="small" dirty="0" smtClean="0">
                <a:solidFill>
                  <a:srgbClr val="FFFF00"/>
                </a:solidFill>
              </a:rPr>
              <a:t>(Békés megyei közmunka pilot program)</a:t>
            </a:r>
            <a:r>
              <a:rPr lang="hu-HU" sz="2800" dirty="0" smtClean="0">
                <a:solidFill>
                  <a:srgbClr val="FFFF00"/>
                </a:solidFill>
              </a:rPr>
              <a:t/>
            </a:r>
            <a:br>
              <a:rPr lang="hu-HU" sz="2800" dirty="0" smtClean="0">
                <a:solidFill>
                  <a:srgbClr val="FFFF00"/>
                </a:solidFill>
              </a:rPr>
            </a:br>
            <a:r>
              <a:rPr lang="hu-HU" sz="2800" cap="small" dirty="0" smtClean="0">
                <a:solidFill>
                  <a:srgbClr val="FFFF00"/>
                </a:solidFill>
              </a:rPr>
              <a:t>2015-2016. év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323452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7" name="Téglalap 6"/>
          <p:cNvSpPr/>
          <p:nvPr/>
        </p:nvSpPr>
        <p:spPr>
          <a:xfrm>
            <a:off x="467544" y="1340769"/>
            <a:ext cx="8208912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400" b="1" cap="small" dirty="0" smtClean="0">
                <a:solidFill>
                  <a:schemeClr val="accent1">
                    <a:lumMod val="75000"/>
                  </a:schemeClr>
                </a:solidFill>
              </a:rPr>
              <a:t>A gazdasági modell célcsoportja:</a:t>
            </a:r>
          </a:p>
          <a:p>
            <a:endParaRPr lang="hu-HU" sz="2400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hu-HU" sz="2400" dirty="0" smtClean="0">
                <a:solidFill>
                  <a:schemeClr val="accent1">
                    <a:lumMod val="75000"/>
                  </a:schemeClr>
                </a:solidFill>
              </a:rPr>
              <a:t>Az önkormányzatok a regisztrált munkanélküliekkel, önkormányzatonként brigádonként 10+1 fővel vesznek részt a programban, amellyel tervezetten 445 fő munkanélküli kerül bevonásra a programba. </a:t>
            </a:r>
          </a:p>
          <a:p>
            <a:r>
              <a:rPr lang="hu-HU" sz="2400" dirty="0" smtClean="0">
                <a:solidFill>
                  <a:schemeClr val="accent1">
                    <a:lumMod val="75000"/>
                  </a:schemeClr>
                </a:solidFill>
              </a:rPr>
              <a:t>A programban résztvevők a munkaügyi központoknál nyilvántartott, természetes személyek közül kerülnek kiválasztásra, amely kiválasztást a programban résztvevő önkormányzatok és a munkaügyi központok közösen végzik!</a:t>
            </a:r>
          </a:p>
          <a:p>
            <a:pPr marL="355600" lvl="1" indent="-355600">
              <a:buFont typeface="Arial" pitchFamily="34" charset="0"/>
              <a:buChar char="•"/>
            </a:pPr>
            <a:endParaRPr lang="hu-HU" dirty="0" smtClean="0">
              <a:ea typeface="+mj-ea"/>
              <a:cs typeface="+mj-cs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hu-H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800" cap="small" dirty="0" smtClean="0">
                <a:solidFill>
                  <a:srgbClr val="FFFF00"/>
                </a:solidFill>
              </a:rPr>
              <a:t>„Kitörési pont a háztáji gazdaságok irányába”</a:t>
            </a:r>
            <a:r>
              <a:rPr lang="hu-HU" sz="2800" dirty="0" smtClean="0">
                <a:solidFill>
                  <a:srgbClr val="FFFF00"/>
                </a:solidFill>
              </a:rPr>
              <a:t/>
            </a:r>
            <a:br>
              <a:rPr lang="hu-HU" sz="2800" dirty="0" smtClean="0">
                <a:solidFill>
                  <a:srgbClr val="FFFF00"/>
                </a:solidFill>
              </a:rPr>
            </a:br>
            <a:r>
              <a:rPr lang="hu-HU" sz="2800" cap="small" dirty="0" smtClean="0">
                <a:solidFill>
                  <a:srgbClr val="FFFF00"/>
                </a:solidFill>
              </a:rPr>
              <a:t>(Békés megyei közmunka pilot program)</a:t>
            </a:r>
            <a:r>
              <a:rPr lang="hu-HU" sz="2800" dirty="0" smtClean="0">
                <a:solidFill>
                  <a:srgbClr val="FFFF00"/>
                </a:solidFill>
              </a:rPr>
              <a:t/>
            </a:r>
            <a:br>
              <a:rPr lang="hu-HU" sz="2800" dirty="0" smtClean="0">
                <a:solidFill>
                  <a:srgbClr val="FFFF00"/>
                </a:solidFill>
              </a:rPr>
            </a:br>
            <a:r>
              <a:rPr lang="hu-HU" sz="2800" cap="small" dirty="0" smtClean="0">
                <a:solidFill>
                  <a:srgbClr val="FFFF00"/>
                </a:solidFill>
              </a:rPr>
              <a:t>2015-2016. év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323452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7" name="Téglalap 6"/>
          <p:cNvSpPr/>
          <p:nvPr/>
        </p:nvSpPr>
        <p:spPr>
          <a:xfrm>
            <a:off x="467544" y="1340769"/>
            <a:ext cx="8208912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400" b="1" dirty="0" smtClean="0">
                <a:solidFill>
                  <a:schemeClr val="accent1">
                    <a:lumMod val="75000"/>
                  </a:schemeClr>
                </a:solidFill>
              </a:rPr>
              <a:t>Eredmény indikátor:</a:t>
            </a:r>
          </a:p>
          <a:p>
            <a:r>
              <a:rPr lang="hu-HU" sz="2400" dirty="0" smtClean="0">
                <a:solidFill>
                  <a:schemeClr val="accent1">
                    <a:lumMod val="75000"/>
                  </a:schemeClr>
                </a:solidFill>
              </a:rPr>
              <a:t>Az önkormányzatok vállalják a szociális szövetkezet felállítását, míg a munkanélküliek vállalják a szociális szövetkezeti tagságot, amely 2016-ban már gazdasági keretet biztosít az önálló gazdasági tevékenységnek.</a:t>
            </a:r>
          </a:p>
          <a:p>
            <a:endParaRPr lang="hu-HU" sz="2400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hu-HU" sz="2400" dirty="0" smtClean="0">
                <a:solidFill>
                  <a:schemeClr val="accent1">
                    <a:lumMod val="75000"/>
                  </a:schemeClr>
                </a:solidFill>
              </a:rPr>
              <a:t>Cél, hogy </a:t>
            </a:r>
            <a:r>
              <a:rPr lang="hu-HU" sz="2400" b="1" dirty="0" smtClean="0">
                <a:solidFill>
                  <a:schemeClr val="accent1">
                    <a:lumMod val="75000"/>
                  </a:schemeClr>
                </a:solidFill>
              </a:rPr>
              <a:t>középtávon önfenntartó módon</a:t>
            </a:r>
            <a:r>
              <a:rPr lang="hu-HU" sz="2400" dirty="0" smtClean="0">
                <a:solidFill>
                  <a:schemeClr val="accent1">
                    <a:lumMod val="75000"/>
                  </a:schemeClr>
                </a:solidFill>
              </a:rPr>
              <a:t>, háztáji gazdaságban dolgozó kistermelők, a szociális szövetkezetek által biztosított, kihelyezett alapanyagokkal, valamint infrastruktúrával a megélhetéshez szükséges bevételt saját munkájuk által teremthessék elő.</a:t>
            </a:r>
          </a:p>
          <a:p>
            <a:pPr marL="355600" lvl="1" indent="-355600">
              <a:buFont typeface="Arial" pitchFamily="34" charset="0"/>
              <a:buChar char="•"/>
            </a:pPr>
            <a:endParaRPr lang="hu-HU" dirty="0" smtClean="0">
              <a:ea typeface="+mj-ea"/>
              <a:cs typeface="+mj-cs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hu-H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800" cap="small" dirty="0" smtClean="0">
                <a:solidFill>
                  <a:srgbClr val="FFFF00"/>
                </a:solidFill>
              </a:rPr>
              <a:t>„Kitörési pont a háztáji gazdaságok irányába”</a:t>
            </a:r>
            <a:r>
              <a:rPr lang="hu-HU" sz="2800" dirty="0" smtClean="0">
                <a:solidFill>
                  <a:srgbClr val="FFFF00"/>
                </a:solidFill>
              </a:rPr>
              <a:t/>
            </a:r>
            <a:br>
              <a:rPr lang="hu-HU" sz="2800" dirty="0" smtClean="0">
                <a:solidFill>
                  <a:srgbClr val="FFFF00"/>
                </a:solidFill>
              </a:rPr>
            </a:br>
            <a:r>
              <a:rPr lang="hu-HU" sz="2800" cap="small" dirty="0" smtClean="0">
                <a:solidFill>
                  <a:srgbClr val="FFFF00"/>
                </a:solidFill>
              </a:rPr>
              <a:t>(Békés megyei közmunka pilot program)</a:t>
            </a:r>
            <a:r>
              <a:rPr lang="hu-HU" sz="2800" dirty="0" smtClean="0">
                <a:solidFill>
                  <a:srgbClr val="FFFF00"/>
                </a:solidFill>
              </a:rPr>
              <a:t/>
            </a:r>
            <a:br>
              <a:rPr lang="hu-HU" sz="2800" dirty="0" smtClean="0">
                <a:solidFill>
                  <a:srgbClr val="FFFF00"/>
                </a:solidFill>
              </a:rPr>
            </a:br>
            <a:r>
              <a:rPr lang="hu-HU" sz="2800" cap="small" dirty="0" smtClean="0">
                <a:solidFill>
                  <a:srgbClr val="FFFF00"/>
                </a:solidFill>
              </a:rPr>
              <a:t>2015-2016. év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323452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7" name="Téglalap 6"/>
          <p:cNvSpPr/>
          <p:nvPr/>
        </p:nvSpPr>
        <p:spPr>
          <a:xfrm>
            <a:off x="467544" y="1340769"/>
            <a:ext cx="820891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400" b="1" cap="small" dirty="0" smtClean="0">
                <a:solidFill>
                  <a:schemeClr val="accent1">
                    <a:lumMod val="75000"/>
                  </a:schemeClr>
                </a:solidFill>
              </a:rPr>
              <a:t>A gazdasági modell alapelvei:</a:t>
            </a:r>
          </a:p>
          <a:p>
            <a:endParaRPr lang="hu-HU" sz="24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r>
              <a:rPr lang="hu-HU" sz="2000" b="1" dirty="0" smtClean="0">
                <a:solidFill>
                  <a:schemeClr val="accent1">
                    <a:lumMod val="75000"/>
                  </a:schemeClr>
                </a:solidFill>
              </a:rPr>
              <a:t>Önkéntesség: </a:t>
            </a:r>
            <a:r>
              <a:rPr lang="hu-HU" sz="2000" dirty="0" smtClean="0">
                <a:solidFill>
                  <a:schemeClr val="accent1">
                    <a:lumMod val="75000"/>
                  </a:schemeClr>
                </a:solidFill>
              </a:rPr>
              <a:t>	– a résztvevő önkormányzatok, valamint közfoglalkoztatottak és a szociális szövetkezetek részéről,</a:t>
            </a:r>
          </a:p>
          <a:p>
            <a:pPr lvl="0"/>
            <a:endParaRPr lang="hu-HU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 algn="just"/>
            <a:r>
              <a:rPr lang="hu-HU" sz="2000" b="1" dirty="0" smtClean="0">
                <a:solidFill>
                  <a:schemeClr val="accent1">
                    <a:lumMod val="75000"/>
                  </a:schemeClr>
                </a:solidFill>
              </a:rPr>
              <a:t>Forrástisztaság: </a:t>
            </a:r>
            <a:r>
              <a:rPr lang="hu-HU" sz="2000" dirty="0" smtClean="0">
                <a:solidFill>
                  <a:schemeClr val="accent1">
                    <a:lumMod val="75000"/>
                  </a:schemeClr>
                </a:solidFill>
              </a:rPr>
              <a:t>	- az önkormányzatok a Start-munkaprogram keretein belül megtartják önrendelkezésüket, mind a költségek, mind a források elszámolását végzik, valamint vállalják, hogy alprogramként a Start-munkaprogramjuk keretén belül a pilot 	programot a megismert keretfeltételek mentén végrehajtják, </a:t>
            </a:r>
          </a:p>
          <a:p>
            <a:pPr lvl="0"/>
            <a:endParaRPr lang="hu-HU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r>
              <a:rPr lang="hu-HU" sz="2000" b="1" dirty="0" smtClean="0">
                <a:solidFill>
                  <a:schemeClr val="accent1">
                    <a:lumMod val="75000"/>
                  </a:schemeClr>
                </a:solidFill>
              </a:rPr>
              <a:t>Fenntarthatóság: </a:t>
            </a:r>
            <a:r>
              <a:rPr lang="hu-HU" sz="2000" dirty="0" smtClean="0">
                <a:solidFill>
                  <a:schemeClr val="accent1">
                    <a:lumMod val="75000"/>
                  </a:schemeClr>
                </a:solidFill>
              </a:rPr>
              <a:t>	- a tevékenység reálgazdasági folyamatokban is fenntarthatóan működjön, azaz olyan termékek kerüljenek előállításra, amelyek nagy mennyiségben, egységes, jó 	minőségben, és folyamatosan értékesíthetőek az élelmiszeripar számára,</a:t>
            </a:r>
          </a:p>
          <a:p>
            <a:pPr marL="355600" lvl="1" indent="-355600">
              <a:buFont typeface="Arial" pitchFamily="34" charset="0"/>
              <a:buChar char="•"/>
            </a:pPr>
            <a:endParaRPr lang="hu-HU" dirty="0" smtClean="0">
              <a:ea typeface="+mj-ea"/>
              <a:cs typeface="+mj-cs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hu-H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800" cap="small" dirty="0" smtClean="0">
                <a:solidFill>
                  <a:srgbClr val="FFFF00"/>
                </a:solidFill>
              </a:rPr>
              <a:t>„Kitörési pont a háztáji gazdaságok irányába”</a:t>
            </a:r>
            <a:r>
              <a:rPr lang="hu-HU" sz="2800" dirty="0" smtClean="0">
                <a:solidFill>
                  <a:srgbClr val="FFFF00"/>
                </a:solidFill>
              </a:rPr>
              <a:t/>
            </a:r>
            <a:br>
              <a:rPr lang="hu-HU" sz="2800" dirty="0" smtClean="0">
                <a:solidFill>
                  <a:srgbClr val="FFFF00"/>
                </a:solidFill>
              </a:rPr>
            </a:br>
            <a:r>
              <a:rPr lang="hu-HU" sz="2800" cap="small" dirty="0" smtClean="0">
                <a:solidFill>
                  <a:srgbClr val="FFFF00"/>
                </a:solidFill>
              </a:rPr>
              <a:t>(Békés megyei közmunka pilot program)</a:t>
            </a:r>
            <a:r>
              <a:rPr lang="hu-HU" sz="2800" dirty="0" smtClean="0">
                <a:solidFill>
                  <a:srgbClr val="FFFF00"/>
                </a:solidFill>
              </a:rPr>
              <a:t/>
            </a:r>
            <a:br>
              <a:rPr lang="hu-HU" sz="2800" dirty="0" smtClean="0">
                <a:solidFill>
                  <a:srgbClr val="FFFF00"/>
                </a:solidFill>
              </a:rPr>
            </a:br>
            <a:r>
              <a:rPr lang="hu-HU" sz="2800" cap="small" dirty="0" smtClean="0">
                <a:solidFill>
                  <a:srgbClr val="FFFF00"/>
                </a:solidFill>
              </a:rPr>
              <a:t>2015-2016. év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323452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7" name="Téglalap 6"/>
          <p:cNvSpPr/>
          <p:nvPr/>
        </p:nvSpPr>
        <p:spPr>
          <a:xfrm>
            <a:off x="467544" y="1340769"/>
            <a:ext cx="8208912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400" b="1" cap="small" dirty="0" smtClean="0">
                <a:solidFill>
                  <a:schemeClr val="accent1">
                    <a:lumMod val="75000"/>
                  </a:schemeClr>
                </a:solidFill>
              </a:rPr>
              <a:t>A gazdasági modell költségvetése:</a:t>
            </a:r>
            <a:endParaRPr lang="hu-HU" sz="24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r>
              <a:rPr lang="hu-HU" sz="2000" dirty="0" smtClean="0">
                <a:solidFill>
                  <a:schemeClr val="accent1">
                    <a:lumMod val="75000"/>
                  </a:schemeClr>
                </a:solidFill>
              </a:rPr>
              <a:t>A csatlakozó önkormányzatok a Start-munkaprogram keretein belül, a pilot alprogram rendelkezésére bocsátott, emelt szintű támogatással (179.424.- Ft/fő/hó) önállóan rendelkeznek, a közösen meghatározott és közösen beszerzésre kerülő, előre meghatározott mennyiségű és minőségű eszközök tekintetében.</a:t>
            </a:r>
          </a:p>
          <a:p>
            <a:pPr lvl="0"/>
            <a:endParaRPr lang="hu-HU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r>
              <a:rPr lang="hu-HU" sz="2000" dirty="0" smtClean="0">
                <a:solidFill>
                  <a:schemeClr val="accent1">
                    <a:lumMod val="75000"/>
                  </a:schemeClr>
                </a:solidFill>
              </a:rPr>
              <a:t>A 2015. év költségvetése: </a:t>
            </a:r>
          </a:p>
          <a:p>
            <a:pPr lvl="1"/>
            <a:r>
              <a:rPr lang="hu-HU" sz="2000" dirty="0" smtClean="0">
                <a:solidFill>
                  <a:schemeClr val="accent1">
                    <a:lumMod val="75000"/>
                  </a:schemeClr>
                </a:solidFill>
              </a:rPr>
              <a:t>költségvetési főösszeg: 	924.917.670. Ft</a:t>
            </a:r>
          </a:p>
          <a:p>
            <a:pPr lvl="1"/>
            <a:r>
              <a:rPr lang="hu-HU" sz="2000" dirty="0" smtClean="0">
                <a:solidFill>
                  <a:schemeClr val="accent1">
                    <a:lumMod val="75000"/>
                  </a:schemeClr>
                </a:solidFill>
              </a:rPr>
              <a:t>költségvetési forrása: 	Belügyminisztérium</a:t>
            </a:r>
          </a:p>
          <a:p>
            <a:pPr lvl="1"/>
            <a:r>
              <a:rPr lang="hu-HU" sz="2000" dirty="0" smtClean="0">
                <a:solidFill>
                  <a:schemeClr val="accent1">
                    <a:lumMod val="75000"/>
                  </a:schemeClr>
                </a:solidFill>
              </a:rPr>
              <a:t>költségek: 	a program közvetlen működési és beruházási költségei</a:t>
            </a:r>
          </a:p>
          <a:p>
            <a:pPr lvl="1"/>
            <a:endParaRPr lang="hu-HU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r>
              <a:rPr lang="hu-HU" sz="2000" dirty="0" smtClean="0">
                <a:solidFill>
                  <a:schemeClr val="accent1">
                    <a:lumMod val="75000"/>
                  </a:schemeClr>
                </a:solidFill>
              </a:rPr>
              <a:t>A 2016. év költségvetése: </a:t>
            </a:r>
          </a:p>
          <a:p>
            <a:pPr lvl="1"/>
            <a:r>
              <a:rPr lang="hu-HU" sz="2000" dirty="0" smtClean="0">
                <a:solidFill>
                  <a:schemeClr val="accent1">
                    <a:lumMod val="75000"/>
                  </a:schemeClr>
                </a:solidFill>
              </a:rPr>
              <a:t>költségvetési főösszeg: 	445 fő – bér és közterheinek összege</a:t>
            </a:r>
          </a:p>
          <a:p>
            <a:pPr lvl="1"/>
            <a:r>
              <a:rPr lang="hu-HU" sz="2000" dirty="0" smtClean="0">
                <a:solidFill>
                  <a:schemeClr val="accent1">
                    <a:lumMod val="75000"/>
                  </a:schemeClr>
                </a:solidFill>
              </a:rPr>
              <a:t>költségvetési forrása: 	Belügyminisztérium</a:t>
            </a:r>
          </a:p>
          <a:p>
            <a:pPr lvl="1"/>
            <a:r>
              <a:rPr lang="hu-HU" sz="2000" dirty="0" smtClean="0">
                <a:solidFill>
                  <a:schemeClr val="accent1">
                    <a:lumMod val="75000"/>
                  </a:schemeClr>
                </a:solidFill>
              </a:rPr>
              <a:t>költségek: 	bérjellegű költségek</a:t>
            </a:r>
          </a:p>
          <a:p>
            <a:pPr marL="355600" lvl="1" indent="-355600">
              <a:buFont typeface="Arial" pitchFamily="34" charset="0"/>
              <a:buChar char="•"/>
            </a:pPr>
            <a:endParaRPr lang="hu-HU" dirty="0" smtClean="0">
              <a:ea typeface="+mj-ea"/>
              <a:cs typeface="+mj-cs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hu-H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GYENI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2589</TotalTime>
  <Words>845</Words>
  <Application>Microsoft Office PowerPoint</Application>
  <PresentationFormat>Diavetítés a képernyőre (4:3 oldalarány)</PresentationFormat>
  <Paragraphs>145</Paragraphs>
  <Slides>14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14</vt:i4>
      </vt:variant>
    </vt:vector>
  </HeadingPairs>
  <TitlesOfParts>
    <vt:vector size="15" baseType="lpstr">
      <vt:lpstr>Office-téma</vt:lpstr>
      <vt:lpstr>1. dia</vt:lpstr>
      <vt:lpstr>workshop</vt:lpstr>
      <vt:lpstr>Emberi Erőforrás Fejlesztési OP (efop)</vt:lpstr>
      <vt:lpstr>AZ EFOP PRIORITÁSAI</vt:lpstr>
      <vt:lpstr>„Kitörési pont a háztáji gazdaságok irányába” (Békés megyei közmunka pilot program) 2015-2016. év</vt:lpstr>
      <vt:lpstr>„Kitörési pont a háztáji gazdaságok irányába” (Békés megyei közmunka pilot program) 2015-2016. év</vt:lpstr>
      <vt:lpstr>„Kitörési pont a háztáji gazdaságok irányába” (Békés megyei közmunka pilot program) 2015-2016. év</vt:lpstr>
      <vt:lpstr>„Kitörési pont a háztáji gazdaságok irányába” (Békés megyei közmunka pilot program) 2015-2016. év</vt:lpstr>
      <vt:lpstr>„Kitörési pont a háztáji gazdaságok irányába” (Békés megyei közmunka pilot program) 2015-2016. év</vt:lpstr>
      <vt:lpstr>„Kitörési pont a háztáji gazdaságok irányába” (Békés megyei közmunka pilot program) 2015-2016. év</vt:lpstr>
      <vt:lpstr>MEGYEI KIEMELT PROJEKT/PROGRAM JAVASLATOK</vt:lpstr>
      <vt:lpstr>KIEMELT PROJEKTEK</vt:lpstr>
      <vt:lpstr>KIEMELT PROJEKT I. FŐ elemei</vt:lpstr>
      <vt:lpstr>KIEMLET PROJEKT I. MILYEN EREDMÉNYT VÁRUNK TŐLE</vt:lpstr>
    </vt:vector>
  </TitlesOfParts>
  <Company>novak.adam@gmail.com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Asdfsdafa dsfasd asdf</dc:title>
  <dc:creator>Ádám Novák</dc:creator>
  <cp:lastModifiedBy> </cp:lastModifiedBy>
  <cp:revision>214</cp:revision>
  <dcterms:created xsi:type="dcterms:W3CDTF">2014-03-03T11:13:53Z</dcterms:created>
  <dcterms:modified xsi:type="dcterms:W3CDTF">2016-01-07T17:12:42Z</dcterms:modified>
</cp:coreProperties>
</file>