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16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2" r:id="rId11"/>
    <p:sldId id="275" r:id="rId12"/>
    <p:sldId id="276" r:id="rId13"/>
    <p:sldId id="277" r:id="rId14"/>
    <p:sldId id="278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>
        <p:scale>
          <a:sx n="100" d="100"/>
          <a:sy n="100" d="100"/>
        </p:scale>
        <p:origin x="-7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90349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pPr/>
              <a:t>2016.01.07.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556792"/>
            <a:ext cx="8028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dirty="0" smtClean="0">
              <a:solidFill>
                <a:schemeClr val="tx2"/>
              </a:solidFill>
            </a:endParaRPr>
          </a:p>
          <a:p>
            <a:pPr algn="just"/>
            <a:endParaRPr lang="hu-HU" sz="2000" dirty="0">
              <a:solidFill>
                <a:schemeClr val="tx2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827584" y="1595021"/>
            <a:ext cx="748883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TÁMOP 7.2.1.  PROJEKT KERETÉBEN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pPr algn="ctr"/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</a:rPr>
              <a:t>A „Szinergiavizsgálat más operatív programmal, az egymásra épülő programok nevesítése” főtevékenységen belül</a:t>
            </a:r>
          </a:p>
          <a:p>
            <a:pPr algn="ctr"/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</a:rPr>
              <a:t>„A PILOT </a:t>
            </a:r>
            <a:r>
              <a:rPr lang="hu-HU" b="1" i="1" dirty="0" err="1" smtClean="0">
                <a:solidFill>
                  <a:schemeClr val="accent1">
                    <a:lumMod val="75000"/>
                  </a:schemeClr>
                </a:solidFill>
              </a:rPr>
              <a:t>Közmunkaprogramokból-ból</a:t>
            </a: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</a:rPr>
              <a:t> finanszírozható az </a:t>
            </a:r>
            <a:r>
              <a:rPr lang="hu-HU" b="1" i="1" dirty="0" err="1" smtClean="0">
                <a:solidFill>
                  <a:schemeClr val="accent1">
                    <a:lumMod val="75000"/>
                  </a:schemeClr>
                </a:solidFill>
              </a:rPr>
              <a:t>EFOP-hoz</a:t>
            </a: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</a:rPr>
              <a:t> kapcsolódó programok/projektek”</a:t>
            </a:r>
          </a:p>
          <a:p>
            <a:pPr algn="ctr"/>
            <a:endParaRPr lang="hu-HU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</a:rPr>
              <a:t>című </a:t>
            </a:r>
            <a:r>
              <a:rPr lang="hu-HU" b="1" i="1" dirty="0" err="1" smtClean="0">
                <a:solidFill>
                  <a:schemeClr val="accent1">
                    <a:lumMod val="75000"/>
                  </a:schemeClr>
                </a:solidFill>
              </a:rPr>
              <a:t>workshop</a:t>
            </a:r>
            <a:r>
              <a:rPr lang="hu-HU" b="1" i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hu-HU" i="1" dirty="0" smtClean="0">
                <a:solidFill>
                  <a:schemeClr val="accent1">
                    <a:lumMod val="75000"/>
                  </a:schemeClr>
                </a:solidFill>
              </a:rPr>
              <a:t>Helyszín: Békéscsaba</a:t>
            </a:r>
          </a:p>
          <a:p>
            <a:pPr algn="ctr"/>
            <a:r>
              <a:rPr lang="hu-HU" i="1" dirty="0" smtClean="0">
                <a:solidFill>
                  <a:schemeClr val="accent1">
                    <a:lumMod val="75000"/>
                  </a:schemeClr>
                </a:solidFill>
              </a:rPr>
              <a:t>Időpont: 2015.12.17.</a:t>
            </a:r>
          </a:p>
          <a:p>
            <a:pPr algn="ctr"/>
            <a:endParaRPr lang="hu-HU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hu-HU" i="1" dirty="0" smtClean="0">
                <a:solidFill>
                  <a:schemeClr val="accent1">
                    <a:lumMod val="75000"/>
                  </a:schemeClr>
                </a:solidFill>
              </a:rPr>
              <a:t>Készítette: Projektfelügyelet Kft.</a:t>
            </a:r>
          </a:p>
          <a:p>
            <a:pPr algn="ctr"/>
            <a:endParaRPr lang="hu-HU" i="1" dirty="0" smtClean="0"/>
          </a:p>
          <a:p>
            <a:pPr algn="ctr"/>
            <a:endParaRPr lang="hu-HU" dirty="0" smtClean="0"/>
          </a:p>
          <a:p>
            <a:r>
              <a:rPr lang="hu-HU" dirty="0" smtClean="0"/>
              <a:t> </a:t>
            </a:r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cap="small" dirty="0" smtClean="0">
                <a:solidFill>
                  <a:srgbClr val="FFFF00"/>
                </a:solidFill>
              </a:rPr>
              <a:t>„Kitörési pont a háztáji gazdaságok irányába”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(Békés megyei közmunka pilot program)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2015-2016. év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467544" y="1340769"/>
            <a:ext cx="820891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4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A gazdasági modell területi lehatárolása:</a:t>
            </a:r>
          </a:p>
          <a:p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Békés megye Orosházi Járás és Mezőkovácsházi Járás, amelyek a kedvezményezett járások besorolásáról szóló 290/2014. (XI. 26.) Korm. rendelet alapján az Orosházi Járás települései „kedvezményezett járás”</a:t>
            </a:r>
            <a:r>
              <a:rPr lang="hu-HU" sz="2400" dirty="0" err="1" smtClean="0">
                <a:solidFill>
                  <a:schemeClr val="accent1">
                    <a:lumMod val="75000"/>
                  </a:schemeClr>
                </a:solidFill>
              </a:rPr>
              <a:t>-kénti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 besorolással, míg a Mezőkovácsházi Járás települései „komplex programmal fejlesztendő járás”</a:t>
            </a:r>
            <a:r>
              <a:rPr lang="hu-HU" sz="2400" dirty="0" err="1" smtClean="0">
                <a:solidFill>
                  <a:schemeClr val="accent1">
                    <a:lumMod val="75000"/>
                  </a:schemeClr>
                </a:solidFill>
              </a:rPr>
              <a:t>-kénti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 besorolással vesznek részt a programban.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hu-HU" dirty="0" smtClean="0"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dirty="0" smtClean="0">
                <a:solidFill>
                  <a:srgbClr val="FFFF00"/>
                </a:solidFill>
              </a:rPr>
              <a:t>MEGYEI KIEMELT PROJEKT/PROGRAM JAVASLATOK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357804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611560" y="1556792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Kiemelt projekt javaslatok:</a:t>
            </a:r>
          </a:p>
          <a:p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Békés megyei összefogás a ’</a:t>
            </a:r>
            <a:r>
              <a:rPr lang="hu-HU" dirty="0" err="1">
                <a:solidFill>
                  <a:schemeClr val="accent1">
                    <a:lumMod val="75000"/>
                  </a:schemeClr>
                </a:solidFill>
              </a:rPr>
              <a:t>Pilot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’ közmunkaprogramban dolgozók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képzéséért.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A ’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Pilot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’ közmunkaprogramban dolgozók által felépített 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gazdaságok. kapacitásbővítéséért.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A ’</a:t>
            </a:r>
            <a:r>
              <a:rPr lang="hu-HU" dirty="0" err="1" smtClean="0">
                <a:solidFill>
                  <a:schemeClr val="accent1">
                    <a:lumMod val="75000"/>
                  </a:schemeClr>
                </a:solidFill>
              </a:rPr>
              <a:t>Pilot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’ közmunkaprogramban dolgozók gazdasága által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megtermelt.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kertészeti termékek piacra jutásának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elősegítéséért.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Állattartási technológia egységesítése (takarmány keverők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telepítése).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Nem mezőgazdasági tevékenységek fejlesztése a szociális szövetkezetek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szintjén.</a:t>
            </a:r>
            <a:endParaRPr lang="hu-H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/>
          </a:bodyPr>
          <a:lstStyle/>
          <a:p>
            <a:pPr algn="ctr"/>
            <a:r>
              <a:rPr lang="hu-HU" sz="2800" dirty="0" smtClean="0">
                <a:solidFill>
                  <a:srgbClr val="FFFF00"/>
                </a:solidFill>
              </a:rPr>
              <a:t>KIEMELT PROJEKTEK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357804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412776"/>
            <a:ext cx="8028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CÉLJA: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Ú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jszerű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, gazdaságilag is fenntartható (azaz állami források nélkül is működőképes) rendszer felállítása, amely a térség munkanélküliségi mutatóit jelentősen csökkenti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INDOKOLTSÁGA: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Jelenleg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PILOT programban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résztvevők többsége nem rendelkezik semmilyen mezőgazdasági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alapképzettséggel, a hosszú távú és gazdaságos működés feltétele, a megfelelő szintű szakmai alapismeretek.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FORRÁS: </a:t>
            </a: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EFOP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1.11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Hátrányenyhítés a társadalmi integrációt szolgáló társadalmi gazdaság </a:t>
            </a:r>
            <a:r>
              <a:rPr lang="hu-HU" dirty="0" smtClean="0">
                <a:solidFill>
                  <a:schemeClr val="accent1">
                    <a:lumMod val="75000"/>
                  </a:schemeClr>
                </a:solidFill>
              </a:rPr>
              <a:t>eszközeivel,</a:t>
            </a:r>
            <a:endParaRPr lang="hu-H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KEDVEZMÉNYEZETT(EK):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Önkormányzatok, szociális szövetkezetek</a:t>
            </a:r>
          </a:p>
          <a:p>
            <a:endParaRPr lang="hu-H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b="1" dirty="0" smtClean="0">
                <a:solidFill>
                  <a:schemeClr val="accent1">
                    <a:lumMod val="75000"/>
                  </a:schemeClr>
                </a:solidFill>
              </a:rPr>
              <a:t>CÉLCSOPORT: </a:t>
            </a:r>
            <a:r>
              <a:rPr lang="hu-HU" dirty="0">
                <a:solidFill>
                  <a:schemeClr val="accent1">
                    <a:lumMod val="75000"/>
                  </a:schemeClr>
                </a:solidFill>
              </a:rPr>
              <a:t>Közfoglalkoztatottak, szociális szövetkezetek tagjai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dirty="0" smtClean="0">
                <a:solidFill>
                  <a:srgbClr val="FFFF00"/>
                </a:solidFill>
              </a:rPr>
              <a:t>KIEMELT PROJEKT I.</a:t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dirty="0" smtClean="0">
                <a:solidFill>
                  <a:srgbClr val="FFFF00"/>
                </a:solidFill>
              </a:rPr>
              <a:t>FŐ elemei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357804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556793"/>
            <a:ext cx="802838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</a:rPr>
              <a:t>PROJEKT LEÍRÁSA, ELEMEI:</a:t>
            </a:r>
          </a:p>
          <a:p>
            <a:pPr algn="just"/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gazdasági modell (Pilot program) célja egy olyan újszerű, gazdaságilag is fenntartható (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azaz a jövőben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állami források nélkül is működőképes) rendszer felállítása, amely a térség munkanélküliségi mutatóit jelentősen csökkenti úgy, hogy érdemi és hosszútávon is fenntartható gazdasági tevékenységet végez, illetve ezen tevékenységhez szükséges alapképesítések megszerzésének elősegítése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 működéshez szükséges infrastruktúra kialakítása (növényházak, állattartó épületek, mezőgazdasági termékek feldolgozásához szükséges épületek, eszközök) 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ezek </a:t>
            </a:r>
            <a:r>
              <a:rPr lang="hu-HU" sz="2000" dirty="0">
                <a:solidFill>
                  <a:schemeClr val="accent1">
                    <a:lumMod val="75000"/>
                  </a:schemeClr>
                </a:solidFill>
              </a:rPr>
              <a:t>a BM és VP 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forrásokból finanszírozhatók.</a:t>
            </a:r>
            <a:endParaRPr lang="hu-HU" sz="20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hu-HU" sz="2000" dirty="0" smtClean="0">
              <a:solidFill>
                <a:schemeClr val="tx2"/>
              </a:solidFill>
            </a:endParaRPr>
          </a:p>
          <a:p>
            <a:endParaRPr lang="hu-HU" sz="2000" dirty="0" smtClean="0">
              <a:solidFill>
                <a:schemeClr val="tx2"/>
              </a:solidFill>
            </a:endParaRPr>
          </a:p>
          <a:p>
            <a:endParaRPr lang="hu-HU" sz="2000" dirty="0" smtClean="0">
              <a:solidFill>
                <a:schemeClr val="tx2"/>
              </a:solidFill>
            </a:endParaRPr>
          </a:p>
          <a:p>
            <a:pPr algn="just"/>
            <a:endParaRPr lang="hu-H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dirty="0" smtClean="0">
                <a:solidFill>
                  <a:srgbClr val="FFFF00"/>
                </a:solidFill>
              </a:rPr>
              <a:t>KIEMLET PROJEKT I.</a:t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dirty="0" smtClean="0">
                <a:solidFill>
                  <a:srgbClr val="FFFF00"/>
                </a:solidFill>
              </a:rPr>
              <a:t>MILYEN EREDMÉNYT VÁRUNK TŐLE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6357804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556792"/>
            <a:ext cx="802838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</a:rPr>
              <a:t>A PROJEKTTŐL ELVÁRT EREDMÉNYEK:</a:t>
            </a:r>
          </a:p>
          <a:p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 célcsoport számára a növénytermesztés és állattenyésztés területén megszerzendő szakmai ismeretek, megyei szinten 2000 fő.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 mezőgazdasági termékek feldolgozása révén további munkahelyek létesítése, 500 fő.</a:t>
            </a:r>
          </a:p>
          <a:p>
            <a:pPr marL="342900" indent="-342900" algn="just">
              <a:buFont typeface="Wingdings" pitchFamily="2" charset="2"/>
              <a:buChar char="§"/>
            </a:pP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Kialakul a háztáji gazdálkodási forma, így jelentősen nő az öngondoskodás képessége.</a:t>
            </a:r>
          </a:p>
          <a:p>
            <a:pPr marL="342900" indent="-342900" algn="just">
              <a:buFont typeface="Wingdings" pitchFamily="2" charset="2"/>
              <a:buChar char="§"/>
            </a:pPr>
            <a:endParaRPr lang="hu-HU" sz="2000" dirty="0" smtClean="0"/>
          </a:p>
          <a:p>
            <a:pPr marL="342900" indent="-342900" algn="just">
              <a:buFont typeface="Wingdings" pitchFamily="2" charset="2"/>
              <a:buChar char="§"/>
            </a:pPr>
            <a:endParaRPr lang="hu-HU" sz="2000" dirty="0" smtClean="0"/>
          </a:p>
          <a:p>
            <a:pPr marL="342900" indent="-342900" algn="just">
              <a:buFont typeface="Wingdings" pitchFamily="2" charset="2"/>
              <a:buChar char="§"/>
            </a:pPr>
            <a:endParaRPr lang="hu-HU" sz="2000" dirty="0" smtClean="0"/>
          </a:p>
          <a:p>
            <a:pPr marL="342900" indent="-342900">
              <a:buFont typeface="Wingdings" pitchFamily="2" charset="2"/>
              <a:buChar char="§"/>
            </a:pPr>
            <a:endParaRPr lang="hu-HU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/>
          </a:bodyPr>
          <a:lstStyle/>
          <a:p>
            <a:pPr algn="ctr"/>
            <a:r>
              <a:rPr lang="hu-HU" sz="2800" dirty="0" err="1" smtClean="0">
                <a:solidFill>
                  <a:srgbClr val="FFFF00"/>
                </a:solidFill>
              </a:rPr>
              <a:t>workshop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556792"/>
            <a:ext cx="8028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dirty="0" smtClean="0">
              <a:solidFill>
                <a:schemeClr val="tx2"/>
              </a:solidFill>
            </a:endParaRPr>
          </a:p>
          <a:p>
            <a:pPr algn="just"/>
            <a:endParaRPr lang="hu-HU" sz="2000" dirty="0">
              <a:solidFill>
                <a:schemeClr val="tx2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11560" y="1556792"/>
            <a:ext cx="784887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A WORKSHOPNAK CÉLJA: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 EFOP – BM Pilot szinergia vizsgálat.</a:t>
            </a:r>
          </a:p>
          <a:p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MIRŐL FOG SZÓLNI EZ AZ ELŐADÁS?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EFOP BEMUTATÁSA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BM Pilot BEMUTATÁSA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EFOP ÉS BM Pilot KAPCSOLATA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KIEMELT PROGRAM/PROJEKT ÖTLETEK BEMUTATÁSA</a:t>
            </a:r>
          </a:p>
          <a:p>
            <a:pPr lvl="1">
              <a:buFont typeface="Arial" pitchFamily="34" charset="0"/>
              <a:buChar char="•"/>
            </a:pP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KÉRDÉSEK, JAVASLATOK ÁTBESZÉLÉSE</a:t>
            </a:r>
          </a:p>
          <a:p>
            <a:pPr lvl="1">
              <a:buFont typeface="Arial" pitchFamily="34" charset="0"/>
              <a:buChar char="•"/>
            </a:pPr>
            <a:endParaRPr lang="hu-HU" dirty="0" smtClean="0">
              <a:solidFill>
                <a:srgbClr val="FF0000"/>
              </a:solidFill>
            </a:endParaRPr>
          </a:p>
          <a:p>
            <a:endParaRPr lang="hu-HU" dirty="0" smtClean="0"/>
          </a:p>
          <a:p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hu-HU" altLang="hu-HU" sz="2800" dirty="0" smtClean="0">
                <a:solidFill>
                  <a:srgbClr val="FFFF00"/>
                </a:solidFill>
              </a:rPr>
              <a:t>Emberi Erőforrás Fejlesztési OP (</a:t>
            </a:r>
            <a:r>
              <a:rPr lang="hu-HU" altLang="hu-HU" sz="2800" dirty="0" err="1" smtClean="0">
                <a:solidFill>
                  <a:srgbClr val="FFFF00"/>
                </a:solidFill>
              </a:rPr>
              <a:t>efop</a:t>
            </a:r>
            <a:r>
              <a:rPr lang="hu-HU" altLang="hu-HU" sz="2800" dirty="0" smtClean="0">
                <a:solidFill>
                  <a:srgbClr val="FFFF00"/>
                </a:solidFill>
              </a:rPr>
              <a:t>)</a:t>
            </a:r>
            <a:endParaRPr lang="hu-HU" alt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556792"/>
            <a:ext cx="80283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 smtClean="0"/>
              <a:t>A Kormány társadalompolitikai céljainak legfontosabb eszköze!</a:t>
            </a:r>
          </a:p>
          <a:p>
            <a:pPr>
              <a:spcBef>
                <a:spcPts val="1200"/>
              </a:spcBef>
            </a:pPr>
            <a:endParaRPr lang="hu-HU" sz="2000" dirty="0" smtClean="0"/>
          </a:p>
          <a:p>
            <a:pPr>
              <a:spcBef>
                <a:spcPts val="1200"/>
              </a:spcBef>
            </a:pPr>
            <a:r>
              <a:rPr lang="hu-HU" sz="2000" dirty="0" smtClean="0"/>
              <a:t>Fő társadalompolitikai céljai: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000" dirty="0" smtClean="0"/>
              <a:t>az oktatáson (tudástőkén) keresztül növelni a fiatalok munkaerő-piacon való elhelyezkedésének és ezzel társadalmi előrejutásának esélyeit,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000" dirty="0" smtClean="0"/>
              <a:t>a családok megerősítése, s ezen keresztül hozzájárulni a gyermekvállaláshoz,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000" dirty="0" smtClean="0"/>
              <a:t>az alsó középosztály felzárkózási és a középosztályon belüli tartós megkapaszkodási esélyeinek növelése,</a:t>
            </a:r>
          </a:p>
          <a:p>
            <a:pPr marL="285750" indent="-285750">
              <a:spcBef>
                <a:spcPts val="1200"/>
              </a:spcBef>
              <a:buFont typeface="Arial" pitchFamily="34" charset="0"/>
              <a:buChar char="•"/>
            </a:pPr>
            <a:r>
              <a:rPr lang="hu-HU" sz="2000" dirty="0" smtClean="0"/>
              <a:t>a rászorulók társadalmi helyzetének megszilárdítása, majd javítása.</a:t>
            </a:r>
            <a:endParaRPr lang="hu-HU" sz="2000" dirty="0" smtClean="0">
              <a:solidFill>
                <a:schemeClr val="tx2"/>
              </a:solidFill>
            </a:endParaRPr>
          </a:p>
          <a:p>
            <a:pPr algn="just"/>
            <a:endParaRPr lang="hu-HU" sz="2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/>
          </a:bodyPr>
          <a:lstStyle/>
          <a:p>
            <a:pPr algn="ctr"/>
            <a:r>
              <a:rPr lang="hu-HU" sz="2800" dirty="0" smtClean="0">
                <a:solidFill>
                  <a:srgbClr val="FFFF00"/>
                </a:solidFill>
              </a:rPr>
              <a:t>AZ EFOP PRIORITÁSAI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5" name="Szövegdoboz 4"/>
          <p:cNvSpPr txBox="1"/>
          <p:nvPr/>
        </p:nvSpPr>
        <p:spPr>
          <a:xfrm>
            <a:off x="611560" y="1556792"/>
            <a:ext cx="80283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2000" b="1" dirty="0" smtClean="0">
              <a:solidFill>
                <a:schemeClr val="tx2"/>
              </a:solidFill>
            </a:endParaRPr>
          </a:p>
          <a:p>
            <a:r>
              <a:rPr lang="hu-HU" sz="2000" b="1" dirty="0" smtClean="0">
                <a:solidFill>
                  <a:schemeClr val="tx2"/>
                </a:solidFill>
              </a:rPr>
              <a:t>PRIORITÁSOK:</a:t>
            </a: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b="1" dirty="0" smtClean="0">
              <a:solidFill>
                <a:schemeClr val="tx2"/>
              </a:solidFill>
            </a:endParaRPr>
          </a:p>
          <a:p>
            <a:endParaRPr lang="hu-HU" sz="2000" dirty="0" smtClean="0">
              <a:solidFill>
                <a:schemeClr val="tx2"/>
              </a:solidFill>
            </a:endParaRPr>
          </a:p>
          <a:p>
            <a:pPr algn="just"/>
            <a:endParaRPr lang="hu-HU" sz="2000" dirty="0">
              <a:solidFill>
                <a:schemeClr val="tx2"/>
              </a:solidFill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73443952"/>
              </p:ext>
            </p:extLst>
          </p:nvPr>
        </p:nvGraphicFramePr>
        <p:xfrm>
          <a:off x="457200" y="1340768"/>
          <a:ext cx="8075240" cy="4786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8506"/>
                <a:gridCol w="1463595"/>
                <a:gridCol w="1713139"/>
              </a:tblGrid>
              <a:tr h="6979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Prioritási tengely</a:t>
                      </a:r>
                      <a:endParaRPr lang="hu-HU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Finanszírozó alap</a:t>
                      </a:r>
                      <a:endParaRPr lang="hu-HU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Támogatási keret (milliárd forint)</a:t>
                      </a:r>
                      <a:endParaRPr lang="hu-HU" sz="16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414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1. Együttműködő társadalom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ESZA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Arial Unicode MS"/>
                        </a:rPr>
                        <a:t>316,91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983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2. Infrastrukturális beruházások a társadalmi együttműködés erősítése érdekében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ERFA</a:t>
                      </a:r>
                      <a:endParaRPr lang="hu-H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Arial Unicode MS"/>
                        </a:rPr>
                        <a:t>177,87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4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3. Gyarapodó tudástőke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ESZA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Arial Unicode MS"/>
                        </a:rPr>
                        <a:t>294,9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69837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4. Infrastrukturális beruházások a gyarapodó tudástőke érdekében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ERFA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Arial Unicode MS"/>
                        </a:rPr>
                        <a:t>152,86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9822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5. Pénzügyi eszközök alkalmazása a társadalmi együttműködés erősítése érdekében, valamint társadalmi innováció és transznacionális együttműködések</a:t>
                      </a:r>
                      <a:endParaRPr lang="hu-H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ESZA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Arial Unicode MS"/>
                        </a:rPr>
                        <a:t>11,17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4145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Összesen</a:t>
                      </a:r>
                      <a:endParaRPr lang="hu-H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60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hu-HU" sz="160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hu-HU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Arial Unicode MS"/>
                        </a:rPr>
                        <a:t>953,71</a:t>
                      </a:r>
                      <a:endParaRPr lang="hu-HU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cap="small" dirty="0" smtClean="0">
                <a:solidFill>
                  <a:srgbClr val="FFFF00"/>
                </a:solidFill>
              </a:rPr>
              <a:t>„Kitörési pont a háztáji gazdaságok irányába”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(Békés megyei közmunka pilot program)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2015-2016. év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467544" y="1340769"/>
            <a:ext cx="820891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800" b="1" cap="small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800" b="1" cap="small" dirty="0" smtClean="0">
                <a:solidFill>
                  <a:schemeClr val="accent1">
                    <a:lumMod val="75000"/>
                  </a:schemeClr>
                </a:solidFill>
              </a:rPr>
              <a:t>A gazdasági modell célja:</a:t>
            </a:r>
          </a:p>
          <a:p>
            <a:endParaRPr lang="hu-HU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800" dirty="0" smtClean="0">
                <a:solidFill>
                  <a:schemeClr val="accent1">
                    <a:lumMod val="75000"/>
                  </a:schemeClr>
                </a:solidFill>
              </a:rPr>
              <a:t>Egy olyan újszerű, gazdaságilag is fenntartható (azaz állami források nélkül is működőképes) rendszer felállítása, amely a térség munkanélküliségi mutatóit jelentősen csökkenti úgy, hogy érdemi és hosszútávon is fenntartható gazdasági tevékenységet végez, háztáji vegyes gazdasági tevékenység kialakításával.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hu-HU" dirty="0" smtClean="0"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cap="small" dirty="0" smtClean="0">
                <a:solidFill>
                  <a:srgbClr val="FFFF00"/>
                </a:solidFill>
              </a:rPr>
              <a:t>„Kitörési pont a háztáji gazdaságok irányába”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(Békés megyei közmunka pilot program)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2015-2016. év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467544" y="1340769"/>
            <a:ext cx="820891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A gazdasági modell célcsoportja:</a:t>
            </a:r>
          </a:p>
          <a:p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Az önkormányzatok a regisztrált munkanélküliekkel, önkormányzatonként brigádonként 10+1 fővel vesznek részt a programban, amellyel tervezetten 445 fő munkanélküli kerül bevonásra a programba. </a:t>
            </a:r>
          </a:p>
          <a:p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A programban résztvevők a munkaügyi központoknál nyilvántartott, természetes személyek közül kerülnek kiválasztásra, amely kiválasztást a programban résztvevő önkormányzatok és a munkaügyi központok közösen végzik!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hu-HU" dirty="0" smtClean="0"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cap="small" dirty="0" smtClean="0">
                <a:solidFill>
                  <a:srgbClr val="FFFF00"/>
                </a:solidFill>
              </a:rPr>
              <a:t>„Kitörési pont a háztáji gazdaságok irányába”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(Békés megyei közmunka pilot program)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2015-2016. év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467544" y="1340769"/>
            <a:ext cx="820891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Eredmény indikátor:</a:t>
            </a:r>
          </a:p>
          <a:p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Az önkormányzatok vállalják a szociális szövetkezet felállítását, míg a munkanélküliek vállalják a szociális szövetkezeti tagságot, amely 2016-ban már gazdasági keretet biztosít az önálló gazdasági tevékenységnek.</a:t>
            </a:r>
          </a:p>
          <a:p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Cél, hogy </a:t>
            </a:r>
            <a:r>
              <a:rPr lang="hu-HU" sz="2400" b="1" dirty="0" smtClean="0">
                <a:solidFill>
                  <a:schemeClr val="accent1">
                    <a:lumMod val="75000"/>
                  </a:schemeClr>
                </a:solidFill>
              </a:rPr>
              <a:t>középtávon önfenntartó módon</a:t>
            </a:r>
            <a:r>
              <a:rPr lang="hu-HU" sz="2400" dirty="0" smtClean="0">
                <a:solidFill>
                  <a:schemeClr val="accent1">
                    <a:lumMod val="75000"/>
                  </a:schemeClr>
                </a:solidFill>
              </a:rPr>
              <a:t>, háztáji gazdaságban dolgozó kistermelők, a szociális szövetkezetek által biztosított, kihelyezett alapanyagokkal, valamint infrastruktúrával a megélhetéshez szükséges bevételt saját munkájuk által teremthessék elő.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hu-HU" dirty="0" smtClean="0"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cap="small" dirty="0" smtClean="0">
                <a:solidFill>
                  <a:srgbClr val="FFFF00"/>
                </a:solidFill>
              </a:rPr>
              <a:t>„Kitörési pont a háztáji gazdaságok irányába”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(Békés megyei közmunka pilot program)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2015-2016. év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467544" y="1340769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A gazdasági modell alapelvei:</a:t>
            </a:r>
          </a:p>
          <a:p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</a:rPr>
              <a:t>Önkéntesség: 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	– a résztvevő önkormányzatok, valamint közfoglalkoztatottak és a szociális szövetkezetek részéről,</a:t>
            </a:r>
          </a:p>
          <a:p>
            <a:pPr lvl="0"/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</a:rPr>
              <a:t>Forrástisztaság: 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	- az önkormányzatok a Start-munkaprogram keretein belül megtartják önrendelkezésüket, mind a költségek, mind a források elszámolását végzik, valamint vállalják, hogy alprogramként a Start-munkaprogramjuk keretén belül a pilot 	programot a megismert keretfeltételek mentén végrehajtják, </a:t>
            </a:r>
          </a:p>
          <a:p>
            <a:pPr lvl="0"/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hu-HU" sz="2000" b="1" dirty="0" smtClean="0">
                <a:solidFill>
                  <a:schemeClr val="accent1">
                    <a:lumMod val="75000"/>
                  </a:schemeClr>
                </a:solidFill>
              </a:rPr>
              <a:t>Fenntarthatóság: </a:t>
            </a:r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	- a tevékenység reálgazdasági folyamatokban is fenntarthatóan működjön, azaz olyan termékek kerüljenek előállításra, amelyek nagy mennyiségben, egységes, jó 	minőségben, és folyamatosan értékesíthetőek az élelmiszeripar számára,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hu-HU" dirty="0" smtClean="0"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1" y="260648"/>
            <a:ext cx="91440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hu-HU" sz="2800" cap="small" dirty="0" smtClean="0">
                <a:solidFill>
                  <a:srgbClr val="FFFF00"/>
                </a:solidFill>
              </a:rPr>
              <a:t>„Kitörési pont a háztáji gazdaságok irányába”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(Békés megyei közmunka pilot program)</a:t>
            </a:r>
            <a:r>
              <a:rPr lang="hu-HU" sz="2800" dirty="0" smtClean="0">
                <a:solidFill>
                  <a:srgbClr val="FFFF00"/>
                </a:solidFill>
              </a:rPr>
              <a:t/>
            </a:r>
            <a:br>
              <a:rPr lang="hu-HU" sz="2800" dirty="0" smtClean="0">
                <a:solidFill>
                  <a:srgbClr val="FFFF00"/>
                </a:solidFill>
              </a:rPr>
            </a:br>
            <a:r>
              <a:rPr lang="hu-HU" sz="2800" cap="small" dirty="0" smtClean="0">
                <a:solidFill>
                  <a:srgbClr val="FFFF00"/>
                </a:solidFill>
              </a:rPr>
              <a:t>2015-2016. év</a:t>
            </a:r>
            <a:endParaRPr lang="hu-HU" sz="28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D:\Munkák\2015_Roadshow\Prezi\bmö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323452"/>
            <a:ext cx="3563887" cy="500195"/>
          </a:xfrm>
          <a:prstGeom prst="rect">
            <a:avLst/>
          </a:prstGeom>
          <a:noFill/>
        </p:spPr>
      </p:pic>
      <p:pic>
        <p:nvPicPr>
          <p:cNvPr id="2051" name="Picture 3" descr="D:\Munkák\2015_Roadshow\Prezi\Szechenyi2020sablonok\1_Kotelezo_alkotoelemek\Kedvezmenyezetti_infoblokk\also_valtozat\jpg\infoblokk_kedv_final_CMYK_ERF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24327" y="5738742"/>
            <a:ext cx="1619673" cy="1119258"/>
          </a:xfrm>
          <a:prstGeom prst="rect">
            <a:avLst/>
          </a:prstGeom>
          <a:noFill/>
        </p:spPr>
      </p:pic>
      <p:sp>
        <p:nvSpPr>
          <p:cNvPr id="7" name="Téglalap 6"/>
          <p:cNvSpPr/>
          <p:nvPr/>
        </p:nvSpPr>
        <p:spPr>
          <a:xfrm>
            <a:off x="467544" y="1340769"/>
            <a:ext cx="8208912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400" b="1" cap="small" dirty="0" smtClean="0">
                <a:solidFill>
                  <a:schemeClr val="accent1">
                    <a:lumMod val="75000"/>
                  </a:schemeClr>
                </a:solidFill>
              </a:rPr>
              <a:t>A gazdasági modell költségvetése:</a:t>
            </a:r>
            <a:endParaRPr lang="hu-H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 csatlakozó önkormányzatok a Start-munkaprogram keretein belül, a pilot alprogram rendelkezésére bocsátott, emelt szintű támogatással (179.424.- Ft/fő/hó) önállóan rendelkeznek, a közösen meghatározott és közösen beszerzésre kerülő, előre meghatározott mennyiségű és minőségű eszközök tekintetében.</a:t>
            </a:r>
          </a:p>
          <a:p>
            <a:pPr lvl="0"/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 2015. év költségvetése: </a:t>
            </a:r>
          </a:p>
          <a:p>
            <a:pPr lvl="1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költségvetési főösszeg: 	924.917.670. Ft</a:t>
            </a:r>
          </a:p>
          <a:p>
            <a:pPr lvl="1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költségvetési forrása: 	Belügyminisztérium</a:t>
            </a:r>
          </a:p>
          <a:p>
            <a:pPr lvl="1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költségek: 	a program közvetlen működési és beruházási költségei</a:t>
            </a:r>
          </a:p>
          <a:p>
            <a:pPr lvl="1"/>
            <a:endParaRPr lang="hu-HU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0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A 2016. év költségvetése: </a:t>
            </a:r>
          </a:p>
          <a:p>
            <a:pPr lvl="1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költségvetési főösszeg: 	445 fő – bér és közterheinek összege</a:t>
            </a:r>
          </a:p>
          <a:p>
            <a:pPr lvl="1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költségvetési forrása: 	Belügyminisztérium</a:t>
            </a:r>
          </a:p>
          <a:p>
            <a:pPr lvl="1"/>
            <a:r>
              <a:rPr lang="hu-HU" sz="2000" dirty="0" smtClean="0">
                <a:solidFill>
                  <a:schemeClr val="accent1">
                    <a:lumMod val="75000"/>
                  </a:schemeClr>
                </a:solidFill>
              </a:rPr>
              <a:t>költségek: 	bérjellegű költségek</a:t>
            </a:r>
          </a:p>
          <a:p>
            <a:pPr marL="355600" lvl="1" indent="-355600">
              <a:buFont typeface="Arial" pitchFamily="34" charset="0"/>
              <a:buChar char="•"/>
            </a:pPr>
            <a:endParaRPr lang="hu-HU" dirty="0" smtClean="0">
              <a:ea typeface="+mj-ea"/>
              <a:cs typeface="+mj-cs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u-H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2589</TotalTime>
  <Words>845</Words>
  <Application>Microsoft Office PowerPoint</Application>
  <PresentationFormat>Diavetítés a képernyőre (4:3 oldalarány)</PresentationFormat>
  <Paragraphs>145</Paragraphs>
  <Slides>14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5" baseType="lpstr">
      <vt:lpstr>Office-téma</vt:lpstr>
      <vt:lpstr>1. dia</vt:lpstr>
      <vt:lpstr>workshop</vt:lpstr>
      <vt:lpstr>Emberi Erőforrás Fejlesztési OP (efop)</vt:lpstr>
      <vt:lpstr>AZ EFOP PRIORITÁSAI</vt:lpstr>
      <vt:lpstr>„Kitörési pont a háztáji gazdaságok irányába” (Békés megyei közmunka pilot program) 2015-2016. év</vt:lpstr>
      <vt:lpstr>„Kitörési pont a háztáji gazdaságok irányába” (Békés megyei közmunka pilot program) 2015-2016. év</vt:lpstr>
      <vt:lpstr>„Kitörési pont a háztáji gazdaságok irányába” (Békés megyei közmunka pilot program) 2015-2016. év</vt:lpstr>
      <vt:lpstr>„Kitörési pont a háztáji gazdaságok irányába” (Békés megyei közmunka pilot program) 2015-2016. év</vt:lpstr>
      <vt:lpstr>„Kitörési pont a háztáji gazdaságok irányába” (Békés megyei közmunka pilot program) 2015-2016. év</vt:lpstr>
      <vt:lpstr>„Kitörési pont a háztáji gazdaságok irányába” (Békés megyei közmunka pilot program) 2015-2016. év</vt:lpstr>
      <vt:lpstr>MEGYEI KIEMELT PROJEKT/PROGRAM JAVASLATOK</vt:lpstr>
      <vt:lpstr>KIEMELT PROJEKTEK</vt:lpstr>
      <vt:lpstr>KIEMELT PROJEKT I. FŐ elemei</vt:lpstr>
      <vt:lpstr>KIEMLET PROJEKT I. MILYEN EREDMÉNYT VÁRUNK TŐLE</vt:lpstr>
    </vt:vector>
  </TitlesOfParts>
  <Company>novak.adam@gmail.com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 </cp:lastModifiedBy>
  <cp:revision>214</cp:revision>
  <dcterms:created xsi:type="dcterms:W3CDTF">2014-03-03T11:13:53Z</dcterms:created>
  <dcterms:modified xsi:type="dcterms:W3CDTF">2016-01-07T17:12:42Z</dcterms:modified>
</cp:coreProperties>
</file>