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38"/>
  </p:notesMasterIdLst>
  <p:sldIdLst>
    <p:sldId id="292" r:id="rId2"/>
    <p:sldId id="325" r:id="rId3"/>
    <p:sldId id="260" r:id="rId4"/>
    <p:sldId id="291" r:id="rId5"/>
    <p:sldId id="290" r:id="rId6"/>
    <p:sldId id="296" r:id="rId7"/>
    <p:sldId id="287" r:id="rId8"/>
    <p:sldId id="275" r:id="rId9"/>
    <p:sldId id="276" r:id="rId10"/>
    <p:sldId id="297" r:id="rId11"/>
    <p:sldId id="277" r:id="rId12"/>
    <p:sldId id="299" r:id="rId13"/>
    <p:sldId id="300" r:id="rId14"/>
    <p:sldId id="318" r:id="rId15"/>
    <p:sldId id="301" r:id="rId16"/>
    <p:sldId id="302" r:id="rId17"/>
    <p:sldId id="303" r:id="rId18"/>
    <p:sldId id="320" r:id="rId19"/>
    <p:sldId id="304" r:id="rId20"/>
    <p:sldId id="319" r:id="rId21"/>
    <p:sldId id="305" r:id="rId22"/>
    <p:sldId id="306" r:id="rId23"/>
    <p:sldId id="307" r:id="rId24"/>
    <p:sldId id="309" r:id="rId25"/>
    <p:sldId id="321" r:id="rId26"/>
    <p:sldId id="310" r:id="rId27"/>
    <p:sldId id="312" r:id="rId28"/>
    <p:sldId id="322" r:id="rId29"/>
    <p:sldId id="323" r:id="rId30"/>
    <p:sldId id="313" r:id="rId31"/>
    <p:sldId id="314" r:id="rId32"/>
    <p:sldId id="315" r:id="rId33"/>
    <p:sldId id="324" r:id="rId34"/>
    <p:sldId id="316" r:id="rId35"/>
    <p:sldId id="294" r:id="rId36"/>
    <p:sldId id="25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napToObjects="1">
      <p:cViewPr varScale="1">
        <p:scale>
          <a:sx n="87" d="100"/>
          <a:sy n="87" d="100"/>
        </p:scale>
        <p:origin x="-10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6" d="100"/>
          <a:sy n="86" d="100"/>
        </p:scale>
        <p:origin x="378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B1AA8-ECC7-4E4E-ACC6-97A67F06DA5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hu-HU"/>
        </a:p>
      </dgm:t>
    </dgm:pt>
    <dgm:pt modelId="{F9F95738-307B-453B-9F26-64ABD2DC069E}">
      <dgm:prSet phldrT="[Szöveg]" custT="1"/>
      <dgm:spPr/>
      <dgm:t>
        <a:bodyPr/>
        <a:lstStyle/>
        <a:p>
          <a:pPr algn="ctr"/>
          <a:r>
            <a:rPr lang="hu-HU" sz="1400" dirty="0"/>
            <a:t>1. A közös értékek és források közös védelme és hatékony használata</a:t>
          </a:r>
          <a:r>
            <a:rPr lang="hu-HU" sz="1300" dirty="0"/>
            <a:t>.</a:t>
          </a:r>
        </a:p>
        <a:p>
          <a:pPr algn="ctr"/>
          <a:r>
            <a:rPr lang="hu-HU" sz="2000" dirty="0">
              <a:solidFill>
                <a:schemeClr val="tx1"/>
              </a:solidFill>
            </a:rPr>
            <a:t>41 227 417 EUR</a:t>
          </a:r>
        </a:p>
      </dgm:t>
    </dgm:pt>
    <dgm:pt modelId="{C902871C-01F0-4F6C-9B28-E92511E5CD5C}" type="parTrans" cxnId="{EDF191BB-CB67-4BB7-B1E2-08C9D17C3075}">
      <dgm:prSet/>
      <dgm:spPr/>
      <dgm:t>
        <a:bodyPr/>
        <a:lstStyle/>
        <a:p>
          <a:pPr algn="ctr"/>
          <a:endParaRPr lang="hu-HU"/>
        </a:p>
      </dgm:t>
    </dgm:pt>
    <dgm:pt modelId="{07D0C680-84A1-4A0C-AC51-311746CBD05E}" type="sibTrans" cxnId="{EDF191BB-CB67-4BB7-B1E2-08C9D17C3075}">
      <dgm:prSet/>
      <dgm:spPr/>
      <dgm:t>
        <a:bodyPr/>
        <a:lstStyle/>
        <a:p>
          <a:pPr algn="ctr"/>
          <a:endParaRPr lang="hu-HU"/>
        </a:p>
      </dgm:t>
    </dgm:pt>
    <dgm:pt modelId="{B39E45E5-4F4F-4413-A923-9CCB217B5BE3}">
      <dgm:prSet phldrT="[Szöveg]" custT="1"/>
      <dgm:spPr/>
      <dgm:t>
        <a:bodyPr/>
        <a:lstStyle/>
        <a:p>
          <a:pPr algn="ctr"/>
          <a:r>
            <a:rPr lang="hu-HU" sz="1400" dirty="0"/>
            <a:t>2. A fenntartható, határon átnyúló mobilitás javítása és a szűk keresztmetszetek felszámolása.</a:t>
          </a:r>
        </a:p>
        <a:p>
          <a:pPr algn="ctr"/>
          <a:r>
            <a:rPr lang="hu-HU" sz="2000" dirty="0">
              <a:solidFill>
                <a:schemeClr val="tx1"/>
              </a:solidFill>
            </a:rPr>
            <a:t>29 746 250 EUR</a:t>
          </a:r>
        </a:p>
      </dgm:t>
    </dgm:pt>
    <dgm:pt modelId="{6E25A40E-63BB-4DB5-A3E5-E6B11AFB05D7}" type="parTrans" cxnId="{689437E5-FAEC-4CA8-8362-4BB3E8F8367A}">
      <dgm:prSet/>
      <dgm:spPr/>
      <dgm:t>
        <a:bodyPr/>
        <a:lstStyle/>
        <a:p>
          <a:pPr algn="ctr"/>
          <a:endParaRPr lang="hu-HU"/>
        </a:p>
      </dgm:t>
    </dgm:pt>
    <dgm:pt modelId="{8BB92C70-AAD5-4007-9F7C-67991A4E9A1E}" type="sibTrans" cxnId="{689437E5-FAEC-4CA8-8362-4BB3E8F8367A}">
      <dgm:prSet/>
      <dgm:spPr/>
      <dgm:t>
        <a:bodyPr/>
        <a:lstStyle/>
        <a:p>
          <a:pPr algn="ctr"/>
          <a:endParaRPr lang="hu-HU"/>
        </a:p>
      </dgm:t>
    </dgm:pt>
    <dgm:pt modelId="{2F217403-8DA9-4388-99BA-C9143C2B2971}">
      <dgm:prSet phldrT="[Szöveg]" custT="1"/>
      <dgm:spPr/>
      <dgm:t>
        <a:bodyPr/>
        <a:lstStyle/>
        <a:p>
          <a:pPr algn="ctr"/>
          <a:r>
            <a:rPr lang="hu-HU" sz="1400" dirty="0"/>
            <a:t>3. A foglalkoztatás fejlesztése és a határokon átnyúló munkaerőpiac támogatása.</a:t>
          </a:r>
        </a:p>
        <a:p>
          <a:pPr algn="ctr"/>
          <a:r>
            <a:rPr lang="hu-HU" sz="2000" dirty="0">
              <a:solidFill>
                <a:schemeClr val="tx1"/>
              </a:solidFill>
            </a:rPr>
            <a:t>46 810 155 EUR</a:t>
          </a:r>
        </a:p>
      </dgm:t>
    </dgm:pt>
    <dgm:pt modelId="{C62CF917-23E6-45B0-B318-79ED832833AF}" type="parTrans" cxnId="{F7BE7A6E-C1FC-4D16-A36A-AF1EA1D555A1}">
      <dgm:prSet/>
      <dgm:spPr/>
      <dgm:t>
        <a:bodyPr/>
        <a:lstStyle/>
        <a:p>
          <a:pPr algn="ctr"/>
          <a:endParaRPr lang="hu-HU"/>
        </a:p>
      </dgm:t>
    </dgm:pt>
    <dgm:pt modelId="{6F7538B6-7DA2-44B1-B49A-1496E190644C}" type="sibTrans" cxnId="{F7BE7A6E-C1FC-4D16-A36A-AF1EA1D555A1}">
      <dgm:prSet/>
      <dgm:spPr/>
      <dgm:t>
        <a:bodyPr/>
        <a:lstStyle/>
        <a:p>
          <a:pPr algn="ctr"/>
          <a:endParaRPr lang="hu-HU"/>
        </a:p>
      </dgm:t>
    </dgm:pt>
    <dgm:pt modelId="{AF752192-6921-45EA-B09C-0C33F7FB2225}">
      <dgm:prSet phldrT="[Szöveg]" custT="1"/>
      <dgm:spPr/>
      <dgm:t>
        <a:bodyPr/>
        <a:lstStyle/>
        <a:p>
          <a:pPr algn="ctr"/>
          <a:r>
            <a:rPr lang="hu-HU" sz="1400" dirty="0"/>
            <a:t>4. Az egészségügyi szolgáltatások színvonalának emelése mentén.</a:t>
          </a:r>
        </a:p>
        <a:p>
          <a:pPr algn="ctr"/>
          <a:r>
            <a:rPr lang="hu-HU" sz="2000" dirty="0">
              <a:solidFill>
                <a:schemeClr val="tx1"/>
              </a:solidFill>
            </a:rPr>
            <a:t>48 479 323 EUR</a:t>
          </a:r>
        </a:p>
      </dgm:t>
    </dgm:pt>
    <dgm:pt modelId="{40FC8DCA-493D-428C-AB16-0477FAAC6CD7}" type="parTrans" cxnId="{C833A865-5A31-42B5-9FCC-C7E1B90CEE78}">
      <dgm:prSet/>
      <dgm:spPr/>
      <dgm:t>
        <a:bodyPr/>
        <a:lstStyle/>
        <a:p>
          <a:pPr algn="ctr"/>
          <a:endParaRPr lang="hu-HU"/>
        </a:p>
      </dgm:t>
    </dgm:pt>
    <dgm:pt modelId="{E17DF5FA-050A-43A0-9007-78B6BB4E6FD4}" type="sibTrans" cxnId="{C833A865-5A31-42B5-9FCC-C7E1B90CEE78}">
      <dgm:prSet/>
      <dgm:spPr/>
      <dgm:t>
        <a:bodyPr/>
        <a:lstStyle/>
        <a:p>
          <a:pPr algn="ctr"/>
          <a:endParaRPr lang="hu-HU"/>
        </a:p>
      </dgm:t>
    </dgm:pt>
    <dgm:pt modelId="{52AA967E-9F07-40FB-8898-C6667E922AB6}">
      <dgm:prSet phldrT="[Szöveg]" custT="1"/>
      <dgm:spPr/>
      <dgm:t>
        <a:bodyPr/>
        <a:lstStyle/>
        <a:p>
          <a:pPr algn="ctr"/>
          <a:r>
            <a:rPr lang="hu-HU" sz="1400" dirty="0"/>
            <a:t>5. A kockázat-megelőzés és katasztrófakezelés fejlesztése.</a:t>
          </a:r>
        </a:p>
        <a:p>
          <a:pPr algn="ctr"/>
          <a:r>
            <a:rPr lang="hu-HU" sz="2000" dirty="0">
              <a:solidFill>
                <a:schemeClr val="tx1"/>
              </a:solidFill>
            </a:rPr>
            <a:t>8 115 835 EUR</a:t>
          </a:r>
        </a:p>
      </dgm:t>
    </dgm:pt>
    <dgm:pt modelId="{030DCED2-7E69-47A3-B4C7-95B1FF640360}" type="parTrans" cxnId="{04ADE4C0-F258-43C0-8FA5-EBC1E627D3AF}">
      <dgm:prSet/>
      <dgm:spPr/>
      <dgm:t>
        <a:bodyPr/>
        <a:lstStyle/>
        <a:p>
          <a:pPr algn="ctr"/>
          <a:endParaRPr lang="hu-HU"/>
        </a:p>
      </dgm:t>
    </dgm:pt>
    <dgm:pt modelId="{C1012DDD-AC93-4552-ABAB-102B46CA701E}" type="sibTrans" cxnId="{04ADE4C0-F258-43C0-8FA5-EBC1E627D3AF}">
      <dgm:prSet/>
      <dgm:spPr/>
      <dgm:t>
        <a:bodyPr/>
        <a:lstStyle/>
        <a:p>
          <a:pPr algn="ctr"/>
          <a:endParaRPr lang="hu-HU"/>
        </a:p>
      </dgm:t>
    </dgm:pt>
    <dgm:pt modelId="{C206EEBA-D34A-4E4C-BDF6-38DC6EA6ADFE}">
      <dgm:prSet custT="1"/>
      <dgm:spPr/>
      <dgm:t>
        <a:bodyPr/>
        <a:lstStyle/>
        <a:p>
          <a:pPr algn="ctr"/>
          <a:r>
            <a:rPr lang="hu-HU" sz="1400" dirty="0"/>
            <a:t>6. Az intézmények és állampolgárok határon átnyúló együttműködésének támogatása.</a:t>
          </a:r>
        </a:p>
        <a:p>
          <a:pPr algn="ctr"/>
          <a:r>
            <a:rPr lang="hu-HU" sz="2000" dirty="0">
              <a:solidFill>
                <a:schemeClr val="tx1"/>
              </a:solidFill>
            </a:rPr>
            <a:t>3 411 372 EUR</a:t>
          </a:r>
        </a:p>
      </dgm:t>
    </dgm:pt>
    <dgm:pt modelId="{49C7FC76-7E2C-4169-BFAE-E02560E5395A}" type="parTrans" cxnId="{DD9CF769-5638-468F-9783-0C864D5C5574}">
      <dgm:prSet/>
      <dgm:spPr/>
      <dgm:t>
        <a:bodyPr/>
        <a:lstStyle/>
        <a:p>
          <a:pPr algn="ctr"/>
          <a:endParaRPr lang="hu-HU"/>
        </a:p>
      </dgm:t>
    </dgm:pt>
    <dgm:pt modelId="{D5FB7206-4BC1-4E6E-B51F-898F78ED475D}" type="sibTrans" cxnId="{DD9CF769-5638-468F-9783-0C864D5C5574}">
      <dgm:prSet/>
      <dgm:spPr/>
      <dgm:t>
        <a:bodyPr/>
        <a:lstStyle/>
        <a:p>
          <a:pPr algn="ctr"/>
          <a:endParaRPr lang="hu-HU"/>
        </a:p>
      </dgm:t>
    </dgm:pt>
    <dgm:pt modelId="{625CCAC7-4FC8-4ED8-9541-44868A2ED955}" type="pres">
      <dgm:prSet presAssocID="{8ABB1AA8-ECC7-4E4E-ACC6-97A67F06DA54}" presName="Name0" presStyleCnt="0">
        <dgm:presLayoutVars>
          <dgm:dir/>
          <dgm:resizeHandles val="exact"/>
        </dgm:presLayoutVars>
      </dgm:prSet>
      <dgm:spPr/>
      <dgm:t>
        <a:bodyPr/>
        <a:lstStyle/>
        <a:p>
          <a:endParaRPr lang="hu-HU"/>
        </a:p>
      </dgm:t>
    </dgm:pt>
    <dgm:pt modelId="{2721D286-954B-4C9B-97BE-3B710AD10612}" type="pres">
      <dgm:prSet presAssocID="{8ABB1AA8-ECC7-4E4E-ACC6-97A67F06DA54}" presName="cycle" presStyleCnt="0"/>
      <dgm:spPr/>
    </dgm:pt>
    <dgm:pt modelId="{0656F6AE-BA71-424C-8057-958666C73544}" type="pres">
      <dgm:prSet presAssocID="{F9F95738-307B-453B-9F26-64ABD2DC069E}" presName="nodeFirstNode" presStyleLbl="node1" presStyleIdx="0" presStyleCnt="6" custScaleX="119617" custScaleY="152018" custRadScaleRad="91163" custRadScaleInc="-393">
        <dgm:presLayoutVars>
          <dgm:bulletEnabled val="1"/>
        </dgm:presLayoutVars>
      </dgm:prSet>
      <dgm:spPr/>
      <dgm:t>
        <a:bodyPr/>
        <a:lstStyle/>
        <a:p>
          <a:endParaRPr lang="hu-HU"/>
        </a:p>
      </dgm:t>
    </dgm:pt>
    <dgm:pt modelId="{E3CCED23-DE1B-43BD-A203-2E9B11D7FEF8}" type="pres">
      <dgm:prSet presAssocID="{07D0C680-84A1-4A0C-AC51-311746CBD05E}" presName="sibTransFirstNode" presStyleLbl="bgShp" presStyleIdx="0" presStyleCnt="1" custScaleX="123972"/>
      <dgm:spPr/>
      <dgm:t>
        <a:bodyPr/>
        <a:lstStyle/>
        <a:p>
          <a:endParaRPr lang="hu-HU"/>
        </a:p>
      </dgm:t>
    </dgm:pt>
    <dgm:pt modelId="{2FFAA635-B47F-4643-83F6-E6C3E3D66378}" type="pres">
      <dgm:prSet presAssocID="{B39E45E5-4F4F-4413-A923-9CCB217B5BE3}" presName="nodeFollowingNodes" presStyleLbl="node1" presStyleIdx="1" presStyleCnt="6" custScaleX="118118" custScaleY="142840" custRadScaleRad="140969" custRadScaleInc="23527">
        <dgm:presLayoutVars>
          <dgm:bulletEnabled val="1"/>
        </dgm:presLayoutVars>
      </dgm:prSet>
      <dgm:spPr/>
      <dgm:t>
        <a:bodyPr/>
        <a:lstStyle/>
        <a:p>
          <a:endParaRPr lang="hu-HU"/>
        </a:p>
      </dgm:t>
    </dgm:pt>
    <dgm:pt modelId="{11A21389-C2D6-4843-8E38-BD0314292B67}" type="pres">
      <dgm:prSet presAssocID="{2F217403-8DA9-4388-99BA-C9143C2B2971}" presName="nodeFollowingNodes" presStyleLbl="node1" presStyleIdx="2" presStyleCnt="6" custScaleX="120707" custScaleY="145286" custRadScaleRad="148865" custRadScaleInc="-17470">
        <dgm:presLayoutVars>
          <dgm:bulletEnabled val="1"/>
        </dgm:presLayoutVars>
      </dgm:prSet>
      <dgm:spPr/>
      <dgm:t>
        <a:bodyPr/>
        <a:lstStyle/>
        <a:p>
          <a:endParaRPr lang="hu-HU"/>
        </a:p>
      </dgm:t>
    </dgm:pt>
    <dgm:pt modelId="{7391271E-7B54-41DB-B579-C6F0E4313B42}" type="pres">
      <dgm:prSet presAssocID="{AF752192-6921-45EA-B09C-0C33F7FB2225}" presName="nodeFollowingNodes" presStyleLbl="node1" presStyleIdx="3" presStyleCnt="6" custScaleX="121259" custScaleY="136983" custRadScaleRad="92700" custRadScaleInc="-9203">
        <dgm:presLayoutVars>
          <dgm:bulletEnabled val="1"/>
        </dgm:presLayoutVars>
      </dgm:prSet>
      <dgm:spPr/>
      <dgm:t>
        <a:bodyPr/>
        <a:lstStyle/>
        <a:p>
          <a:endParaRPr lang="hu-HU"/>
        </a:p>
      </dgm:t>
    </dgm:pt>
    <dgm:pt modelId="{1290CA6D-EC0B-4731-86B7-7D031038A87A}" type="pres">
      <dgm:prSet presAssocID="{52AA967E-9F07-40FB-8898-C6667E922AB6}" presName="nodeFollowingNodes" presStyleLbl="node1" presStyleIdx="4" presStyleCnt="6" custScaleX="117291" custScaleY="152583" custRadScaleRad="135225" custRadScaleInc="12961">
        <dgm:presLayoutVars>
          <dgm:bulletEnabled val="1"/>
        </dgm:presLayoutVars>
      </dgm:prSet>
      <dgm:spPr/>
      <dgm:t>
        <a:bodyPr/>
        <a:lstStyle/>
        <a:p>
          <a:endParaRPr lang="hu-HU"/>
        </a:p>
      </dgm:t>
    </dgm:pt>
    <dgm:pt modelId="{FFD52518-5FD9-435F-B0E6-53ED96EB1A38}" type="pres">
      <dgm:prSet presAssocID="{C206EEBA-D34A-4E4C-BDF6-38DC6EA6ADFE}" presName="nodeFollowingNodes" presStyleLbl="node1" presStyleIdx="5" presStyleCnt="6" custScaleX="113461" custScaleY="148549" custRadScaleRad="141445" custRadScaleInc="-21144">
        <dgm:presLayoutVars>
          <dgm:bulletEnabled val="1"/>
        </dgm:presLayoutVars>
      </dgm:prSet>
      <dgm:spPr/>
      <dgm:t>
        <a:bodyPr/>
        <a:lstStyle/>
        <a:p>
          <a:endParaRPr lang="hu-HU"/>
        </a:p>
      </dgm:t>
    </dgm:pt>
  </dgm:ptLst>
  <dgm:cxnLst>
    <dgm:cxn modelId="{F7BE7A6E-C1FC-4D16-A36A-AF1EA1D555A1}" srcId="{8ABB1AA8-ECC7-4E4E-ACC6-97A67F06DA54}" destId="{2F217403-8DA9-4388-99BA-C9143C2B2971}" srcOrd="2" destOrd="0" parTransId="{C62CF917-23E6-45B0-B318-79ED832833AF}" sibTransId="{6F7538B6-7DA2-44B1-B49A-1496E190644C}"/>
    <dgm:cxn modelId="{C833A865-5A31-42B5-9FCC-C7E1B90CEE78}" srcId="{8ABB1AA8-ECC7-4E4E-ACC6-97A67F06DA54}" destId="{AF752192-6921-45EA-B09C-0C33F7FB2225}" srcOrd="3" destOrd="0" parTransId="{40FC8DCA-493D-428C-AB16-0477FAAC6CD7}" sibTransId="{E17DF5FA-050A-43A0-9007-78B6BB4E6FD4}"/>
    <dgm:cxn modelId="{8EBE87D9-E2EB-4FC2-8486-90344B1C5512}" type="presOf" srcId="{C206EEBA-D34A-4E4C-BDF6-38DC6EA6ADFE}" destId="{FFD52518-5FD9-435F-B0E6-53ED96EB1A38}" srcOrd="0" destOrd="0" presId="urn:microsoft.com/office/officeart/2005/8/layout/cycle3"/>
    <dgm:cxn modelId="{689437E5-FAEC-4CA8-8362-4BB3E8F8367A}" srcId="{8ABB1AA8-ECC7-4E4E-ACC6-97A67F06DA54}" destId="{B39E45E5-4F4F-4413-A923-9CCB217B5BE3}" srcOrd="1" destOrd="0" parTransId="{6E25A40E-63BB-4DB5-A3E5-E6B11AFB05D7}" sibTransId="{8BB92C70-AAD5-4007-9F7C-67991A4E9A1E}"/>
    <dgm:cxn modelId="{0A452763-0C5D-4BAD-964A-B2DB2ED636A7}" type="presOf" srcId="{2F217403-8DA9-4388-99BA-C9143C2B2971}" destId="{11A21389-C2D6-4843-8E38-BD0314292B67}" srcOrd="0" destOrd="0" presId="urn:microsoft.com/office/officeart/2005/8/layout/cycle3"/>
    <dgm:cxn modelId="{DD9CF769-5638-468F-9783-0C864D5C5574}" srcId="{8ABB1AA8-ECC7-4E4E-ACC6-97A67F06DA54}" destId="{C206EEBA-D34A-4E4C-BDF6-38DC6EA6ADFE}" srcOrd="5" destOrd="0" parTransId="{49C7FC76-7E2C-4169-BFAE-E02560E5395A}" sibTransId="{D5FB7206-4BC1-4E6E-B51F-898F78ED475D}"/>
    <dgm:cxn modelId="{4098DE6D-4D33-4750-A718-8303A0AE4BA3}" type="presOf" srcId="{F9F95738-307B-453B-9F26-64ABD2DC069E}" destId="{0656F6AE-BA71-424C-8057-958666C73544}" srcOrd="0" destOrd="0" presId="urn:microsoft.com/office/officeart/2005/8/layout/cycle3"/>
    <dgm:cxn modelId="{A8D32978-748A-4A43-8EE0-FD9908C27A24}" type="presOf" srcId="{07D0C680-84A1-4A0C-AC51-311746CBD05E}" destId="{E3CCED23-DE1B-43BD-A203-2E9B11D7FEF8}" srcOrd="0" destOrd="0" presId="urn:microsoft.com/office/officeart/2005/8/layout/cycle3"/>
    <dgm:cxn modelId="{DACAE49A-84D8-4F83-8A4F-9C168FA8AAED}" type="presOf" srcId="{52AA967E-9F07-40FB-8898-C6667E922AB6}" destId="{1290CA6D-EC0B-4731-86B7-7D031038A87A}" srcOrd="0" destOrd="0" presId="urn:microsoft.com/office/officeart/2005/8/layout/cycle3"/>
    <dgm:cxn modelId="{04ADE4C0-F258-43C0-8FA5-EBC1E627D3AF}" srcId="{8ABB1AA8-ECC7-4E4E-ACC6-97A67F06DA54}" destId="{52AA967E-9F07-40FB-8898-C6667E922AB6}" srcOrd="4" destOrd="0" parTransId="{030DCED2-7E69-47A3-B4C7-95B1FF640360}" sibTransId="{C1012DDD-AC93-4552-ABAB-102B46CA701E}"/>
    <dgm:cxn modelId="{A3733928-752D-49F3-8F33-C90DC8621AD0}" type="presOf" srcId="{AF752192-6921-45EA-B09C-0C33F7FB2225}" destId="{7391271E-7B54-41DB-B579-C6F0E4313B42}" srcOrd="0" destOrd="0" presId="urn:microsoft.com/office/officeart/2005/8/layout/cycle3"/>
    <dgm:cxn modelId="{67BD67A7-8FBB-4305-88F2-64E9B60C493C}" type="presOf" srcId="{B39E45E5-4F4F-4413-A923-9CCB217B5BE3}" destId="{2FFAA635-B47F-4643-83F6-E6C3E3D66378}" srcOrd="0" destOrd="0" presId="urn:microsoft.com/office/officeart/2005/8/layout/cycle3"/>
    <dgm:cxn modelId="{EDF191BB-CB67-4BB7-B1E2-08C9D17C3075}" srcId="{8ABB1AA8-ECC7-4E4E-ACC6-97A67F06DA54}" destId="{F9F95738-307B-453B-9F26-64ABD2DC069E}" srcOrd="0" destOrd="0" parTransId="{C902871C-01F0-4F6C-9B28-E92511E5CD5C}" sibTransId="{07D0C680-84A1-4A0C-AC51-311746CBD05E}"/>
    <dgm:cxn modelId="{677A5A8F-CD29-41D6-A841-6F38A4D9DA7D}" type="presOf" srcId="{8ABB1AA8-ECC7-4E4E-ACC6-97A67F06DA54}" destId="{625CCAC7-4FC8-4ED8-9541-44868A2ED955}" srcOrd="0" destOrd="0" presId="urn:microsoft.com/office/officeart/2005/8/layout/cycle3"/>
    <dgm:cxn modelId="{93D8259B-D7E7-400A-89DB-0B84C7374C05}" type="presParOf" srcId="{625CCAC7-4FC8-4ED8-9541-44868A2ED955}" destId="{2721D286-954B-4C9B-97BE-3B710AD10612}" srcOrd="0" destOrd="0" presId="urn:microsoft.com/office/officeart/2005/8/layout/cycle3"/>
    <dgm:cxn modelId="{8D3F9F67-AFEF-4B8F-96EF-3C87E23D57AA}" type="presParOf" srcId="{2721D286-954B-4C9B-97BE-3B710AD10612}" destId="{0656F6AE-BA71-424C-8057-958666C73544}" srcOrd="0" destOrd="0" presId="urn:microsoft.com/office/officeart/2005/8/layout/cycle3"/>
    <dgm:cxn modelId="{8893ED8E-F531-4EBB-8DA6-207557378D7E}" type="presParOf" srcId="{2721D286-954B-4C9B-97BE-3B710AD10612}" destId="{E3CCED23-DE1B-43BD-A203-2E9B11D7FEF8}" srcOrd="1" destOrd="0" presId="urn:microsoft.com/office/officeart/2005/8/layout/cycle3"/>
    <dgm:cxn modelId="{96384883-A25C-44D8-8E45-B6411905A5F8}" type="presParOf" srcId="{2721D286-954B-4C9B-97BE-3B710AD10612}" destId="{2FFAA635-B47F-4643-83F6-E6C3E3D66378}" srcOrd="2" destOrd="0" presId="urn:microsoft.com/office/officeart/2005/8/layout/cycle3"/>
    <dgm:cxn modelId="{11EC49E3-CAB7-409C-A269-4FEEE5A08FCA}" type="presParOf" srcId="{2721D286-954B-4C9B-97BE-3B710AD10612}" destId="{11A21389-C2D6-4843-8E38-BD0314292B67}" srcOrd="3" destOrd="0" presId="urn:microsoft.com/office/officeart/2005/8/layout/cycle3"/>
    <dgm:cxn modelId="{C86251B0-78D1-4D52-B48F-522D95CC1505}" type="presParOf" srcId="{2721D286-954B-4C9B-97BE-3B710AD10612}" destId="{7391271E-7B54-41DB-B579-C6F0E4313B42}" srcOrd="4" destOrd="0" presId="urn:microsoft.com/office/officeart/2005/8/layout/cycle3"/>
    <dgm:cxn modelId="{43881456-72DA-42FE-ACD1-35DAE29BC5E9}" type="presParOf" srcId="{2721D286-954B-4C9B-97BE-3B710AD10612}" destId="{1290CA6D-EC0B-4731-86B7-7D031038A87A}" srcOrd="5" destOrd="0" presId="urn:microsoft.com/office/officeart/2005/8/layout/cycle3"/>
    <dgm:cxn modelId="{6F3E0BFA-43E2-478C-9AD6-0CEFFC39E155}" type="presParOf" srcId="{2721D286-954B-4C9B-97BE-3B710AD10612}" destId="{FFD52518-5FD9-435F-B0E6-53ED96EB1A38}" srcOrd="6"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CCED23-DE1B-43BD-A203-2E9B11D7FEF8}">
      <dsp:nvSpPr>
        <dsp:cNvPr id="0" name=""/>
        <dsp:cNvSpPr/>
      </dsp:nvSpPr>
      <dsp:spPr>
        <a:xfrm>
          <a:off x="1491434" y="109872"/>
          <a:ext cx="6116000" cy="4933372"/>
        </a:xfrm>
        <a:prstGeom prst="circularArrow">
          <a:avLst>
            <a:gd name="adj1" fmla="val 5274"/>
            <a:gd name="adj2" fmla="val 312630"/>
            <a:gd name="adj3" fmla="val 13858809"/>
            <a:gd name="adj4" fmla="val 17346632"/>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6F6AE-BA71-424C-8057-958666C73544}">
      <dsp:nvSpPr>
        <dsp:cNvPr id="0" name=""/>
        <dsp:cNvSpPr/>
      </dsp:nvSpPr>
      <dsp:spPr>
        <a:xfrm>
          <a:off x="3419874" y="-30839"/>
          <a:ext cx="2259121" cy="1435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a:t>1. A közös értékek és források közös védelme és hatékony használata</a:t>
          </a:r>
          <a:r>
            <a:rPr lang="hu-HU" sz="1300" kern="1200" dirty="0"/>
            <a:t>.</a:t>
          </a:r>
        </a:p>
        <a:p>
          <a:pPr lvl="0" algn="ctr" defTabSz="622300">
            <a:lnSpc>
              <a:spcPct val="90000"/>
            </a:lnSpc>
            <a:spcBef>
              <a:spcPct val="0"/>
            </a:spcBef>
            <a:spcAft>
              <a:spcPct val="35000"/>
            </a:spcAft>
          </a:pPr>
          <a:r>
            <a:rPr lang="hu-HU" sz="2000" kern="1200" dirty="0">
              <a:solidFill>
                <a:schemeClr val="tx1"/>
              </a:solidFill>
            </a:rPr>
            <a:t>41 227 417 EUR</a:t>
          </a:r>
        </a:p>
      </dsp:txBody>
      <dsp:txXfrm>
        <a:off x="3419874" y="-30839"/>
        <a:ext cx="2259121" cy="1435527"/>
      </dsp:txXfrm>
    </dsp:sp>
    <dsp:sp modelId="{2FFAA635-B47F-4643-83F6-E6C3E3D66378}">
      <dsp:nvSpPr>
        <dsp:cNvPr id="0" name=""/>
        <dsp:cNvSpPr/>
      </dsp:nvSpPr>
      <dsp:spPr>
        <a:xfrm>
          <a:off x="6125201" y="969824"/>
          <a:ext cx="2230810" cy="13488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a:t>2. A fenntartható, határon átnyúló mobilitás javítása és a szűk keresztmetszetek felszámolása.</a:t>
          </a:r>
        </a:p>
        <a:p>
          <a:pPr lvl="0" algn="ctr" defTabSz="622300">
            <a:lnSpc>
              <a:spcPct val="90000"/>
            </a:lnSpc>
            <a:spcBef>
              <a:spcPct val="0"/>
            </a:spcBef>
            <a:spcAft>
              <a:spcPct val="35000"/>
            </a:spcAft>
          </a:pPr>
          <a:r>
            <a:rPr lang="hu-HU" sz="2000" kern="1200" dirty="0">
              <a:solidFill>
                <a:schemeClr val="tx1"/>
              </a:solidFill>
            </a:rPr>
            <a:t>29 746 250 EUR</a:t>
          </a:r>
        </a:p>
      </dsp:txBody>
      <dsp:txXfrm>
        <a:off x="6125201" y="969824"/>
        <a:ext cx="2230810" cy="1348858"/>
      </dsp:txXfrm>
    </dsp:sp>
    <dsp:sp modelId="{11A21389-C2D6-4843-8E38-BD0314292B67}">
      <dsp:nvSpPr>
        <dsp:cNvPr id="0" name=""/>
        <dsp:cNvSpPr/>
      </dsp:nvSpPr>
      <dsp:spPr>
        <a:xfrm>
          <a:off x="6197180" y="2893889"/>
          <a:ext cx="2279707" cy="13719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a:t>3. A foglalkoztatás fejlesztése és a határokon átnyúló munkaerőpiac támogatása.</a:t>
          </a:r>
        </a:p>
        <a:p>
          <a:pPr lvl="0" algn="ctr" defTabSz="622300">
            <a:lnSpc>
              <a:spcPct val="90000"/>
            </a:lnSpc>
            <a:spcBef>
              <a:spcPct val="0"/>
            </a:spcBef>
            <a:spcAft>
              <a:spcPct val="35000"/>
            </a:spcAft>
          </a:pPr>
          <a:r>
            <a:rPr lang="hu-HU" sz="2000" kern="1200" dirty="0">
              <a:solidFill>
                <a:schemeClr val="tx1"/>
              </a:solidFill>
            </a:rPr>
            <a:t>46 810 155 EUR</a:t>
          </a:r>
        </a:p>
      </dsp:txBody>
      <dsp:txXfrm>
        <a:off x="6197180" y="2893889"/>
        <a:ext cx="2279707" cy="1371956"/>
      </dsp:txXfrm>
    </dsp:sp>
    <dsp:sp modelId="{7391271E-7B54-41DB-B579-C6F0E4313B42}">
      <dsp:nvSpPr>
        <dsp:cNvPr id="0" name=""/>
        <dsp:cNvSpPr/>
      </dsp:nvSpPr>
      <dsp:spPr>
        <a:xfrm>
          <a:off x="3563886" y="3713587"/>
          <a:ext cx="2290132" cy="1293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a:t>4. Az egészségügyi szolgáltatások színvonalának emelése mentén.</a:t>
          </a:r>
        </a:p>
        <a:p>
          <a:pPr lvl="0" algn="ctr" defTabSz="622300">
            <a:lnSpc>
              <a:spcPct val="90000"/>
            </a:lnSpc>
            <a:spcBef>
              <a:spcPct val="0"/>
            </a:spcBef>
            <a:spcAft>
              <a:spcPct val="35000"/>
            </a:spcAft>
          </a:pPr>
          <a:r>
            <a:rPr lang="hu-HU" sz="2000" kern="1200" dirty="0">
              <a:solidFill>
                <a:schemeClr val="tx1"/>
              </a:solidFill>
            </a:rPr>
            <a:t>48 479 323 EUR</a:t>
          </a:r>
        </a:p>
      </dsp:txBody>
      <dsp:txXfrm>
        <a:off x="3563886" y="3713587"/>
        <a:ext cx="2290132" cy="1293550"/>
      </dsp:txXfrm>
    </dsp:sp>
    <dsp:sp modelId="{1290CA6D-EC0B-4731-86B7-7D031038A87A}">
      <dsp:nvSpPr>
        <dsp:cNvPr id="0" name=""/>
        <dsp:cNvSpPr/>
      </dsp:nvSpPr>
      <dsp:spPr>
        <a:xfrm>
          <a:off x="963279" y="2862963"/>
          <a:ext cx="2215191" cy="14408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a:t>5. A kockázat-megelőzés és katasztrófakezelés fejlesztése.</a:t>
          </a:r>
        </a:p>
        <a:p>
          <a:pPr lvl="0" algn="ctr" defTabSz="622300">
            <a:lnSpc>
              <a:spcPct val="90000"/>
            </a:lnSpc>
            <a:spcBef>
              <a:spcPct val="0"/>
            </a:spcBef>
            <a:spcAft>
              <a:spcPct val="35000"/>
            </a:spcAft>
          </a:pPr>
          <a:r>
            <a:rPr lang="hu-HU" sz="2000" kern="1200" dirty="0">
              <a:solidFill>
                <a:schemeClr val="tx1"/>
              </a:solidFill>
            </a:rPr>
            <a:t>8 115 835 EUR</a:t>
          </a:r>
        </a:p>
      </dsp:txBody>
      <dsp:txXfrm>
        <a:off x="963279" y="2862963"/>
        <a:ext cx="2215191" cy="1440863"/>
      </dsp:txXfrm>
    </dsp:sp>
    <dsp:sp modelId="{FFD52518-5FD9-435F-B0E6-53ED96EB1A38}">
      <dsp:nvSpPr>
        <dsp:cNvPr id="0" name=""/>
        <dsp:cNvSpPr/>
      </dsp:nvSpPr>
      <dsp:spPr>
        <a:xfrm>
          <a:off x="809867" y="882524"/>
          <a:ext cx="2142857" cy="14027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a:t>6. Az intézmények és állampolgárok határon átnyúló együttműködésének támogatása.</a:t>
          </a:r>
        </a:p>
        <a:p>
          <a:pPr lvl="0" algn="ctr" defTabSz="622300">
            <a:lnSpc>
              <a:spcPct val="90000"/>
            </a:lnSpc>
            <a:spcBef>
              <a:spcPct val="0"/>
            </a:spcBef>
            <a:spcAft>
              <a:spcPct val="35000"/>
            </a:spcAft>
          </a:pPr>
          <a:r>
            <a:rPr lang="hu-HU" sz="2000" kern="1200" dirty="0">
              <a:solidFill>
                <a:schemeClr val="tx1"/>
              </a:solidFill>
            </a:rPr>
            <a:t>3 411 372 EUR</a:t>
          </a:r>
        </a:p>
      </dsp:txBody>
      <dsp:txXfrm>
        <a:off x="809867" y="882524"/>
        <a:ext cx="2142857" cy="140276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230F8-2015-46AC-9C15-B08EDE877F5D}" type="datetimeFigureOut">
              <a:rPr lang="hu-HU" smtClean="0"/>
              <a:pPr/>
              <a:t>2016.01.07.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5C11E-540C-488B-B718-84796C0B45F1}" type="slidenum">
              <a:rPr lang="hu-HU" smtClean="0"/>
              <a:pPr/>
              <a:t>‹#›</a:t>
            </a:fld>
            <a:endParaRPr lang="hu-HU"/>
          </a:p>
        </p:txBody>
      </p:sp>
    </p:spTree>
    <p:extLst>
      <p:ext uri="{BB962C8B-B14F-4D97-AF65-F5344CB8AC3E}">
        <p14:creationId xmlns="" xmlns:p14="http://schemas.microsoft.com/office/powerpoint/2010/main" val="403658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pPr/>
              <a:t>36</a:t>
            </a:fld>
            <a:endParaRPr lang="hu-HU"/>
          </a:p>
        </p:txBody>
      </p:sp>
    </p:spTree>
    <p:extLst>
      <p:ext uri="{BB962C8B-B14F-4D97-AF65-F5344CB8AC3E}">
        <p14:creationId xmlns="" xmlns:p14="http://schemas.microsoft.com/office/powerpoint/2010/main" val="411238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 xmlns:p14="http://schemas.microsoft.com/office/powerpoint/2010/main" val="380523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köszönő oldal">
    <p:spTree>
      <p:nvGrpSpPr>
        <p:cNvPr id="1" name=""/>
        <p:cNvGrpSpPr/>
        <p:nvPr/>
      </p:nvGrpSpPr>
      <p:grpSpPr>
        <a:xfrm>
          <a:off x="0" y="0"/>
          <a:ext cx="0" cy="0"/>
          <a:chOff x="0" y="0"/>
          <a:chExt cx="0" cy="0"/>
        </a:xfrm>
      </p:grpSpPr>
      <p:sp>
        <p:nvSpPr>
          <p:cNvPr id="2" name="Title 1"/>
          <p:cNvSpPr txBox="1">
            <a:spLocks/>
          </p:cNvSpPr>
          <p:nvPr userDrawn="1"/>
        </p:nvSpPr>
        <p:spPr>
          <a:xfrm>
            <a:off x="6099175" y="428625"/>
            <a:ext cx="2522538" cy="582613"/>
          </a:xfrm>
          <a:prstGeom prst="rect">
            <a:avLst/>
          </a:prstGeom>
        </p:spPr>
        <p:txBody>
          <a:bodyPr anchor="ctr">
            <a:normAutofit/>
          </a:bodyPr>
          <a:lstStyle>
            <a:lvl1pPr algn="ctr" defTabSz="457200" rtl="0" eaLnBrk="1" latinLnBrk="0" hangingPunct="1">
              <a:spcBef>
                <a:spcPct val="0"/>
              </a:spcBef>
              <a:buNone/>
              <a:defRPr sz="1200" kern="1200">
                <a:solidFill>
                  <a:schemeClr val="accent1">
                    <a:lumMod val="75000"/>
                  </a:schemeClr>
                </a:solidFill>
                <a:latin typeface="+mj-lt"/>
                <a:ea typeface="+mj-ea"/>
                <a:cs typeface="+mj-cs"/>
              </a:defRPr>
            </a:lvl1pPr>
          </a:lstStyle>
          <a:p>
            <a:pPr algn="r">
              <a:defRPr/>
            </a:pPr>
            <a:endParaRPr lang="en-US"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132961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 xmlns:p14="http://schemas.microsoft.com/office/powerpoint/2010/main" val="346902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363456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2445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Tree>
    <p:extLst>
      <p:ext uri="{BB962C8B-B14F-4D97-AF65-F5344CB8AC3E}">
        <p14:creationId xmlns="" xmlns:p14="http://schemas.microsoft.com/office/powerpoint/2010/main" val="208617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
        <p:nvSpPr>
          <p:cNvPr id="9" name="Cím 1"/>
          <p:cNvSpPr>
            <a:spLocks noGrp="1"/>
          </p:cNvSpPr>
          <p:nvPr>
            <p:ph type="title"/>
          </p:nvPr>
        </p:nvSpPr>
        <p:spPr>
          <a:xfrm>
            <a:off x="447989" y="44624"/>
            <a:ext cx="4412043" cy="864096"/>
          </a:xfrm>
        </p:spPr>
        <p:txBody>
          <a:bodyPr/>
          <a:lstStyle/>
          <a:p>
            <a:r>
              <a:rPr lang="hu-HU" smtClean="0"/>
              <a:t>Mintacím szerkesztése</a:t>
            </a:r>
            <a:endParaRPr lang="hu-HU"/>
          </a:p>
        </p:txBody>
      </p:sp>
    </p:spTree>
    <p:extLst>
      <p:ext uri="{BB962C8B-B14F-4D97-AF65-F5344CB8AC3E}">
        <p14:creationId xmlns="" xmlns:p14="http://schemas.microsoft.com/office/powerpoint/2010/main" val="142877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9034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smtClean="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smtClean="0"/>
              <a:t>Click to edit Alcím</a:t>
            </a:r>
          </a:p>
          <a:p>
            <a:pPr lvl="0"/>
            <a:endParaRPr lang="hu-HU"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pPr/>
              <a:t>2016.01.07.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19150826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70" r:id="rId9"/>
    <p:sldLayoutId id="2147483671" r:id="rId10"/>
  </p:sldLayoutIdLst>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827584" y="1595021"/>
            <a:ext cx="7488832" cy="5539978"/>
          </a:xfrm>
          <a:prstGeom prst="rect">
            <a:avLst/>
          </a:prstGeom>
          <a:noFill/>
        </p:spPr>
        <p:txBody>
          <a:bodyPr wrap="square" rtlCol="0">
            <a:spAutoFit/>
          </a:bodyPr>
          <a:lstStyle/>
          <a:p>
            <a:pPr algn="ctr"/>
            <a:r>
              <a:rPr lang="hu-HU" sz="2400" b="1" dirty="0" smtClean="0"/>
              <a:t>TÁMOP 7.2.1.  PROJEKT KERETÉBEN</a:t>
            </a:r>
            <a:r>
              <a:rPr lang="hu-HU" dirty="0" smtClean="0"/>
              <a:t>:</a:t>
            </a:r>
          </a:p>
          <a:p>
            <a:pPr algn="ctr"/>
            <a:endParaRPr lang="hu-HU" dirty="0" smtClean="0"/>
          </a:p>
          <a:p>
            <a:pPr algn="ctr"/>
            <a:r>
              <a:rPr lang="hu-HU" sz="2000" b="1" dirty="0" smtClean="0"/>
              <a:t>A „Szinergiavizsgálat más operatív programmal, az egymásra épülő programok nevesítése” főtevékenységen belül</a:t>
            </a:r>
          </a:p>
          <a:p>
            <a:pPr algn="ctr"/>
            <a:endParaRPr lang="hu-HU" dirty="0" smtClean="0"/>
          </a:p>
          <a:p>
            <a:pPr algn="ctr"/>
            <a:r>
              <a:rPr lang="hu-HU" b="1" i="1" dirty="0" smtClean="0"/>
              <a:t>„</a:t>
            </a:r>
            <a:r>
              <a:rPr lang="hu-HU" b="1" i="1" dirty="0" err="1" smtClean="0"/>
              <a:t>Interreg</a:t>
            </a:r>
            <a:r>
              <a:rPr lang="hu-HU" b="1" i="1" dirty="0" smtClean="0"/>
              <a:t> V-A Románia –Magyarország (ROHU) Határon Átnyúló Együttműködési </a:t>
            </a:r>
            <a:r>
              <a:rPr lang="hu-HU" b="1" i="1" dirty="0" err="1" smtClean="0"/>
              <a:t>Program-ból</a:t>
            </a:r>
            <a:r>
              <a:rPr lang="hu-HU" b="1" i="1" dirty="0" smtClean="0"/>
              <a:t> finanszírozható az </a:t>
            </a:r>
            <a:r>
              <a:rPr lang="hu-HU" b="1" i="1" dirty="0" err="1" smtClean="0"/>
              <a:t>EFOP-hoz</a:t>
            </a:r>
            <a:r>
              <a:rPr lang="hu-HU" b="1" i="1" dirty="0" smtClean="0"/>
              <a:t> kapcsolódó programok/projektek”</a:t>
            </a:r>
          </a:p>
          <a:p>
            <a:pPr algn="ctr"/>
            <a:endParaRPr lang="hu-HU" b="1" i="1" dirty="0" smtClean="0"/>
          </a:p>
          <a:p>
            <a:pPr algn="ctr"/>
            <a:r>
              <a:rPr lang="hu-HU" b="1" i="1" dirty="0" smtClean="0"/>
              <a:t>című </a:t>
            </a:r>
            <a:r>
              <a:rPr lang="hu-HU" b="1" i="1" dirty="0" err="1" smtClean="0"/>
              <a:t>workshop</a:t>
            </a:r>
            <a:r>
              <a:rPr lang="hu-HU" b="1" i="1" dirty="0" smtClean="0"/>
              <a:t>.</a:t>
            </a:r>
          </a:p>
          <a:p>
            <a:pPr algn="ctr"/>
            <a:r>
              <a:rPr lang="hu-HU" i="1" dirty="0" smtClean="0"/>
              <a:t>Helyszín: Békéscsaba</a:t>
            </a:r>
          </a:p>
          <a:p>
            <a:pPr algn="ctr"/>
            <a:r>
              <a:rPr lang="hu-HU" i="1" dirty="0" smtClean="0"/>
              <a:t>Időpont: 2015.12.17.</a:t>
            </a:r>
          </a:p>
          <a:p>
            <a:pPr algn="ctr"/>
            <a:endParaRPr lang="hu-HU" b="1" i="1" dirty="0" smtClean="0"/>
          </a:p>
          <a:p>
            <a:pPr algn="ctr"/>
            <a:r>
              <a:rPr lang="hu-HU" i="1" dirty="0" smtClean="0"/>
              <a:t>Készítette: Projektfelügyelet Kft.</a:t>
            </a:r>
          </a:p>
          <a:p>
            <a:pPr algn="ctr"/>
            <a:endParaRPr lang="hu-HU" i="1" dirty="0" smtClean="0"/>
          </a:p>
          <a:p>
            <a:pPr algn="ctr"/>
            <a:endParaRPr lang="hu-HU" dirty="0" smtClean="0"/>
          </a:p>
          <a:p>
            <a:r>
              <a:rPr lang="hu-HU" dirty="0" smtClean="0"/>
              <a:t> </a:t>
            </a:r>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435100"/>
            <a:ext cx="8229600" cy="4691063"/>
          </a:xfrm>
        </p:spPr>
        <p:txBody>
          <a:bodyPr>
            <a:normAutofit/>
          </a:bodyPr>
          <a:lstStyle/>
          <a:p>
            <a:pPr algn="just"/>
            <a:r>
              <a:rPr lang="hu-HU" sz="2000" b="1" dirty="0" smtClean="0">
                <a:solidFill>
                  <a:schemeClr val="tx2"/>
                </a:solidFill>
                <a:latin typeface="+mn-lt"/>
                <a:cs typeface="+mn-cs"/>
              </a:rPr>
              <a:t>FORRÁS: </a:t>
            </a:r>
            <a:r>
              <a:rPr lang="hu-HU" sz="2000" dirty="0" smtClean="0">
                <a:solidFill>
                  <a:schemeClr val="tx2"/>
                </a:solidFill>
                <a:latin typeface="+mn-lt"/>
                <a:cs typeface="+mn-cs"/>
              </a:rPr>
              <a:t>ROHU 1. 6/c - A természeti és kulturális örökség megőrzése, védelme, népszerűsítésére és fejlesztése beruházási prioritás, 18 656 250 EUR kerettel, a pályázásra jogosult megyék számával kalkulálva a Békés megyére jutó keret előzetes becslése: 2 332 031 EUR.</a:t>
            </a:r>
          </a:p>
          <a:p>
            <a:pPr algn="just"/>
            <a:endParaRPr lang="hu-HU" sz="2000" b="1" dirty="0" smtClean="0">
              <a:solidFill>
                <a:schemeClr val="tx2"/>
              </a:solidFill>
              <a:latin typeface="+mn-lt"/>
              <a:cs typeface="+mn-cs"/>
            </a:endParaRPr>
          </a:p>
          <a:p>
            <a:pPr algn="just"/>
            <a:r>
              <a:rPr lang="hu-HU" sz="2000" b="1" dirty="0" smtClean="0">
                <a:solidFill>
                  <a:schemeClr val="tx2"/>
                </a:solidFill>
                <a:latin typeface="+mn-lt"/>
                <a:cs typeface="+mn-cs"/>
              </a:rPr>
              <a:t>KEDVEZMÉNYEZETT(EK): </a:t>
            </a:r>
            <a:r>
              <a:rPr lang="hu-HU" sz="2000" dirty="0" smtClean="0">
                <a:solidFill>
                  <a:schemeClr val="tx2"/>
                </a:solidFill>
                <a:latin typeface="+mn-lt"/>
                <a:cs typeface="+mn-cs"/>
              </a:rPr>
              <a:t>A határ menti megyék lakossága, mind romániai, mind pedig magyarországi oldalon, valamint külföldi és belföldi turisták. </a:t>
            </a:r>
          </a:p>
          <a:p>
            <a:pPr algn="just"/>
            <a:endParaRPr lang="hu-HU" sz="2000" b="1" dirty="0" smtClean="0">
              <a:solidFill>
                <a:schemeClr val="tx2"/>
              </a:solidFill>
              <a:latin typeface="+mn-lt"/>
              <a:cs typeface="+mn-cs"/>
            </a:endParaRPr>
          </a:p>
          <a:p>
            <a:pPr algn="just"/>
            <a:r>
              <a:rPr lang="hu-HU" sz="2000" b="1" dirty="0" smtClean="0">
                <a:solidFill>
                  <a:schemeClr val="tx2"/>
                </a:solidFill>
                <a:latin typeface="+mn-lt"/>
                <a:cs typeface="+mn-cs"/>
              </a:rPr>
              <a:t>CÉLCSOPORT: </a:t>
            </a:r>
            <a:r>
              <a:rPr lang="hu-HU" sz="2000" dirty="0" smtClean="0">
                <a:solidFill>
                  <a:schemeClr val="tx2"/>
                </a:solidFill>
                <a:latin typeface="+mn-lt"/>
                <a:cs typeface="+mn-cs"/>
              </a:rPr>
              <a:t>Speciális célcsoport a hátrányos helyzetű felnőttek és gyermekek, valamint a társadalomból kirekesztett közösségek, tekintettel arra, hogy a tervezett programok helyi szinten szervezettek és ingyenesen elérhetőek.</a:t>
            </a:r>
          </a:p>
        </p:txBody>
      </p:sp>
      <p:sp>
        <p:nvSpPr>
          <p:cNvPr id="5" name="Cím 3"/>
          <p:cNvSpPr>
            <a:spLocks noGrp="1"/>
          </p:cNvSpPr>
          <p:nvPr>
            <p:ph type="title"/>
          </p:nvPr>
        </p:nvSpPr>
        <p:spPr>
          <a:xfrm>
            <a:off x="0" y="260648"/>
            <a:ext cx="8964488" cy="864096"/>
          </a:xfrm>
        </p:spPr>
        <p:txBody>
          <a:bodyPr>
            <a:normAutofit fontScale="90000"/>
          </a:bodyPr>
          <a:lstStyle/>
          <a:p>
            <a:pPr algn="ctr"/>
            <a:r>
              <a:rPr lang="hu-HU" sz="2800" dirty="0" smtClean="0">
                <a:solidFill>
                  <a:srgbClr val="FFFF00"/>
                </a:solidFill>
              </a:rPr>
              <a:t>PROJEKT I.</a:t>
            </a:r>
            <a:br>
              <a:rPr lang="hu-HU" sz="2800" dirty="0" smtClean="0">
                <a:solidFill>
                  <a:srgbClr val="FFFF00"/>
                </a:solidFill>
              </a:rPr>
            </a:br>
            <a:r>
              <a:rPr lang="hu-HU" sz="2800" dirty="0" smtClean="0">
                <a:solidFill>
                  <a:srgbClr val="FFFF00"/>
                </a:solidFill>
              </a:rPr>
              <a:t>Fő ADATOK (CÉL, FORRÁS, KEDVEZMÉNYEZETT STB.)</a:t>
            </a:r>
            <a:endParaRPr lang="hu-HU" sz="2800" dirty="0">
              <a:solidFill>
                <a:srgbClr val="FFFF00"/>
              </a:solidFill>
            </a:endParaRPr>
          </a:p>
        </p:txBody>
      </p:sp>
      <p:pic>
        <p:nvPicPr>
          <p:cNvPr id="6"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I.</a:t>
            </a:r>
            <a:br>
              <a:rPr lang="hu-HU" sz="2800" dirty="0" smtClean="0">
                <a:solidFill>
                  <a:srgbClr val="FFFF00"/>
                </a:solidFill>
              </a:rPr>
            </a:br>
            <a:r>
              <a:rPr lang="hu-HU" sz="2800" dirty="0" smtClean="0">
                <a:solidFill>
                  <a:srgbClr val="FFFF00"/>
                </a:solidFill>
              </a:rPr>
              <a:t>FŐ elemei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341046"/>
            <a:ext cx="8028384" cy="4708981"/>
          </a:xfrm>
          <a:prstGeom prst="rect">
            <a:avLst/>
          </a:prstGeom>
          <a:noFill/>
        </p:spPr>
        <p:txBody>
          <a:bodyPr wrap="square" rtlCol="0">
            <a:spAutoFit/>
          </a:bodyPr>
          <a:lstStyle/>
          <a:p>
            <a:pPr algn="just"/>
            <a:r>
              <a:rPr lang="hu-HU" sz="2000" b="1" dirty="0" smtClean="0">
                <a:solidFill>
                  <a:schemeClr val="tx2"/>
                </a:solidFill>
              </a:rPr>
              <a:t>PROJEKT LEÍRÁSA, ELEMEI:</a:t>
            </a:r>
          </a:p>
          <a:p>
            <a:pPr algn="just"/>
            <a:r>
              <a:rPr lang="hu-HU" sz="2000" dirty="0" smtClean="0">
                <a:solidFill>
                  <a:schemeClr val="tx2"/>
                </a:solidFill>
              </a:rPr>
              <a:t>A projekt célja az egyházak értékeinek megismertetése, valamint ezáltal a turizmus fejlesztése és a közösségépítés. Az egyházak bevonásával olyan turisztikai programok kidolgozása (tematikus útvonalak és programsorozatok kialakítása, közösségi találkozók), amelyek bemutatják az egyházi értékeket valamennyi érdeklődő számára és növelik a társadalmi aktivitást.</a:t>
            </a:r>
          </a:p>
          <a:p>
            <a:pPr algn="just"/>
            <a:r>
              <a:rPr lang="hu-HU" sz="2000" dirty="0" smtClean="0">
                <a:solidFill>
                  <a:schemeClr val="tx2"/>
                </a:solidFill>
              </a:rPr>
              <a:t>Az egyházak közreműködésével kidolgozott egyházi és kulturális rendezvények – 5 programsorozat és 20-25 egy adott témára fókuszáló esemény – megrendezése is része a projektkoncepciónak. A rendezvények potenciális témakörei az egyház és társadalom klasszikus értékei, mint a család egysége, a házasság, a társadalmi befogadás és elfogadás, a gyermekek oktatása és nevelése. Infrastrukturális fejlesztéssel 2 egyházi közösségi pont kiépítése (adott esetben a meglévő infrastruktúra felújítása) is cél.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I.</a:t>
            </a:r>
            <a:br>
              <a:rPr lang="hu-HU" sz="2800" dirty="0" smtClean="0">
                <a:solidFill>
                  <a:srgbClr val="FFFF00"/>
                </a:solidFill>
              </a:rPr>
            </a:br>
            <a:r>
              <a:rPr lang="hu-HU" sz="2800" dirty="0" smtClean="0">
                <a:solidFill>
                  <a:srgbClr val="FFFF00"/>
                </a:solidFill>
              </a:rPr>
              <a:t>FŐ elemei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3"/>
            <a:ext cx="8028384" cy="5632311"/>
          </a:xfrm>
          <a:prstGeom prst="rect">
            <a:avLst/>
          </a:prstGeom>
          <a:noFill/>
        </p:spPr>
        <p:txBody>
          <a:bodyPr wrap="square" rtlCol="0">
            <a:spAutoFit/>
          </a:bodyPr>
          <a:lstStyle/>
          <a:p>
            <a:pPr algn="just"/>
            <a:r>
              <a:rPr lang="hu-HU" sz="2000" b="1" dirty="0" smtClean="0">
                <a:solidFill>
                  <a:schemeClr val="tx2"/>
                </a:solidFill>
              </a:rPr>
              <a:t>PROJEKT LEÍRÁSA, ELEMEI: </a:t>
            </a:r>
          </a:p>
          <a:p>
            <a:pPr algn="just"/>
            <a:r>
              <a:rPr lang="hu-HU" sz="2000" dirty="0" smtClean="0">
                <a:solidFill>
                  <a:schemeClr val="tx2"/>
                </a:solidFill>
              </a:rPr>
              <a:t>A tematikus útvonalakról, az egyházi és kulturális rendezvényekről, a közösségi találkozókról, illetve a projekt valamennyi tevékenységéről a projekt honlapja 3 nyelven (angol, román és magyar) nyújtana tájékoztatást és információkat az érdeklődők számára. </a:t>
            </a:r>
          </a:p>
          <a:p>
            <a:pPr algn="just"/>
            <a:r>
              <a:rPr lang="hu-HU" sz="2000" dirty="0" smtClean="0">
                <a:solidFill>
                  <a:schemeClr val="tx2"/>
                </a:solidFill>
              </a:rPr>
              <a:t>A turizmus fejlesztése mellett igen jelentős a projekt helyi közösségépítő szerepe, mivel az útvonalak és a rendezvények mindenki számára hozzáférhető és ingyenesen biztosított programokat jelentenek. Az egyházak továbbá, a hátrányos helyzetű vagy periférikus, veszélyeztetett élethelyzetben lévő emberek irányába speciális figyelmet fordítanak, és támogató tevékenységeiken keresztül ösztönzik a társadalomba való sikeres beilleszkedésüket és megtartásukat. </a:t>
            </a:r>
          </a:p>
          <a:p>
            <a:pPr algn="just"/>
            <a:endParaRPr lang="hu-HU" sz="2000" b="1" dirty="0" smtClean="0">
              <a:solidFill>
                <a:schemeClr val="tx2"/>
              </a:solidFill>
            </a:endParaRPr>
          </a:p>
          <a:p>
            <a:pPr algn="just"/>
            <a:endParaRPr lang="hu-HU" sz="2000" dirty="0" smtClean="0">
              <a:solidFill>
                <a:schemeClr val="tx2"/>
              </a:solidFill>
            </a:endParaRPr>
          </a:p>
          <a:p>
            <a:pPr algn="just"/>
            <a:endParaRPr lang="hu-HU" sz="2000" dirty="0" smtClean="0">
              <a:solidFill>
                <a:schemeClr val="tx2"/>
              </a:solidFill>
            </a:endParaRPr>
          </a:p>
          <a:p>
            <a:pPr algn="just"/>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412776"/>
            <a:ext cx="8028384" cy="5109091"/>
          </a:xfrm>
          <a:prstGeom prst="rect">
            <a:avLst/>
          </a:prstGeom>
          <a:noFill/>
        </p:spPr>
        <p:txBody>
          <a:bodyPr wrap="square" rtlCol="0">
            <a:spAutoFit/>
          </a:bodyPr>
          <a:lstStyle/>
          <a:p>
            <a:pPr algn="just"/>
            <a:r>
              <a:rPr lang="hu-HU" b="1" dirty="0" smtClean="0">
                <a:solidFill>
                  <a:schemeClr val="tx2"/>
                </a:solidFill>
              </a:rPr>
              <a:t>NEVE: „Kerékpáros </a:t>
            </a:r>
            <a:r>
              <a:rPr lang="hu-HU" b="1" dirty="0">
                <a:solidFill>
                  <a:schemeClr val="tx2"/>
                </a:solidFill>
              </a:rPr>
              <a:t>oktató és szemléletformáló központ és tanpálya </a:t>
            </a:r>
            <a:r>
              <a:rPr lang="hu-HU" b="1" dirty="0" smtClean="0">
                <a:solidFill>
                  <a:schemeClr val="tx2"/>
                </a:solidFill>
              </a:rPr>
              <a:t>kialakítása”</a:t>
            </a:r>
          </a:p>
          <a:p>
            <a:pPr algn="just"/>
            <a:endParaRPr lang="hu-HU" dirty="0" smtClean="0">
              <a:solidFill>
                <a:schemeClr val="tx2"/>
              </a:solidFill>
            </a:endParaRPr>
          </a:p>
          <a:p>
            <a:pPr algn="just"/>
            <a:r>
              <a:rPr lang="hu-HU" b="1" dirty="0" smtClean="0">
                <a:solidFill>
                  <a:schemeClr val="tx2"/>
                </a:solidFill>
              </a:rPr>
              <a:t>CÉLJA</a:t>
            </a:r>
            <a:r>
              <a:rPr lang="hu-HU" b="1" dirty="0">
                <a:solidFill>
                  <a:schemeClr val="tx2"/>
                </a:solidFill>
              </a:rPr>
              <a:t>: </a:t>
            </a:r>
            <a:r>
              <a:rPr lang="hu-HU" dirty="0">
                <a:solidFill>
                  <a:schemeClr val="tx2"/>
                </a:solidFill>
              </a:rPr>
              <a:t>A projekt a kerékpár használatával kapcsolatos oktatási, képzési és részben infrastrukturális fejlesztési tevékenységet kíván megvalósítani, a környezettudatosságra való nevelés, a biztonságos közlekedés és az egészséges életmód fejlesztése céljából.</a:t>
            </a:r>
            <a:endParaRPr lang="hu-HU" dirty="0" smtClean="0">
              <a:solidFill>
                <a:schemeClr val="tx2"/>
              </a:solidFill>
            </a:endParaRPr>
          </a:p>
          <a:p>
            <a:endParaRPr lang="hu-HU" dirty="0" smtClean="0">
              <a:solidFill>
                <a:schemeClr val="tx2"/>
              </a:solidFill>
            </a:endParaRPr>
          </a:p>
          <a:p>
            <a:pPr algn="just"/>
            <a:r>
              <a:rPr lang="hu-HU" b="1" dirty="0" smtClean="0">
                <a:solidFill>
                  <a:schemeClr val="tx2"/>
                </a:solidFill>
              </a:rPr>
              <a:t>INDOKOLTSÁGA: </a:t>
            </a:r>
            <a:r>
              <a:rPr lang="hu-HU" dirty="0">
                <a:solidFill>
                  <a:schemeClr val="tx2"/>
                </a:solidFill>
              </a:rPr>
              <a:t>Békés megyében </a:t>
            </a:r>
            <a:r>
              <a:rPr lang="hu-HU" dirty="0" smtClean="0">
                <a:solidFill>
                  <a:schemeClr val="tx2"/>
                </a:solidFill>
              </a:rPr>
              <a:t>célszerű </a:t>
            </a:r>
            <a:r>
              <a:rPr lang="hu-HU" dirty="0">
                <a:solidFill>
                  <a:schemeClr val="tx2"/>
                </a:solidFill>
              </a:rPr>
              <a:t>a kerékpárral való közlekedés használata, mivel a településeken belül nincsenek nagy távolságok. A kerékpározással növekszik a szabad levegőn eltöltött idő, amely egészségügyi szempontból kiemelt jelentőségű. Jelentős a projekt közösségformáló hozadéka is, hiszen az oktató és szemléletformáló központ kiváló helyszín csoportos oktatás, elméleti képzés és egyéb hasznos, preventív programsorozatok megtartásához. A tanpályán az oktatás mellett versenyek és technikai képzések is megvalósíthatóak, keretet adva ezáltal mind iskolai közösségi, mind pedig a családi közösségek találkozására. </a:t>
            </a:r>
            <a:endParaRPr lang="hu-HU" dirty="0" smtClean="0">
              <a:solidFill>
                <a:schemeClr val="tx2"/>
              </a:solidFill>
            </a:endParaRPr>
          </a:p>
          <a:p>
            <a:endParaRPr lang="hu-HU" sz="2000" dirty="0">
              <a:solidFill>
                <a:schemeClr val="tx2"/>
              </a:solidFill>
            </a:endParaRPr>
          </a:p>
        </p:txBody>
      </p:sp>
      <p:sp>
        <p:nvSpPr>
          <p:cNvPr id="8" name="Cím 3"/>
          <p:cNvSpPr>
            <a:spLocks noGrp="1"/>
          </p:cNvSpPr>
          <p:nvPr>
            <p:ph type="title"/>
          </p:nvPr>
        </p:nvSpPr>
        <p:spPr>
          <a:xfrm>
            <a:off x="0" y="260648"/>
            <a:ext cx="9143999" cy="864096"/>
          </a:xfrm>
        </p:spPr>
        <p:txBody>
          <a:bodyPr>
            <a:normAutofit fontScale="90000"/>
          </a:bodyPr>
          <a:lstStyle/>
          <a:p>
            <a:pPr algn="ctr"/>
            <a:r>
              <a:rPr lang="hu-HU" sz="2800" dirty="0" smtClean="0">
                <a:solidFill>
                  <a:srgbClr val="FFFF00"/>
                </a:solidFill>
              </a:rPr>
              <a:t>PROJEKT II.</a:t>
            </a:r>
            <a:br>
              <a:rPr lang="hu-HU" sz="2800" dirty="0" smtClean="0">
                <a:solidFill>
                  <a:srgbClr val="FFFF00"/>
                </a:solidFill>
              </a:rPr>
            </a:br>
            <a:r>
              <a:rPr lang="hu-HU" sz="2800" dirty="0" smtClean="0">
                <a:solidFill>
                  <a:srgbClr val="FFFF00"/>
                </a:solidFill>
              </a:rPr>
              <a:t>Fő ADATOK (CÉL, FORRÁS, KEDVEZMÉNYEZETT STB.)</a:t>
            </a:r>
            <a:endParaRPr lang="hu-HU"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3" y="44624"/>
            <a:ext cx="8784976" cy="936104"/>
          </a:xfrm>
        </p:spPr>
        <p:txBody>
          <a:bodyPr/>
          <a:lstStyle/>
          <a:p>
            <a:pPr algn="ctr"/>
            <a:r>
              <a:rPr lang="hu-HU" dirty="0">
                <a:solidFill>
                  <a:srgbClr val="FFFF00"/>
                </a:solidFill>
              </a:rPr>
              <a:t>PROJEKT II.</a:t>
            </a:r>
            <a:br>
              <a:rPr lang="hu-HU" dirty="0">
                <a:solidFill>
                  <a:srgbClr val="FFFF00"/>
                </a:solidFill>
              </a:rPr>
            </a:br>
            <a:r>
              <a:rPr lang="hu-HU" dirty="0">
                <a:solidFill>
                  <a:srgbClr val="FFFF00"/>
                </a:solidFill>
              </a:rPr>
              <a:t>Fő ADATOK (CÉL, FORRÁS, KEDVEZMÉNYEZETT STB.)</a:t>
            </a:r>
            <a:endParaRPr lang="hu-HU" dirty="0"/>
          </a:p>
        </p:txBody>
      </p:sp>
      <p:sp>
        <p:nvSpPr>
          <p:cNvPr id="3" name="Tartalom helye 2"/>
          <p:cNvSpPr>
            <a:spLocks noGrp="1"/>
          </p:cNvSpPr>
          <p:nvPr>
            <p:ph idx="1"/>
          </p:nvPr>
        </p:nvSpPr>
        <p:spPr>
          <a:xfrm>
            <a:off x="457200" y="1340768"/>
            <a:ext cx="8229600" cy="4785395"/>
          </a:xfrm>
        </p:spPr>
        <p:txBody>
          <a:bodyPr>
            <a:normAutofit/>
          </a:bodyPr>
          <a:lstStyle/>
          <a:p>
            <a:pPr marL="0" indent="0" algn="just">
              <a:spcBef>
                <a:spcPts val="0"/>
              </a:spcBef>
              <a:buNone/>
            </a:pPr>
            <a:r>
              <a:rPr lang="hu-HU" sz="2000" b="1" dirty="0">
                <a:solidFill>
                  <a:schemeClr val="tx2"/>
                </a:solidFill>
                <a:latin typeface="+mn-lt"/>
                <a:cs typeface="+mn-cs"/>
              </a:rPr>
              <a:t>FORRÁS</a:t>
            </a:r>
            <a:r>
              <a:rPr lang="hu-HU" sz="2000" b="1" dirty="0" smtClean="0">
                <a:solidFill>
                  <a:schemeClr val="tx2"/>
                </a:solidFill>
                <a:latin typeface="+mn-lt"/>
                <a:cs typeface="+mn-cs"/>
              </a:rPr>
              <a:t>: </a:t>
            </a:r>
            <a:r>
              <a:rPr lang="hu-HU" sz="2000" dirty="0" smtClean="0">
                <a:solidFill>
                  <a:schemeClr val="tx2"/>
                </a:solidFill>
              </a:rPr>
              <a:t>ROHU </a:t>
            </a:r>
            <a:r>
              <a:rPr lang="hu-HU" sz="2000" dirty="0">
                <a:solidFill>
                  <a:schemeClr val="tx2"/>
                </a:solidFill>
              </a:rPr>
              <a:t>2. 7/c - A fenntartható, határon átnyúló mobilitás javítása és a szűk keresztmetszetek </a:t>
            </a:r>
            <a:r>
              <a:rPr lang="hu-HU" sz="2000" dirty="0" smtClean="0">
                <a:solidFill>
                  <a:schemeClr val="tx2"/>
                </a:solidFill>
              </a:rPr>
              <a:t>felszámolása: </a:t>
            </a:r>
            <a:r>
              <a:rPr lang="hu-HU" sz="2000" dirty="0">
                <a:solidFill>
                  <a:schemeClr val="tx2"/>
                </a:solidFill>
              </a:rPr>
              <a:t>a környezetbarát és alacsony szénkibocsátású (ill. alacsony zajszintű) közlekedési rendszerek kialakítása és </a:t>
            </a:r>
            <a:r>
              <a:rPr lang="hu-HU" sz="2000" dirty="0" smtClean="0">
                <a:solidFill>
                  <a:schemeClr val="tx2"/>
                </a:solidFill>
              </a:rPr>
              <a:t>fejlesztése, 4 </a:t>
            </a:r>
            <a:r>
              <a:rPr lang="hu-HU" sz="2000" dirty="0">
                <a:solidFill>
                  <a:schemeClr val="tx2"/>
                </a:solidFill>
              </a:rPr>
              <a:t>000 </a:t>
            </a:r>
            <a:r>
              <a:rPr lang="hu-HU" sz="2000" dirty="0" err="1">
                <a:solidFill>
                  <a:schemeClr val="tx2"/>
                </a:solidFill>
              </a:rPr>
              <a:t>000</a:t>
            </a:r>
            <a:r>
              <a:rPr lang="hu-HU" sz="2000" dirty="0">
                <a:solidFill>
                  <a:schemeClr val="tx2"/>
                </a:solidFill>
              </a:rPr>
              <a:t> </a:t>
            </a:r>
            <a:r>
              <a:rPr lang="hu-HU" sz="2000" dirty="0" smtClean="0">
                <a:solidFill>
                  <a:schemeClr val="tx2"/>
                </a:solidFill>
              </a:rPr>
              <a:t>EUR kerettel, </a:t>
            </a:r>
            <a:r>
              <a:rPr lang="hu-HU" sz="2000" dirty="0">
                <a:solidFill>
                  <a:schemeClr val="tx2"/>
                </a:solidFill>
              </a:rPr>
              <a:t>a pályázásra jogosult megyék számával kalkulálva a Békés megyére jutó keret előzetes becslés alapján: 500 000 EUR.</a:t>
            </a:r>
          </a:p>
          <a:p>
            <a:pPr marL="0" indent="0">
              <a:spcBef>
                <a:spcPts val="0"/>
              </a:spcBef>
              <a:buNone/>
            </a:pPr>
            <a:endParaRPr lang="hu-HU" sz="2000" dirty="0" smtClean="0"/>
          </a:p>
          <a:p>
            <a:pPr marL="0" indent="0" algn="just">
              <a:spcBef>
                <a:spcPts val="0"/>
              </a:spcBef>
              <a:buNone/>
            </a:pPr>
            <a:r>
              <a:rPr lang="hu-HU" sz="2000" b="1" dirty="0" smtClean="0">
                <a:solidFill>
                  <a:schemeClr val="tx2"/>
                </a:solidFill>
                <a:latin typeface="+mn-lt"/>
                <a:cs typeface="+mn-cs"/>
              </a:rPr>
              <a:t>KEDVEZMÉNYEZETT(EK</a:t>
            </a:r>
            <a:r>
              <a:rPr lang="hu-HU" sz="2000" b="1" dirty="0">
                <a:solidFill>
                  <a:schemeClr val="tx2"/>
                </a:solidFill>
                <a:latin typeface="+mn-lt"/>
                <a:cs typeface="+mn-cs"/>
              </a:rPr>
              <a:t>): </a:t>
            </a:r>
            <a:r>
              <a:rPr lang="hu-HU" sz="2000" dirty="0">
                <a:solidFill>
                  <a:schemeClr val="tx2"/>
                </a:solidFill>
                <a:latin typeface="+mn-lt"/>
                <a:cs typeface="+mn-cs"/>
              </a:rPr>
              <a:t>A határ menti megyék lakossága, mind romániai, mind pedig magyarországi oldalon. </a:t>
            </a:r>
          </a:p>
          <a:p>
            <a:pPr marL="0" indent="0">
              <a:buNone/>
            </a:pPr>
            <a:endParaRPr lang="hu-HU" sz="2000" b="1" dirty="0">
              <a:solidFill>
                <a:schemeClr val="tx2"/>
              </a:solidFill>
              <a:latin typeface="+mn-lt"/>
              <a:cs typeface="+mn-cs"/>
            </a:endParaRPr>
          </a:p>
          <a:p>
            <a:pPr marL="0" indent="0" algn="just">
              <a:buNone/>
            </a:pPr>
            <a:r>
              <a:rPr lang="hu-HU" sz="2000" b="1" dirty="0">
                <a:solidFill>
                  <a:schemeClr val="tx2"/>
                </a:solidFill>
                <a:latin typeface="+mn-lt"/>
                <a:cs typeface="+mn-cs"/>
              </a:rPr>
              <a:t>CÉLCSOPORT: </a:t>
            </a:r>
            <a:r>
              <a:rPr lang="hu-HU" sz="2000" dirty="0">
                <a:solidFill>
                  <a:schemeClr val="tx2"/>
                </a:solidFill>
                <a:latin typeface="+mn-lt"/>
                <a:cs typeface="+mn-cs"/>
              </a:rPr>
              <a:t>Speciális célcsoport a hátrányos helyzetű felnőttek és gyermekek, valamint a társadalomból kirekesztett közösségek, tekintettel arra, hogy a tervezett programok helyi szinten szervezettek és ingyenesen elérhetőek.</a:t>
            </a:r>
          </a:p>
        </p:txBody>
      </p:sp>
      <p:pic>
        <p:nvPicPr>
          <p:cNvPr id="4"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5"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Tree>
    <p:extLst>
      <p:ext uri="{BB962C8B-B14F-4D97-AF65-F5344CB8AC3E}">
        <p14:creationId xmlns="" xmlns:p14="http://schemas.microsoft.com/office/powerpoint/2010/main" val="259268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II.</a:t>
            </a:r>
            <a:br>
              <a:rPr lang="hu-HU" sz="2800" dirty="0" smtClean="0">
                <a:solidFill>
                  <a:srgbClr val="FFFF00"/>
                </a:solidFill>
              </a:rPr>
            </a:br>
            <a:r>
              <a:rPr lang="hu-HU" sz="2800" dirty="0" smtClean="0">
                <a:solidFill>
                  <a:srgbClr val="FFFF00"/>
                </a:solidFill>
              </a:rPr>
              <a:t>FŐ elemei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3"/>
            <a:ext cx="8208912" cy="5724644"/>
          </a:xfrm>
          <a:prstGeom prst="rect">
            <a:avLst/>
          </a:prstGeom>
          <a:noFill/>
        </p:spPr>
        <p:txBody>
          <a:bodyPr wrap="square" rtlCol="0">
            <a:spAutoFit/>
          </a:bodyPr>
          <a:lstStyle/>
          <a:p>
            <a:r>
              <a:rPr lang="hu-HU" b="1" dirty="0" smtClean="0">
                <a:solidFill>
                  <a:schemeClr val="tx2"/>
                </a:solidFill>
              </a:rPr>
              <a:t>PROJEKT LEÍRÁSA, ELEMEI:</a:t>
            </a:r>
          </a:p>
          <a:p>
            <a:pPr algn="just"/>
            <a:r>
              <a:rPr lang="hu-HU" dirty="0" smtClean="0">
                <a:solidFill>
                  <a:schemeClr val="tx2"/>
                </a:solidFill>
              </a:rPr>
              <a:t>A projekt </a:t>
            </a:r>
            <a:r>
              <a:rPr lang="hu-HU" dirty="0">
                <a:solidFill>
                  <a:schemeClr val="tx2"/>
                </a:solidFill>
              </a:rPr>
              <a:t>megvalósításával elérni kívánt célok komplexek és többrétűek</a:t>
            </a:r>
            <a:r>
              <a:rPr lang="hu-HU" dirty="0" smtClean="0">
                <a:solidFill>
                  <a:schemeClr val="tx2"/>
                </a:solidFill>
              </a:rPr>
              <a:t>:</a:t>
            </a:r>
          </a:p>
          <a:p>
            <a:pPr algn="just"/>
            <a:r>
              <a:rPr lang="hu-HU" dirty="0" smtClean="0">
                <a:solidFill>
                  <a:schemeClr val="tx2"/>
                </a:solidFill>
              </a:rPr>
              <a:t>1</a:t>
            </a:r>
            <a:r>
              <a:rPr lang="hu-HU" dirty="0">
                <a:solidFill>
                  <a:schemeClr val="tx2"/>
                </a:solidFill>
              </a:rPr>
              <a:t>.	</a:t>
            </a:r>
            <a:r>
              <a:rPr lang="hu-HU" b="1" dirty="0">
                <a:solidFill>
                  <a:schemeClr val="tx2"/>
                </a:solidFill>
              </a:rPr>
              <a:t>Környezetvédelem:</a:t>
            </a:r>
            <a:r>
              <a:rPr lang="hu-HU" dirty="0">
                <a:solidFill>
                  <a:schemeClr val="tx2"/>
                </a:solidFill>
              </a:rPr>
              <a:t> a környezettudatos életmódra és a környezet megőrzésének módjaira való nevelés, valamint a szénmonoxidtól és az egyéb káros, szennyező anyagoktól mentes közlekedés </a:t>
            </a:r>
            <a:r>
              <a:rPr lang="hu-HU" dirty="0" err="1">
                <a:solidFill>
                  <a:schemeClr val="tx2"/>
                </a:solidFill>
              </a:rPr>
              <a:t>promotálása</a:t>
            </a:r>
            <a:r>
              <a:rPr lang="hu-HU" dirty="0">
                <a:solidFill>
                  <a:schemeClr val="tx2"/>
                </a:solidFill>
              </a:rPr>
              <a:t> által.</a:t>
            </a:r>
          </a:p>
          <a:p>
            <a:pPr algn="just"/>
            <a:r>
              <a:rPr lang="hu-HU" dirty="0">
                <a:solidFill>
                  <a:schemeClr val="tx2"/>
                </a:solidFill>
              </a:rPr>
              <a:t>2.	</a:t>
            </a:r>
            <a:r>
              <a:rPr lang="hu-HU" b="1" dirty="0">
                <a:solidFill>
                  <a:schemeClr val="tx2"/>
                </a:solidFill>
              </a:rPr>
              <a:t>Sportolás, mozgás: </a:t>
            </a:r>
            <a:r>
              <a:rPr lang="hu-HU" dirty="0">
                <a:solidFill>
                  <a:schemeClr val="tx2"/>
                </a:solidFill>
              </a:rPr>
              <a:t>a fizikai erőnlét erősítése, a mozgáskultúra fejlesztése, a mozgás örömének felfedezése, illetve a rendszeres sportolás szükségességének feltárása révén.</a:t>
            </a:r>
          </a:p>
          <a:p>
            <a:pPr algn="just"/>
            <a:r>
              <a:rPr lang="hu-HU" dirty="0">
                <a:solidFill>
                  <a:schemeClr val="tx2"/>
                </a:solidFill>
              </a:rPr>
              <a:t>3.	</a:t>
            </a:r>
            <a:r>
              <a:rPr lang="hu-HU" b="1" dirty="0">
                <a:solidFill>
                  <a:schemeClr val="tx2"/>
                </a:solidFill>
              </a:rPr>
              <a:t>Egészségügy:</a:t>
            </a:r>
            <a:r>
              <a:rPr lang="hu-HU" dirty="0">
                <a:solidFill>
                  <a:schemeClr val="tx2"/>
                </a:solidFill>
              </a:rPr>
              <a:t> a sportolás, mozgás valamennyi pozitív hozadéka egészségügyi szempontból is jelentős, ehhez még hozzájárul a szabad levegőn eltöltött idő növelése, valamint az egészségmegőrző, egészségfejlesztő és elsősegélyt nyújtó ismeretek bővítése.</a:t>
            </a:r>
          </a:p>
          <a:p>
            <a:pPr algn="just"/>
            <a:r>
              <a:rPr lang="hu-HU" dirty="0">
                <a:solidFill>
                  <a:schemeClr val="tx2"/>
                </a:solidFill>
              </a:rPr>
              <a:t>4.	</a:t>
            </a:r>
            <a:r>
              <a:rPr lang="hu-HU" b="1" dirty="0">
                <a:solidFill>
                  <a:schemeClr val="tx2"/>
                </a:solidFill>
              </a:rPr>
              <a:t>Közlekedés:</a:t>
            </a:r>
            <a:r>
              <a:rPr lang="hu-HU" dirty="0">
                <a:solidFill>
                  <a:schemeClr val="tx2"/>
                </a:solidFill>
              </a:rPr>
              <a:t> a közlekedés szabályainak és a biztonságos közlekedés módszereinek oktatása, a megbízható közlekedési rutin </a:t>
            </a:r>
            <a:r>
              <a:rPr lang="hu-HU" dirty="0" smtClean="0">
                <a:solidFill>
                  <a:schemeClr val="tx2"/>
                </a:solidFill>
              </a:rPr>
              <a:t>megszerzése.</a:t>
            </a:r>
            <a:endParaRPr lang="hu-HU" dirty="0">
              <a:solidFill>
                <a:schemeClr val="tx2"/>
              </a:solidFill>
            </a:endParaRPr>
          </a:p>
          <a:p>
            <a:pPr algn="just"/>
            <a:r>
              <a:rPr lang="hu-HU" dirty="0">
                <a:solidFill>
                  <a:schemeClr val="tx2"/>
                </a:solidFill>
              </a:rPr>
              <a:t>5.</a:t>
            </a:r>
            <a:r>
              <a:rPr lang="hu-HU" b="1" dirty="0">
                <a:solidFill>
                  <a:schemeClr val="tx2"/>
                </a:solidFill>
              </a:rPr>
              <a:t>	Közösségépítés: </a:t>
            </a:r>
            <a:r>
              <a:rPr lang="hu-HU" dirty="0" smtClean="0">
                <a:solidFill>
                  <a:schemeClr val="tx2"/>
                </a:solidFill>
              </a:rPr>
              <a:t>csoportos </a:t>
            </a:r>
            <a:r>
              <a:rPr lang="hu-HU" dirty="0">
                <a:solidFill>
                  <a:schemeClr val="tx2"/>
                </a:solidFill>
              </a:rPr>
              <a:t>oktatás, elméleti képzés, preventív programsorozatok megtartása, </a:t>
            </a:r>
            <a:r>
              <a:rPr lang="hu-HU" dirty="0" smtClean="0">
                <a:solidFill>
                  <a:schemeClr val="tx2"/>
                </a:solidFill>
              </a:rPr>
              <a:t>technikai </a:t>
            </a:r>
            <a:r>
              <a:rPr lang="hu-HU" dirty="0">
                <a:solidFill>
                  <a:schemeClr val="tx2"/>
                </a:solidFill>
              </a:rPr>
              <a:t>képzések, gyakorlatok és versenyek </a:t>
            </a:r>
            <a:r>
              <a:rPr lang="hu-HU" dirty="0" smtClean="0">
                <a:solidFill>
                  <a:schemeClr val="tx2"/>
                </a:solidFill>
              </a:rPr>
              <a:t>szervezése.</a:t>
            </a:r>
            <a:endParaRPr lang="hu-HU" sz="2000" dirty="0" smtClean="0">
              <a:solidFill>
                <a:schemeClr val="tx2"/>
              </a:solidFill>
            </a:endParaRPr>
          </a:p>
          <a:p>
            <a:endParaRPr lang="hu-HU" sz="2000"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II.</a:t>
            </a:r>
            <a:br>
              <a:rPr lang="hu-HU" sz="2800" dirty="0" smtClean="0">
                <a:solidFill>
                  <a:srgbClr val="FFFF00"/>
                </a:solidFill>
              </a:rPr>
            </a:br>
            <a:r>
              <a:rPr lang="hu-HU" sz="2800" dirty="0" smtClean="0">
                <a:solidFill>
                  <a:srgbClr val="FFFF00"/>
                </a:solidFill>
              </a:rPr>
              <a:t>Fő elemei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4093428"/>
          </a:xfrm>
          <a:prstGeom prst="rect">
            <a:avLst/>
          </a:prstGeom>
          <a:noFill/>
        </p:spPr>
        <p:txBody>
          <a:bodyPr wrap="square" rtlCol="0">
            <a:spAutoFit/>
          </a:bodyPr>
          <a:lstStyle/>
          <a:p>
            <a:r>
              <a:rPr lang="hu-HU" sz="2000" b="1" dirty="0">
                <a:solidFill>
                  <a:schemeClr val="tx2"/>
                </a:solidFill>
              </a:rPr>
              <a:t>PROJEKT LEÍRÁSA, ELEMEI:</a:t>
            </a:r>
          </a:p>
          <a:p>
            <a:pPr algn="just"/>
            <a:r>
              <a:rPr lang="hu-HU" sz="2000" dirty="0">
                <a:solidFill>
                  <a:schemeClr val="tx2"/>
                </a:solidFill>
              </a:rPr>
              <a:t>Az említett célok mentén tematikus rendezvények szervezése, programsorozatok indítása adna keretet az egy-egy témára fókuszáló és az egymásra épülő </a:t>
            </a:r>
            <a:r>
              <a:rPr lang="hu-HU" sz="2000" dirty="0" smtClean="0">
                <a:solidFill>
                  <a:schemeClr val="tx2"/>
                </a:solidFill>
              </a:rPr>
              <a:t>tevékenységeknek</a:t>
            </a:r>
            <a:r>
              <a:rPr lang="hu-HU" sz="2000" dirty="0">
                <a:solidFill>
                  <a:schemeClr val="tx2"/>
                </a:solidFill>
              </a:rPr>
              <a:t>. </a:t>
            </a:r>
            <a:endParaRPr lang="hu-HU" sz="2000" dirty="0" smtClean="0">
              <a:solidFill>
                <a:schemeClr val="tx2"/>
              </a:solidFill>
            </a:endParaRPr>
          </a:p>
          <a:p>
            <a:pPr algn="just"/>
            <a:r>
              <a:rPr lang="hu-HU" sz="2000" dirty="0" smtClean="0">
                <a:solidFill>
                  <a:schemeClr val="tx2"/>
                </a:solidFill>
              </a:rPr>
              <a:t>A </a:t>
            </a:r>
            <a:r>
              <a:rPr lang="hu-HU" sz="2000" dirty="0">
                <a:solidFill>
                  <a:schemeClr val="tx2"/>
                </a:solidFill>
              </a:rPr>
              <a:t>programok minden korcsoport számára hozzáférhetőek és elérhetőek, különös figyelmet fordítva a hátrányos helyzetű és halmozottan hátrányos helyzetű gyermekekre, akik számára adott esetben speciális intézkedések </a:t>
            </a:r>
            <a:r>
              <a:rPr lang="hu-HU" sz="2000" dirty="0" smtClean="0">
                <a:solidFill>
                  <a:schemeClr val="tx2"/>
                </a:solidFill>
              </a:rPr>
              <a:t>tervezettek. </a:t>
            </a:r>
          </a:p>
          <a:p>
            <a:pPr algn="just"/>
            <a:r>
              <a:rPr lang="hu-HU" sz="2000" dirty="0">
                <a:solidFill>
                  <a:schemeClr val="tx2"/>
                </a:solidFill>
              </a:rPr>
              <a:t>A projektcélok megvalósításához szükséges a megfelelő infrastruktúra kialakítása: egy oktatási és szemléletformáló központ és tanpálya.</a:t>
            </a:r>
            <a:endParaRPr lang="hu-HU" sz="2000"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323528" y="1412776"/>
            <a:ext cx="8496944" cy="5109091"/>
          </a:xfrm>
          <a:prstGeom prst="rect">
            <a:avLst/>
          </a:prstGeom>
          <a:noFill/>
        </p:spPr>
        <p:txBody>
          <a:bodyPr wrap="square" rtlCol="0">
            <a:spAutoFit/>
          </a:bodyPr>
          <a:lstStyle/>
          <a:p>
            <a:pPr algn="just"/>
            <a:r>
              <a:rPr lang="hu-HU" b="1" dirty="0" smtClean="0">
                <a:solidFill>
                  <a:schemeClr val="tx2"/>
                </a:solidFill>
              </a:rPr>
              <a:t>NEVE</a:t>
            </a:r>
            <a:r>
              <a:rPr lang="hu-HU" b="1" dirty="0">
                <a:solidFill>
                  <a:schemeClr val="tx2"/>
                </a:solidFill>
              </a:rPr>
              <a:t>: </a:t>
            </a:r>
            <a:r>
              <a:rPr lang="hu-HU" b="1" dirty="0" smtClean="0">
                <a:solidFill>
                  <a:schemeClr val="tx2"/>
                </a:solidFill>
              </a:rPr>
              <a:t>„Szemléletformálás</a:t>
            </a:r>
            <a:r>
              <a:rPr lang="hu-HU" b="1" dirty="0">
                <a:solidFill>
                  <a:schemeClr val="tx2"/>
                </a:solidFill>
              </a:rPr>
              <a:t>, tapasztalatcserét segítő rendezvények, programok a magyar-román határtérségben”</a:t>
            </a:r>
          </a:p>
          <a:p>
            <a:endParaRPr lang="hu-HU" dirty="0" smtClean="0">
              <a:solidFill>
                <a:schemeClr val="tx2"/>
              </a:solidFill>
            </a:endParaRPr>
          </a:p>
          <a:p>
            <a:pPr algn="just"/>
            <a:r>
              <a:rPr lang="hu-HU" b="1" dirty="0" smtClean="0">
                <a:solidFill>
                  <a:schemeClr val="tx2"/>
                </a:solidFill>
              </a:rPr>
              <a:t>CÉLJA</a:t>
            </a:r>
            <a:r>
              <a:rPr lang="hu-HU" b="1" dirty="0">
                <a:solidFill>
                  <a:schemeClr val="tx2"/>
                </a:solidFill>
              </a:rPr>
              <a:t>: </a:t>
            </a:r>
            <a:r>
              <a:rPr lang="hu-HU" dirty="0">
                <a:solidFill>
                  <a:schemeClr val="tx2"/>
                </a:solidFill>
              </a:rPr>
              <a:t>A projekt a helyi társadalomban szükséges folyamatok beindítását célozza meg: a szemléletformálást és tapasztalatcserét, amelyekhez különböző tematikájú rendezvények és programok biztosítanának a megyei lakosság számára elérhető fórumot.</a:t>
            </a:r>
            <a:endParaRPr lang="hu-HU" dirty="0" smtClean="0">
              <a:solidFill>
                <a:schemeClr val="tx2"/>
              </a:solidFill>
            </a:endParaRPr>
          </a:p>
          <a:p>
            <a:endParaRPr lang="hu-HU" dirty="0" smtClean="0">
              <a:solidFill>
                <a:schemeClr val="tx2"/>
              </a:solidFill>
            </a:endParaRPr>
          </a:p>
          <a:p>
            <a:pPr algn="just"/>
            <a:r>
              <a:rPr lang="hu-HU" b="1" dirty="0" smtClean="0">
                <a:solidFill>
                  <a:schemeClr val="tx2"/>
                </a:solidFill>
              </a:rPr>
              <a:t>INDOKOLTSÁGA</a:t>
            </a:r>
            <a:r>
              <a:rPr lang="hu-HU" b="1" dirty="0">
                <a:solidFill>
                  <a:schemeClr val="tx2"/>
                </a:solidFill>
              </a:rPr>
              <a:t>: </a:t>
            </a:r>
            <a:r>
              <a:rPr lang="hu-HU" dirty="0">
                <a:solidFill>
                  <a:schemeClr val="tx2"/>
                </a:solidFill>
              </a:rPr>
              <a:t>A fejlődéséhez nélkülözhetetlen tényező, hogy megismerjük a körülöttünk lévő környezetet, hogy új hatások és impulzusok érjenek, hogy információhoz jussunk és, hogy mások tapasztalataiból merítsünk. Napjaink globális kihívásaival szemben nem zárkózhatunk el vagy maradhatunk le a körülöttünk zajló folyamatoktól, sőt azok feltérképezésével és megismerésével tudjuk saját jövőnket a megfelelő irányba koordinálni. </a:t>
            </a:r>
            <a:r>
              <a:rPr lang="hu-HU" dirty="0" smtClean="0">
                <a:solidFill>
                  <a:schemeClr val="tx2"/>
                </a:solidFill>
              </a:rPr>
              <a:t>A </a:t>
            </a:r>
            <a:r>
              <a:rPr lang="hu-HU" dirty="0">
                <a:solidFill>
                  <a:schemeClr val="tx2"/>
                </a:solidFill>
              </a:rPr>
              <a:t>releváns tapasztalatok és információkhoz való hozzájutás foglalkoztatás ösztönző hatást vált ki, amely megjelenhet például új vállalkozás indítása, fejlesztése, piacok nyitása, helyi adottságok kihasználása által</a:t>
            </a:r>
            <a:r>
              <a:rPr lang="hu-HU" dirty="0" smtClean="0">
                <a:solidFill>
                  <a:schemeClr val="tx2"/>
                </a:solidFill>
              </a:rPr>
              <a:t>.</a:t>
            </a:r>
            <a:endParaRPr lang="hu-HU" sz="2000" dirty="0" smtClean="0">
              <a:solidFill>
                <a:schemeClr val="tx2"/>
              </a:solidFill>
            </a:endParaRPr>
          </a:p>
          <a:p>
            <a:endParaRPr lang="hu-HU" sz="2000" dirty="0">
              <a:solidFill>
                <a:schemeClr val="tx2"/>
              </a:solidFill>
            </a:endParaRPr>
          </a:p>
        </p:txBody>
      </p:sp>
      <p:sp>
        <p:nvSpPr>
          <p:cNvPr id="8" name="Cím 3"/>
          <p:cNvSpPr>
            <a:spLocks noGrp="1"/>
          </p:cNvSpPr>
          <p:nvPr>
            <p:ph type="title"/>
          </p:nvPr>
        </p:nvSpPr>
        <p:spPr>
          <a:xfrm>
            <a:off x="0" y="260648"/>
            <a:ext cx="9143999" cy="864096"/>
          </a:xfrm>
        </p:spPr>
        <p:txBody>
          <a:bodyPr>
            <a:normAutofit/>
          </a:bodyPr>
          <a:lstStyle/>
          <a:p>
            <a:pPr algn="ctr"/>
            <a:r>
              <a:rPr lang="hu-HU" dirty="0" smtClean="0">
                <a:solidFill>
                  <a:srgbClr val="FFFF00"/>
                </a:solidFill>
              </a:rPr>
              <a:t>PROJEKT III.</a:t>
            </a:r>
            <a:br>
              <a:rPr lang="hu-HU" dirty="0" smtClean="0">
                <a:solidFill>
                  <a:srgbClr val="FFFF00"/>
                </a:solidFill>
              </a:rPr>
            </a:br>
            <a:r>
              <a:rPr lang="hu-HU" dirty="0" smtClean="0">
                <a:solidFill>
                  <a:srgbClr val="FFFF00"/>
                </a:solidFill>
              </a:rPr>
              <a:t>Fő ADATOK (CÉL, FORRÁS, KEDVEZMÉNYEZETT STB.)</a:t>
            </a:r>
            <a:endParaRPr lang="hu-H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8238811" cy="1152128"/>
          </a:xfrm>
        </p:spPr>
        <p:txBody>
          <a:bodyPr>
            <a:normAutofit fontScale="90000"/>
          </a:bodyPr>
          <a:lstStyle/>
          <a:p>
            <a:pPr algn="ctr"/>
            <a:r>
              <a:rPr lang="hu-HU" dirty="0">
                <a:solidFill>
                  <a:srgbClr val="FFFF00"/>
                </a:solidFill>
              </a:rPr>
              <a:t>PROJEKT III.</a:t>
            </a:r>
            <a:br>
              <a:rPr lang="hu-HU" dirty="0">
                <a:solidFill>
                  <a:srgbClr val="FFFF00"/>
                </a:solidFill>
              </a:rPr>
            </a:br>
            <a:r>
              <a:rPr lang="hu-HU" dirty="0">
                <a:solidFill>
                  <a:srgbClr val="FFFF00"/>
                </a:solidFill>
              </a:rPr>
              <a:t>Fő ADATOK (CÉL, FORRÁS, KEDVEZMÉNYEZETT STB.)</a:t>
            </a:r>
            <a:endParaRPr lang="hu-HU" dirty="0"/>
          </a:p>
        </p:txBody>
      </p:sp>
      <p:sp>
        <p:nvSpPr>
          <p:cNvPr id="3" name="Tartalom helye 2"/>
          <p:cNvSpPr>
            <a:spLocks noGrp="1"/>
          </p:cNvSpPr>
          <p:nvPr>
            <p:ph idx="1"/>
          </p:nvPr>
        </p:nvSpPr>
        <p:spPr/>
        <p:txBody>
          <a:bodyPr>
            <a:normAutofit lnSpcReduction="10000"/>
          </a:bodyPr>
          <a:lstStyle/>
          <a:p>
            <a:pPr marL="0" lvl="0" indent="0" algn="just" defTabSz="457200">
              <a:spcBef>
                <a:spcPts val="0"/>
              </a:spcBef>
              <a:buNone/>
            </a:pPr>
            <a:r>
              <a:rPr lang="hu-HU" sz="2000" b="1" dirty="0">
                <a:solidFill>
                  <a:srgbClr val="1F497D"/>
                </a:solidFill>
                <a:latin typeface="Arial"/>
                <a:cs typeface="+mn-cs"/>
              </a:rPr>
              <a:t>FORRÁS: </a:t>
            </a:r>
            <a:r>
              <a:rPr lang="hu-HU" sz="2000" dirty="0">
                <a:solidFill>
                  <a:srgbClr val="1F497D"/>
                </a:solidFill>
                <a:latin typeface="Arial"/>
                <a:cs typeface="+mn-cs"/>
              </a:rPr>
              <a:t>ROHU 3. 8/b – A </a:t>
            </a:r>
            <a:r>
              <a:rPr lang="hu-HU" sz="2000" dirty="0" err="1" smtClean="0">
                <a:solidFill>
                  <a:srgbClr val="1F497D"/>
                </a:solidFill>
                <a:latin typeface="Arial"/>
                <a:cs typeface="+mn-cs"/>
              </a:rPr>
              <a:t>a</a:t>
            </a:r>
            <a:r>
              <a:rPr lang="hu-HU" sz="2000" dirty="0" smtClean="0">
                <a:solidFill>
                  <a:srgbClr val="1F497D"/>
                </a:solidFill>
                <a:latin typeface="Arial"/>
                <a:cs typeface="+mn-cs"/>
              </a:rPr>
              <a:t> </a:t>
            </a:r>
            <a:r>
              <a:rPr lang="hu-HU" sz="2000" dirty="0">
                <a:solidFill>
                  <a:srgbClr val="1F497D"/>
                </a:solidFill>
                <a:latin typeface="Arial"/>
                <a:cs typeface="+mn-cs"/>
              </a:rPr>
              <a:t>foglalkoztatás-barát növekedés támogatása a belső potenciál fejlesztésével, mint a speciális területeket érintő területi stratégia elemével, beleértve a visszaeső ipari régiók szerkezetváltását és a specifikus természeti és kulturális kincsek elérhetőségének javítását és </a:t>
            </a:r>
            <a:r>
              <a:rPr lang="hu-HU" sz="2000" dirty="0" smtClean="0">
                <a:solidFill>
                  <a:srgbClr val="1F497D"/>
                </a:solidFill>
                <a:latin typeface="Arial"/>
                <a:cs typeface="+mn-cs"/>
              </a:rPr>
              <a:t>fejlesztését, kerete</a:t>
            </a:r>
            <a:r>
              <a:rPr lang="hu-HU" sz="2000" dirty="0">
                <a:solidFill>
                  <a:srgbClr val="1F497D"/>
                </a:solidFill>
                <a:latin typeface="Arial"/>
                <a:cs typeface="+mn-cs"/>
              </a:rPr>
              <a:t>: 13 015 821 EUR, a pályázásra jogosult megyék számával kalkulálva a Békés megyére jutó keret előzetes becslés alapján: 1 626 978 EUR.</a:t>
            </a:r>
          </a:p>
          <a:p>
            <a:pPr marL="0" lvl="0" indent="0" defTabSz="457200">
              <a:spcBef>
                <a:spcPts val="0"/>
              </a:spcBef>
              <a:buNone/>
            </a:pPr>
            <a:endParaRPr lang="hu-HU" sz="2000" dirty="0">
              <a:solidFill>
                <a:srgbClr val="1F497D"/>
              </a:solidFill>
              <a:latin typeface="Arial"/>
              <a:cs typeface="+mn-cs"/>
            </a:endParaRPr>
          </a:p>
          <a:p>
            <a:pPr marL="0" lvl="0" indent="0" algn="just" defTabSz="457200">
              <a:spcBef>
                <a:spcPts val="0"/>
              </a:spcBef>
              <a:buNone/>
            </a:pPr>
            <a:r>
              <a:rPr lang="hu-HU" sz="2000" b="1" dirty="0">
                <a:solidFill>
                  <a:srgbClr val="1F497D"/>
                </a:solidFill>
                <a:latin typeface="Arial"/>
                <a:cs typeface="+mn-cs"/>
              </a:rPr>
              <a:t>KEDVEZMÉNYEZETT(EK): </a:t>
            </a:r>
            <a:r>
              <a:rPr lang="hu-HU" sz="2000" dirty="0">
                <a:solidFill>
                  <a:srgbClr val="1F497D"/>
                </a:solidFill>
                <a:latin typeface="Arial"/>
                <a:cs typeface="+mn-cs"/>
              </a:rPr>
              <a:t>A határ menti megyék lakossága, mind romániai, mind pedig magyarországi oldalon. </a:t>
            </a:r>
          </a:p>
          <a:p>
            <a:pPr marL="0" lvl="0" indent="0" defTabSz="457200">
              <a:spcBef>
                <a:spcPts val="0"/>
              </a:spcBef>
              <a:buNone/>
            </a:pPr>
            <a:endParaRPr lang="hu-HU" sz="2000" dirty="0">
              <a:solidFill>
                <a:srgbClr val="1F497D"/>
              </a:solidFill>
              <a:latin typeface="Arial"/>
              <a:cs typeface="+mn-cs"/>
            </a:endParaRPr>
          </a:p>
          <a:p>
            <a:pPr marL="0" lvl="0" indent="0" algn="just" defTabSz="457200">
              <a:spcBef>
                <a:spcPts val="0"/>
              </a:spcBef>
              <a:buNone/>
            </a:pPr>
            <a:r>
              <a:rPr lang="hu-HU" sz="2000" b="1" dirty="0">
                <a:solidFill>
                  <a:srgbClr val="1F497D"/>
                </a:solidFill>
                <a:latin typeface="Arial"/>
                <a:cs typeface="+mn-cs"/>
              </a:rPr>
              <a:t>CÉLCSOPORT: </a:t>
            </a:r>
            <a:r>
              <a:rPr lang="hu-HU" sz="2000" dirty="0">
                <a:solidFill>
                  <a:srgbClr val="1F497D"/>
                </a:solidFill>
                <a:latin typeface="Arial"/>
                <a:cs typeface="+mn-cs"/>
              </a:rPr>
              <a:t>Speciális célcsoport a hátrányos helyzetű felnőttek és gyermekek, valamint a társadalomból kirekesztett közösségek, tekintettel arra, hogy a tervezett programok helyi szinten szervezettek és ingyenesen elérhetőek.</a:t>
            </a:r>
          </a:p>
          <a:p>
            <a:pPr marL="0" indent="0">
              <a:buNone/>
            </a:pPr>
            <a:endParaRPr lang="hu-HU" dirty="0"/>
          </a:p>
        </p:txBody>
      </p:sp>
      <p:pic>
        <p:nvPicPr>
          <p:cNvPr id="4" name="Picture 3" descr="D:\Munkák\2015_Roadshow\Prezi\Szechenyi2020sablonok\1_Kotelezo_alkotoelemek\Kedvezmenyezetti_infoblokk\also_valtozat\jpg\infoblokk_kedv_final_CMYK_ERFA.jpg"/>
          <p:cNvPicPr>
            <a:picLocks noChangeAspect="1" noChangeArrowheads="1"/>
          </p:cNvPicPr>
          <p:nvPr/>
        </p:nvPicPr>
        <p:blipFill>
          <a:blip r:embed="rId2"/>
          <a:srcRect/>
          <a:stretch>
            <a:fillRect/>
          </a:stretch>
        </p:blipFill>
        <p:spPr bwMode="auto">
          <a:xfrm>
            <a:off x="7524327" y="5738742"/>
            <a:ext cx="1619673" cy="1119258"/>
          </a:xfrm>
          <a:prstGeom prst="rect">
            <a:avLst/>
          </a:prstGeom>
          <a:noFill/>
        </p:spPr>
      </p:pic>
      <p:pic>
        <p:nvPicPr>
          <p:cNvPr id="5" name="Picture 2" descr="D:\Munkák\2015_Roadshow\Prezi\bmö.png"/>
          <p:cNvPicPr>
            <a:picLocks noChangeAspect="1" noChangeArrowheads="1"/>
          </p:cNvPicPr>
          <p:nvPr/>
        </p:nvPicPr>
        <p:blipFill>
          <a:blip r:embed="rId3"/>
          <a:srcRect/>
          <a:stretch>
            <a:fillRect/>
          </a:stretch>
        </p:blipFill>
        <p:spPr bwMode="auto">
          <a:xfrm>
            <a:off x="1" y="6357804"/>
            <a:ext cx="3563887" cy="500195"/>
          </a:xfrm>
          <a:prstGeom prst="rect">
            <a:avLst/>
          </a:prstGeom>
          <a:noFill/>
        </p:spPr>
      </p:pic>
    </p:spTree>
    <p:extLst>
      <p:ext uri="{BB962C8B-B14F-4D97-AF65-F5344CB8AC3E}">
        <p14:creationId xmlns="" xmlns:p14="http://schemas.microsoft.com/office/powerpoint/2010/main" val="319146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III.</a:t>
            </a:r>
            <a:br>
              <a:rPr lang="hu-HU" sz="2800" dirty="0" smtClean="0">
                <a:solidFill>
                  <a:srgbClr val="FFFF00"/>
                </a:solidFill>
              </a:rPr>
            </a:br>
            <a:r>
              <a:rPr lang="hu-HU" sz="2800" dirty="0" smtClean="0">
                <a:solidFill>
                  <a:srgbClr val="FFFF00"/>
                </a:solidFill>
              </a:rPr>
              <a:t>FŐ elemei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323528" y="1340768"/>
            <a:ext cx="8568952" cy="6309420"/>
          </a:xfrm>
          <a:prstGeom prst="rect">
            <a:avLst/>
          </a:prstGeom>
          <a:noFill/>
        </p:spPr>
        <p:txBody>
          <a:bodyPr wrap="square" rtlCol="0">
            <a:spAutoFit/>
          </a:bodyPr>
          <a:lstStyle/>
          <a:p>
            <a:pPr algn="just"/>
            <a:r>
              <a:rPr lang="hu-HU" b="1" dirty="0" smtClean="0">
                <a:solidFill>
                  <a:schemeClr val="tx2"/>
                </a:solidFill>
              </a:rPr>
              <a:t>PROJEKT LEÍRÁSA, ELEMEI: </a:t>
            </a:r>
            <a:r>
              <a:rPr lang="hu-HU" dirty="0" smtClean="0">
                <a:solidFill>
                  <a:schemeClr val="tx2"/>
                </a:solidFill>
              </a:rPr>
              <a:t>A </a:t>
            </a:r>
            <a:r>
              <a:rPr lang="hu-HU" dirty="0">
                <a:solidFill>
                  <a:schemeClr val="tx2"/>
                </a:solidFill>
              </a:rPr>
              <a:t>projekttervezet tartalmát tekintve, a szemléletformálást és a tapasztalatcserét 5 pillér mentén kívánja megvalósítani:</a:t>
            </a:r>
          </a:p>
          <a:p>
            <a:pPr algn="just"/>
            <a:r>
              <a:rPr lang="hu-HU" dirty="0">
                <a:solidFill>
                  <a:schemeClr val="tx2"/>
                </a:solidFill>
              </a:rPr>
              <a:t>1.	</a:t>
            </a:r>
            <a:r>
              <a:rPr lang="hu-HU" b="1" dirty="0">
                <a:solidFill>
                  <a:schemeClr val="tx2"/>
                </a:solidFill>
              </a:rPr>
              <a:t>Információnyújtás: </a:t>
            </a:r>
            <a:r>
              <a:rPr lang="hu-HU" dirty="0">
                <a:solidFill>
                  <a:schemeClr val="tx2"/>
                </a:solidFill>
              </a:rPr>
              <a:t>az információhoz való hozzájutás elősegítése és egyben információ nyújtás biztosítása, amely által a partnerek közötti érdek-összehangolás és érdek-egyeztetés jönne létre.  </a:t>
            </a:r>
          </a:p>
          <a:p>
            <a:pPr algn="just"/>
            <a:r>
              <a:rPr lang="hu-HU" dirty="0">
                <a:solidFill>
                  <a:schemeClr val="tx2"/>
                </a:solidFill>
              </a:rPr>
              <a:t>2.	</a:t>
            </a:r>
            <a:r>
              <a:rPr lang="hu-HU" b="1" dirty="0">
                <a:solidFill>
                  <a:schemeClr val="tx2"/>
                </a:solidFill>
              </a:rPr>
              <a:t>A helyi lehetőségek feltérképezése: </a:t>
            </a:r>
            <a:r>
              <a:rPr lang="hu-HU" dirty="0">
                <a:solidFill>
                  <a:schemeClr val="tx2"/>
                </a:solidFill>
              </a:rPr>
              <a:t>a belső potenciál fejlesztése, a helyi fejlesztési stratégiák </a:t>
            </a:r>
            <a:r>
              <a:rPr lang="hu-HU" dirty="0" smtClean="0">
                <a:solidFill>
                  <a:schemeClr val="tx2"/>
                </a:solidFill>
              </a:rPr>
              <a:t>összehangolása, </a:t>
            </a:r>
            <a:r>
              <a:rPr lang="hu-HU" dirty="0">
                <a:solidFill>
                  <a:schemeClr val="tx2"/>
                </a:solidFill>
              </a:rPr>
              <a:t>a helyi felzárkóztatást szolgáló tudás bővítése, alulról fölfelé való építkezés, </a:t>
            </a:r>
            <a:r>
              <a:rPr lang="hu-HU" dirty="0" err="1">
                <a:solidFill>
                  <a:schemeClr val="tx2"/>
                </a:solidFill>
              </a:rPr>
              <a:t>HACS-ok</a:t>
            </a:r>
            <a:r>
              <a:rPr lang="hu-HU" dirty="0">
                <a:solidFill>
                  <a:schemeClr val="tx2"/>
                </a:solidFill>
              </a:rPr>
              <a:t> bevonása.</a:t>
            </a:r>
          </a:p>
          <a:p>
            <a:pPr algn="just"/>
            <a:r>
              <a:rPr lang="hu-HU" dirty="0">
                <a:solidFill>
                  <a:schemeClr val="tx2"/>
                </a:solidFill>
              </a:rPr>
              <a:t>3.	</a:t>
            </a:r>
            <a:r>
              <a:rPr lang="hu-HU" b="1" dirty="0">
                <a:solidFill>
                  <a:schemeClr val="tx2"/>
                </a:solidFill>
              </a:rPr>
              <a:t>Kompetenciafejlesztés:</a:t>
            </a:r>
            <a:r>
              <a:rPr lang="hu-HU" dirty="0">
                <a:solidFill>
                  <a:schemeClr val="tx2"/>
                </a:solidFill>
              </a:rPr>
              <a:t> a személyes hatékonyságot és eredményességet javító, a versenyképességet támogató kompetenciák fejlesztése, meglévő tapasztalatok és tudások olyan komplex cselekvéssé </a:t>
            </a:r>
            <a:r>
              <a:rPr lang="hu-HU" dirty="0" smtClean="0">
                <a:solidFill>
                  <a:schemeClr val="tx2"/>
                </a:solidFill>
              </a:rPr>
              <a:t>formálása</a:t>
            </a:r>
            <a:r>
              <a:rPr lang="hu-HU" dirty="0">
                <a:solidFill>
                  <a:schemeClr val="tx2"/>
                </a:solidFill>
              </a:rPr>
              <a:t>.</a:t>
            </a:r>
          </a:p>
          <a:p>
            <a:pPr algn="just"/>
            <a:r>
              <a:rPr lang="hu-HU" dirty="0" smtClean="0">
                <a:solidFill>
                  <a:schemeClr val="tx2"/>
                </a:solidFill>
              </a:rPr>
              <a:t>4.	</a:t>
            </a:r>
            <a:r>
              <a:rPr lang="hu-HU" b="1" dirty="0" smtClean="0">
                <a:solidFill>
                  <a:schemeClr val="tx2"/>
                </a:solidFill>
              </a:rPr>
              <a:t>Kapcsolatépítés</a:t>
            </a:r>
            <a:r>
              <a:rPr lang="hu-HU" b="1" dirty="0">
                <a:solidFill>
                  <a:schemeClr val="tx2"/>
                </a:solidFill>
              </a:rPr>
              <a:t>:</a:t>
            </a:r>
            <a:r>
              <a:rPr lang="hu-HU" dirty="0">
                <a:solidFill>
                  <a:schemeClr val="tx2"/>
                </a:solidFill>
              </a:rPr>
              <a:t> a körülöttünk lévő környezet megismerése és új emberekkel való találkozás, új hatások és impulzusok kiváltását vonja maga után, amelyekből közösségi relációk születnek. </a:t>
            </a:r>
            <a:endParaRPr lang="hu-HU" dirty="0" smtClean="0">
              <a:solidFill>
                <a:schemeClr val="tx2"/>
              </a:solidFill>
            </a:endParaRPr>
          </a:p>
          <a:p>
            <a:pPr algn="just"/>
            <a:r>
              <a:rPr lang="hu-HU" dirty="0" smtClean="0">
                <a:solidFill>
                  <a:schemeClr val="tx2"/>
                </a:solidFill>
              </a:rPr>
              <a:t>5</a:t>
            </a:r>
            <a:r>
              <a:rPr lang="hu-HU" dirty="0">
                <a:solidFill>
                  <a:schemeClr val="tx2"/>
                </a:solidFill>
              </a:rPr>
              <a:t>.	</a:t>
            </a:r>
            <a:r>
              <a:rPr lang="hu-HU" b="1" dirty="0">
                <a:solidFill>
                  <a:schemeClr val="tx2"/>
                </a:solidFill>
              </a:rPr>
              <a:t>Közösségépítés:</a:t>
            </a:r>
            <a:r>
              <a:rPr lang="hu-HU" dirty="0">
                <a:solidFill>
                  <a:schemeClr val="tx2"/>
                </a:solidFill>
              </a:rPr>
              <a:t> hasonló szemléletű, szakmájú (foglalkozású) emberekkel, egyazon piacon érdekeltekkel közösségek alkotása, a közösség életét érintő értékes hírek és tudások megosztása egymással, közösségi érdekérvényesítő képesség kialakítása.</a:t>
            </a:r>
          </a:p>
          <a:p>
            <a:endParaRPr lang="hu-HU" sz="2000" dirty="0" smtClean="0">
              <a:solidFill>
                <a:schemeClr val="tx2"/>
              </a:solidFill>
            </a:endParaRPr>
          </a:p>
          <a:p>
            <a:endParaRPr lang="hu-HU" sz="2000"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workshop</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4985980"/>
          </a:xfrm>
          <a:prstGeom prst="rect">
            <a:avLst/>
          </a:prstGeom>
          <a:noFill/>
        </p:spPr>
        <p:txBody>
          <a:bodyPr wrap="square" rtlCol="0">
            <a:spAutoFit/>
          </a:bodyPr>
          <a:lstStyle/>
          <a:p>
            <a:endParaRPr lang="hu-HU" sz="2400" dirty="0" smtClean="0"/>
          </a:p>
          <a:p>
            <a:r>
              <a:rPr lang="hu-HU" sz="2400" b="1" dirty="0" smtClean="0">
                <a:solidFill>
                  <a:schemeClr val="tx2"/>
                </a:solidFill>
              </a:rPr>
              <a:t>A WORKSHOPNAK CÉLJA:</a:t>
            </a:r>
            <a:r>
              <a:rPr lang="hu-HU" sz="2400" dirty="0" smtClean="0"/>
              <a:t> EFOP – ROHU szinergiavizsgálat</a:t>
            </a:r>
          </a:p>
          <a:p>
            <a:endParaRPr lang="hu-HU" sz="2400" dirty="0" smtClean="0"/>
          </a:p>
          <a:p>
            <a:r>
              <a:rPr lang="hu-HU" sz="2400" b="1" dirty="0" smtClean="0">
                <a:solidFill>
                  <a:schemeClr val="tx2"/>
                </a:solidFill>
              </a:rPr>
              <a:t>MIRŐL FOG SZÓLNI EZ AZ ELŐADÁS?</a:t>
            </a:r>
          </a:p>
          <a:p>
            <a:pPr lvl="1">
              <a:buFont typeface="Arial" pitchFamily="34" charset="0"/>
              <a:buChar char="•"/>
            </a:pPr>
            <a:r>
              <a:rPr lang="hu-HU" sz="2400" dirty="0" smtClean="0"/>
              <a:t>EFOP BEMUTATÁSA</a:t>
            </a:r>
          </a:p>
          <a:p>
            <a:pPr lvl="1">
              <a:buFont typeface="Arial" pitchFamily="34" charset="0"/>
              <a:buChar char="•"/>
            </a:pPr>
            <a:r>
              <a:rPr lang="hu-HU" sz="2400" dirty="0" smtClean="0"/>
              <a:t>ROHU BEMUTATÁSA</a:t>
            </a:r>
          </a:p>
          <a:p>
            <a:pPr lvl="1">
              <a:buFont typeface="Arial" pitchFamily="34" charset="0"/>
              <a:buChar char="•"/>
            </a:pPr>
            <a:r>
              <a:rPr lang="hu-HU" sz="2400" dirty="0" smtClean="0"/>
              <a:t>EFOP ÉS ROHU KAPCSOLATA</a:t>
            </a:r>
          </a:p>
          <a:p>
            <a:pPr lvl="1">
              <a:buFont typeface="Arial" pitchFamily="34" charset="0"/>
              <a:buChar char="•"/>
            </a:pPr>
            <a:r>
              <a:rPr lang="hu-HU" sz="2400" dirty="0" smtClean="0"/>
              <a:t>KIEMELT PROGRAM/PROJEKT ÖTLETEK BEMUTATÁSA</a:t>
            </a:r>
          </a:p>
          <a:p>
            <a:pPr lvl="1">
              <a:buFont typeface="Arial" pitchFamily="34" charset="0"/>
              <a:buChar char="•"/>
            </a:pPr>
            <a:r>
              <a:rPr lang="hu-HU" sz="2400" dirty="0" smtClean="0"/>
              <a:t>KÉRDÉSEK, JAVASLATOK ÁTBESZÉLÉSE</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8238811" cy="936104"/>
          </a:xfrm>
        </p:spPr>
        <p:txBody>
          <a:bodyPr/>
          <a:lstStyle/>
          <a:p>
            <a:pPr algn="ctr"/>
            <a:r>
              <a:rPr lang="hu-HU" dirty="0">
                <a:solidFill>
                  <a:srgbClr val="FFFF00"/>
                </a:solidFill>
              </a:rPr>
              <a:t>PROJEKT III.</a:t>
            </a:r>
            <a:br>
              <a:rPr lang="hu-HU" dirty="0">
                <a:solidFill>
                  <a:srgbClr val="FFFF00"/>
                </a:solidFill>
              </a:rPr>
            </a:br>
            <a:r>
              <a:rPr lang="hu-HU" dirty="0">
                <a:solidFill>
                  <a:srgbClr val="FFFF00"/>
                </a:solidFill>
              </a:rPr>
              <a:t>FŐ elemei </a:t>
            </a:r>
            <a:r>
              <a:rPr lang="hu-HU" dirty="0" smtClean="0">
                <a:solidFill>
                  <a:srgbClr val="FFFF00"/>
                </a:solidFill>
              </a:rPr>
              <a:t>2.:</a:t>
            </a:r>
            <a:endParaRPr lang="hu-HU" dirty="0"/>
          </a:p>
        </p:txBody>
      </p:sp>
      <p:sp>
        <p:nvSpPr>
          <p:cNvPr id="3" name="Tartalom helye 2"/>
          <p:cNvSpPr>
            <a:spLocks noGrp="1"/>
          </p:cNvSpPr>
          <p:nvPr>
            <p:ph idx="1"/>
          </p:nvPr>
        </p:nvSpPr>
        <p:spPr/>
        <p:txBody>
          <a:bodyPr>
            <a:normAutofit/>
          </a:bodyPr>
          <a:lstStyle/>
          <a:p>
            <a:pPr marL="0" indent="0">
              <a:buNone/>
            </a:pPr>
            <a:r>
              <a:rPr lang="hu-HU" sz="1800" b="1" dirty="0" smtClean="0">
                <a:solidFill>
                  <a:srgbClr val="1F497D"/>
                </a:solidFill>
                <a:latin typeface="Arial"/>
                <a:cs typeface="+mn-cs"/>
              </a:rPr>
              <a:t>PROJEKT </a:t>
            </a:r>
            <a:r>
              <a:rPr lang="hu-HU" sz="1800" b="1" dirty="0">
                <a:solidFill>
                  <a:srgbClr val="1F497D"/>
                </a:solidFill>
                <a:latin typeface="Arial"/>
                <a:cs typeface="+mn-cs"/>
              </a:rPr>
              <a:t>LEÍRÁSA, ELEMEI</a:t>
            </a:r>
            <a:r>
              <a:rPr lang="hu-HU" sz="1800" b="1" dirty="0" smtClean="0">
                <a:solidFill>
                  <a:srgbClr val="1F497D"/>
                </a:solidFill>
                <a:latin typeface="Arial"/>
                <a:cs typeface="+mn-cs"/>
              </a:rPr>
              <a:t>:</a:t>
            </a:r>
          </a:p>
          <a:p>
            <a:pPr marL="0" indent="0" algn="just" defTabSz="457200">
              <a:buNone/>
            </a:pPr>
            <a:endParaRPr lang="hu-HU" sz="2000" dirty="0" smtClean="0">
              <a:solidFill>
                <a:schemeClr val="tx2"/>
              </a:solidFill>
              <a:latin typeface="+mn-lt"/>
              <a:cs typeface="+mn-cs"/>
            </a:endParaRPr>
          </a:p>
          <a:p>
            <a:pPr marL="0" indent="0" algn="just" defTabSz="457200">
              <a:buNone/>
            </a:pPr>
            <a:r>
              <a:rPr lang="hu-HU" sz="2000" dirty="0" smtClean="0">
                <a:solidFill>
                  <a:schemeClr val="tx2"/>
                </a:solidFill>
                <a:latin typeface="+mn-lt"/>
                <a:cs typeface="+mn-cs"/>
              </a:rPr>
              <a:t>Valamennyi </a:t>
            </a:r>
            <a:r>
              <a:rPr lang="hu-HU" sz="2000" dirty="0">
                <a:solidFill>
                  <a:schemeClr val="tx2"/>
                </a:solidFill>
                <a:latin typeface="+mn-lt"/>
                <a:cs typeface="+mn-cs"/>
              </a:rPr>
              <a:t>pillér közös célja, hogy a hálózati együttműködést, mint eszközt használja, főként a foglalkoztatási szektor aktuális – határon innen és túli - problémáinak javításához. A szemléletformálás és tapasztalatcsere foglalkoztatás ösztönző hatást vált ki, amely megjelenhet például új vállalkozás indítása, fejlesztése, piacok nyitása, helyi adottságok kihasználása által.</a:t>
            </a:r>
          </a:p>
          <a:p>
            <a:pPr marL="0" indent="0" algn="just" defTabSz="457200">
              <a:buNone/>
            </a:pPr>
            <a:r>
              <a:rPr lang="hu-HU" sz="2000" dirty="0">
                <a:solidFill>
                  <a:schemeClr val="tx2"/>
                </a:solidFill>
                <a:latin typeface="+mn-lt"/>
                <a:cs typeface="+mn-cs"/>
              </a:rPr>
              <a:t>Az eredmények mind társadalmi, mind pedig gazdasági hozadékkal rendelkeznek. </a:t>
            </a:r>
          </a:p>
        </p:txBody>
      </p:sp>
      <p:pic>
        <p:nvPicPr>
          <p:cNvPr id="4" name="Picture 3" descr="D:\Munkák\2015_Roadshow\Prezi\Szechenyi2020sablonok\1_Kotelezo_alkotoelemek\Kedvezmenyezetti_infoblokk\also_valtozat\jpg\infoblokk_kedv_final_CMYK_ERFA.jpg"/>
          <p:cNvPicPr>
            <a:picLocks noChangeAspect="1" noChangeArrowheads="1"/>
          </p:cNvPicPr>
          <p:nvPr/>
        </p:nvPicPr>
        <p:blipFill>
          <a:blip r:embed="rId2"/>
          <a:srcRect/>
          <a:stretch>
            <a:fillRect/>
          </a:stretch>
        </p:blipFill>
        <p:spPr bwMode="auto">
          <a:xfrm>
            <a:off x="7524327" y="5738742"/>
            <a:ext cx="1619673" cy="1119258"/>
          </a:xfrm>
          <a:prstGeom prst="rect">
            <a:avLst/>
          </a:prstGeom>
          <a:noFill/>
        </p:spPr>
      </p:pic>
      <p:pic>
        <p:nvPicPr>
          <p:cNvPr id="5" name="Picture 2" descr="D:\Munkák\2015_Roadshow\Prezi\bmö.png"/>
          <p:cNvPicPr>
            <a:picLocks noChangeAspect="1" noChangeArrowheads="1"/>
          </p:cNvPicPr>
          <p:nvPr/>
        </p:nvPicPr>
        <p:blipFill>
          <a:blip r:embed="rId3"/>
          <a:srcRect/>
          <a:stretch>
            <a:fillRect/>
          </a:stretch>
        </p:blipFill>
        <p:spPr bwMode="auto">
          <a:xfrm>
            <a:off x="1" y="6357804"/>
            <a:ext cx="3563887" cy="500195"/>
          </a:xfrm>
          <a:prstGeom prst="rect">
            <a:avLst/>
          </a:prstGeom>
          <a:noFill/>
        </p:spPr>
      </p:pic>
    </p:spTree>
    <p:extLst>
      <p:ext uri="{BB962C8B-B14F-4D97-AF65-F5344CB8AC3E}">
        <p14:creationId xmlns="" xmlns:p14="http://schemas.microsoft.com/office/powerpoint/2010/main" val="22696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IV.</a:t>
            </a:r>
            <a:br>
              <a:rPr lang="hu-HU" sz="2800" dirty="0" smtClean="0">
                <a:solidFill>
                  <a:srgbClr val="FFFF00"/>
                </a:solidFill>
              </a:rPr>
            </a:br>
            <a:r>
              <a:rPr lang="hu-HU" sz="2800" dirty="0">
                <a:solidFill>
                  <a:srgbClr val="FFFF00"/>
                </a:solidFill>
              </a:rPr>
              <a:t>Fő ADATOK (CÉL, FORRÁS, KEDVEZMÉNYEZETT STB.)</a:t>
            </a: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268760"/>
            <a:ext cx="8028384" cy="5016758"/>
          </a:xfrm>
          <a:prstGeom prst="rect">
            <a:avLst/>
          </a:prstGeom>
          <a:noFill/>
        </p:spPr>
        <p:txBody>
          <a:bodyPr wrap="square" rtlCol="0">
            <a:spAutoFit/>
          </a:bodyPr>
          <a:lstStyle/>
          <a:p>
            <a:pPr algn="just"/>
            <a:r>
              <a:rPr lang="hu-HU" sz="2000" b="1" dirty="0" smtClean="0">
                <a:solidFill>
                  <a:schemeClr val="tx2"/>
                </a:solidFill>
              </a:rPr>
              <a:t>NEVE: „Inkubátorház kialakítása.”</a:t>
            </a:r>
            <a:endParaRPr lang="hu-HU" sz="2000" b="1" dirty="0">
              <a:solidFill>
                <a:schemeClr val="tx2"/>
              </a:solidFill>
            </a:endParaRPr>
          </a:p>
          <a:p>
            <a:pPr algn="just"/>
            <a:endParaRPr lang="hu-HU" sz="2000" dirty="0">
              <a:solidFill>
                <a:schemeClr val="tx2"/>
              </a:solidFill>
            </a:endParaRPr>
          </a:p>
          <a:p>
            <a:pPr algn="just"/>
            <a:r>
              <a:rPr lang="hu-HU" sz="2000" b="1" dirty="0">
                <a:solidFill>
                  <a:schemeClr val="tx2"/>
                </a:solidFill>
              </a:rPr>
              <a:t>CÉLJA</a:t>
            </a:r>
            <a:r>
              <a:rPr lang="hu-HU" sz="2000" b="1" dirty="0" smtClean="0">
                <a:solidFill>
                  <a:schemeClr val="tx2"/>
                </a:solidFill>
              </a:rPr>
              <a:t>: </a:t>
            </a:r>
            <a:r>
              <a:rPr lang="hu-HU" sz="2000" dirty="0" smtClean="0">
                <a:solidFill>
                  <a:schemeClr val="tx2"/>
                </a:solidFill>
              </a:rPr>
              <a:t>A projekt keretein belül egy inkubátorház kialakítása valósulna meg, amelynek célja olyan támogató környezet megteremtése, amely támogatja a vállalkozó szellemű egyéneket, illetve segíti az újonnan alapított kis- és középvállalkozások indulását és fejlődését, növekedését.</a:t>
            </a:r>
            <a:endParaRPr lang="hu-HU" sz="2000" dirty="0">
              <a:solidFill>
                <a:schemeClr val="tx2"/>
              </a:solidFill>
            </a:endParaRPr>
          </a:p>
          <a:p>
            <a:pPr algn="just"/>
            <a:endParaRPr lang="hu-HU" sz="2000" dirty="0">
              <a:solidFill>
                <a:schemeClr val="tx2"/>
              </a:solidFill>
            </a:endParaRPr>
          </a:p>
          <a:p>
            <a:pPr algn="just"/>
            <a:r>
              <a:rPr lang="hu-HU" sz="2000" b="1" dirty="0">
                <a:solidFill>
                  <a:schemeClr val="tx2"/>
                </a:solidFill>
              </a:rPr>
              <a:t>INDOKOLTSÁGA</a:t>
            </a:r>
            <a:r>
              <a:rPr lang="hu-HU" sz="2000" b="1" dirty="0" smtClean="0">
                <a:solidFill>
                  <a:schemeClr val="tx2"/>
                </a:solidFill>
              </a:rPr>
              <a:t>: </a:t>
            </a:r>
            <a:r>
              <a:rPr lang="hu-HU" sz="2000" dirty="0" smtClean="0">
                <a:solidFill>
                  <a:schemeClr val="tx2"/>
                </a:solidFill>
              </a:rPr>
              <a:t>A magyar vállalkozások száma csökkenő tendenciát mutat és a működő társas vállalkozások száma visszaesett. Békés megye az országos átlagnál rosszabb mutatóval rendelkezik. Az inkubátorház kialakítása révén az induló vállalkozások létrehozásának támogatása és a meglévő KKV-k növekedésének segítése ösztönző hatást váltana ki nemcsak a vállalkozások gazdasági működésében, hanem a megyei szintű foglalkoztatás bővülésében is. </a:t>
            </a:r>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225689"/>
            <a:ext cx="8028384" cy="5324535"/>
          </a:xfrm>
          <a:prstGeom prst="rect">
            <a:avLst/>
          </a:prstGeom>
          <a:noFill/>
        </p:spPr>
        <p:txBody>
          <a:bodyPr wrap="square" rtlCol="0">
            <a:spAutoFit/>
          </a:bodyPr>
          <a:lstStyle/>
          <a:p>
            <a:pPr algn="just"/>
            <a:r>
              <a:rPr lang="hu-HU" sz="2000" b="1" dirty="0" smtClean="0">
                <a:solidFill>
                  <a:schemeClr val="tx2"/>
                </a:solidFill>
              </a:rPr>
              <a:t>FORRÁS: </a:t>
            </a:r>
            <a:r>
              <a:rPr lang="hu-HU" sz="2000" dirty="0" smtClean="0">
                <a:solidFill>
                  <a:schemeClr val="tx2"/>
                </a:solidFill>
              </a:rPr>
              <a:t>ROHU 3. 8/b – A ROHU Programban a foglalkoztatás fejlesztéséhez és a határokon átnyúló munkaerőpiac támogatásához a 3. prioritási tengely nyújt forrásokat, ezen belül a projekt finanszírozására a 8/b beruházási prioritás (a foglalkoztatás-barát növekedés támogatása a belső potenciál fejlesztésével, mint a speciális területeket érintő területi stratégia elemével, beleértve a visszaeső ipari régiók szerkezetváltását és a specifikus természeti és kulturális kincsek elérhetőségének javítását és fejlesztését) áll rendelkezésre. A 8/b beruházási prioritás ERFA kerete: 13.015.821 EUR, a pályázásra jogosult megyék számával kalkulálva a Békés megyére jutó keret előzetes becslés alapján: 1.626.978 EUR. </a:t>
            </a:r>
          </a:p>
          <a:p>
            <a:pPr algn="just"/>
            <a:endParaRPr lang="hu-HU" sz="2000" dirty="0" smtClean="0">
              <a:solidFill>
                <a:schemeClr val="tx2"/>
              </a:solidFill>
            </a:endParaRPr>
          </a:p>
          <a:p>
            <a:pPr algn="just"/>
            <a:r>
              <a:rPr lang="hu-HU" sz="2000" b="1" dirty="0" smtClean="0">
                <a:solidFill>
                  <a:schemeClr val="tx2"/>
                </a:solidFill>
              </a:rPr>
              <a:t>KEDVEZMÉNYEZETT(EK): </a:t>
            </a:r>
            <a:r>
              <a:rPr lang="hu-HU" sz="2000" dirty="0" smtClean="0">
                <a:solidFill>
                  <a:schemeClr val="tx2"/>
                </a:solidFill>
              </a:rPr>
              <a:t>A tervezett inkubátorház működtetésének célcsoportja a kis- és közép-vállalkozások köre mind a határ romániai, mind pedig magyarországi oldalán.</a:t>
            </a:r>
          </a:p>
          <a:p>
            <a:pPr algn="just"/>
            <a:endParaRPr lang="hu-HU" sz="2000" dirty="0" smtClean="0">
              <a:solidFill>
                <a:schemeClr val="tx2"/>
              </a:solidFill>
            </a:endParaRPr>
          </a:p>
          <a:p>
            <a:pPr algn="just"/>
            <a:r>
              <a:rPr lang="hu-HU" sz="2000" b="1" dirty="0" smtClean="0">
                <a:solidFill>
                  <a:schemeClr val="tx2"/>
                </a:solidFill>
              </a:rPr>
              <a:t>CÉLCSOPORT: </a:t>
            </a:r>
            <a:r>
              <a:rPr lang="hu-HU" sz="2000" dirty="0" smtClean="0">
                <a:solidFill>
                  <a:schemeClr val="tx2"/>
                </a:solidFill>
              </a:rPr>
              <a:t>Békés és Arad megyei vállalkozások</a:t>
            </a:r>
            <a:endParaRPr lang="hu-HU" sz="2000" dirty="0">
              <a:solidFill>
                <a:schemeClr val="tx2"/>
              </a:solidFill>
            </a:endParaRPr>
          </a:p>
        </p:txBody>
      </p:sp>
      <p:sp>
        <p:nvSpPr>
          <p:cNvPr id="8" name="Cím 3"/>
          <p:cNvSpPr>
            <a:spLocks noGrp="1"/>
          </p:cNvSpPr>
          <p:nvPr>
            <p:ph type="title"/>
          </p:nvPr>
        </p:nvSpPr>
        <p:spPr>
          <a:xfrm>
            <a:off x="0" y="260648"/>
            <a:ext cx="9143999" cy="864096"/>
          </a:xfrm>
        </p:spPr>
        <p:txBody>
          <a:bodyPr>
            <a:normAutofit fontScale="90000"/>
          </a:bodyPr>
          <a:lstStyle/>
          <a:p>
            <a:pPr algn="ctr"/>
            <a:r>
              <a:rPr lang="hu-HU" sz="2800" dirty="0" smtClean="0">
                <a:solidFill>
                  <a:srgbClr val="FFFF00"/>
                </a:solidFill>
              </a:rPr>
              <a:t>PROJEKT IV.</a:t>
            </a:r>
            <a:br>
              <a:rPr lang="hu-HU" sz="2800" dirty="0" smtClean="0">
                <a:solidFill>
                  <a:srgbClr val="FFFF00"/>
                </a:solidFill>
              </a:rPr>
            </a:br>
            <a:r>
              <a:rPr lang="hu-HU" sz="2800" dirty="0" smtClean="0">
                <a:solidFill>
                  <a:srgbClr val="FFFF00"/>
                </a:solidFill>
              </a:rPr>
              <a:t>Fő ADATOK (CÉL, FORRÁS, KEDVEZMÉNYEZETT STB.)</a:t>
            </a:r>
            <a:endParaRPr lang="hu-HU"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IV.</a:t>
            </a:r>
            <a:br>
              <a:rPr lang="hu-HU" sz="2800" dirty="0" smtClean="0">
                <a:solidFill>
                  <a:srgbClr val="FFFF00"/>
                </a:solidFill>
              </a:rPr>
            </a:br>
            <a:r>
              <a:rPr lang="hu-HU" sz="2800" dirty="0" smtClean="0">
                <a:solidFill>
                  <a:srgbClr val="FFFF00"/>
                </a:solidFill>
              </a:rPr>
              <a:t>FŐ elemei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225689"/>
            <a:ext cx="8280920" cy="5324535"/>
          </a:xfrm>
          <a:prstGeom prst="rect">
            <a:avLst/>
          </a:prstGeom>
          <a:noFill/>
        </p:spPr>
        <p:txBody>
          <a:bodyPr wrap="square" rtlCol="0">
            <a:spAutoFit/>
          </a:bodyPr>
          <a:lstStyle/>
          <a:p>
            <a:pPr algn="just"/>
            <a:r>
              <a:rPr lang="hu-HU" sz="2000" b="1" dirty="0" smtClean="0">
                <a:solidFill>
                  <a:schemeClr val="tx2"/>
                </a:solidFill>
              </a:rPr>
              <a:t>PROJEKT LEÍRÁSA, ELEMEI:</a:t>
            </a:r>
          </a:p>
          <a:p>
            <a:pPr algn="just"/>
            <a:r>
              <a:rPr lang="hu-HU" sz="2000" dirty="0" smtClean="0">
                <a:solidFill>
                  <a:schemeClr val="tx2"/>
                </a:solidFill>
              </a:rPr>
              <a:t>A fejlesztések tekintetében nélkülözhetetlen az infrastrukturális beruházások tervezése és megvalósítása, mind a társadalmi, mind pedig a gazdasági területeket célozva. Békés megyében a földrajzi adottságokat („tranzitmegye”) és a gazdasági potenciált (főként mezőgazdaság, valamint turizmus) figyelembe véve kevés vállalkozás működik, ennek kiküszöbölését hivatott véghezvinni a projektötlet. Jelen projekttervezet keretein belül egy inkubátorház kialakítása valósulna meg, melynek célja olyan támogató környezet megteremtése, amely megyeszerte segíti a vállalkozó szellemű egyéneket, ösztönözni és támogatni új vállalkozások beindítását, segíteni a KKV-k működését, teret, információt és szolgáltatásokat nyújtani a növekedésükhöz. Az elérni kívánt célértékek alapján az inkubátorház legalább 100 vállalkozást részesítene az általa nyújtott támogatási opciók egyikében (vagy többen is), valamint a segítségben részesült vállalkozások körén belül 100 együttműködési megállapodás kötődne (a határ mindkét oldaláról bevont vállalkozások vonatkozásában). </a:t>
            </a:r>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395536" y="1225689"/>
            <a:ext cx="8388424" cy="5324535"/>
          </a:xfrm>
          <a:prstGeom prst="rect">
            <a:avLst/>
          </a:prstGeom>
          <a:noFill/>
        </p:spPr>
        <p:txBody>
          <a:bodyPr wrap="square" rtlCol="0">
            <a:spAutoFit/>
          </a:bodyPr>
          <a:lstStyle/>
          <a:p>
            <a:pPr algn="just"/>
            <a:r>
              <a:rPr lang="hu-HU" sz="2000" b="1" dirty="0" smtClean="0">
                <a:solidFill>
                  <a:schemeClr val="tx2"/>
                </a:solidFill>
              </a:rPr>
              <a:t>NEVE: „Békés és Arad megye határon átnyúló regionális egészségügyi színvonalának emelése”</a:t>
            </a:r>
          </a:p>
          <a:p>
            <a:pPr algn="just"/>
            <a:endParaRPr lang="hu-HU" sz="1000" dirty="0" smtClean="0">
              <a:solidFill>
                <a:schemeClr val="tx2"/>
              </a:solidFill>
            </a:endParaRPr>
          </a:p>
          <a:p>
            <a:pPr algn="just"/>
            <a:r>
              <a:rPr lang="hu-HU" sz="2000" b="1" dirty="0" smtClean="0">
                <a:solidFill>
                  <a:schemeClr val="tx2"/>
                </a:solidFill>
              </a:rPr>
              <a:t>CÉLJA: </a:t>
            </a:r>
            <a:r>
              <a:rPr lang="hu-HU" sz="2000" dirty="0" smtClean="0">
                <a:solidFill>
                  <a:schemeClr val="tx2"/>
                </a:solidFill>
              </a:rPr>
              <a:t>A megyei szintű projektstratégia az egészségügy színvonalának emelését az egészségtudatos életmód, szemléletmód és egészségkultúra fejlesztése, a prevenció támogatása, az egészségügyi szolgáltatásokhoz való jobb hozzáférés biztosítása és egyéb egészségügyi intézkedések fejlesztése által tervezi megvalósítani.</a:t>
            </a:r>
          </a:p>
          <a:p>
            <a:pPr algn="just"/>
            <a:endParaRPr lang="hu-HU" sz="1000" dirty="0" smtClean="0">
              <a:solidFill>
                <a:schemeClr val="tx2"/>
              </a:solidFill>
            </a:endParaRPr>
          </a:p>
          <a:p>
            <a:pPr algn="just"/>
            <a:r>
              <a:rPr lang="hu-HU" sz="2000" b="1" dirty="0" smtClean="0">
                <a:solidFill>
                  <a:schemeClr val="tx2"/>
                </a:solidFill>
              </a:rPr>
              <a:t>INDOKOLTSÁGA: </a:t>
            </a:r>
            <a:r>
              <a:rPr lang="hu-HU" sz="2000" dirty="0" smtClean="0">
                <a:solidFill>
                  <a:schemeClr val="tx2"/>
                </a:solidFill>
              </a:rPr>
              <a:t>Magyarországon a születéskor várható élettartam a </a:t>
            </a:r>
            <a:r>
              <a:rPr lang="hu-HU" sz="2000" dirty="0" err="1" smtClean="0">
                <a:solidFill>
                  <a:schemeClr val="tx2"/>
                </a:solidFill>
              </a:rPr>
              <a:t>Eurostat</a:t>
            </a:r>
            <a:r>
              <a:rPr lang="hu-HU" sz="2000" dirty="0" smtClean="0">
                <a:solidFill>
                  <a:schemeClr val="tx2"/>
                </a:solidFill>
              </a:rPr>
              <a:t> adatai szerint  2013-ban 75,8 év, amely érték a 6. legrosszabb az EU-s országok tekintetében. A KSH helyzetképe alapján pedig a magyar lakosság egészségi állapota nemzetközi összehasonlításban évtizedek óta kirívóan rossz. A halálhoz vezető leggyakoribb betegségek sorrendre: a keringési rendszer betegségei, a daganatos megbetegedések, mozgásszervi, emésztőrendszeri és légzőszervi betegségek. Noha az említett betegségek gyakorlatilag elkerülhetőek lennének, </a:t>
            </a:r>
          </a:p>
        </p:txBody>
      </p:sp>
      <p:sp>
        <p:nvSpPr>
          <p:cNvPr id="8" name="Cím 3"/>
          <p:cNvSpPr>
            <a:spLocks noGrp="1"/>
          </p:cNvSpPr>
          <p:nvPr>
            <p:ph type="title"/>
          </p:nvPr>
        </p:nvSpPr>
        <p:spPr>
          <a:xfrm>
            <a:off x="0" y="260648"/>
            <a:ext cx="9143999" cy="864096"/>
          </a:xfrm>
        </p:spPr>
        <p:txBody>
          <a:bodyPr>
            <a:normAutofit fontScale="90000"/>
          </a:bodyPr>
          <a:lstStyle/>
          <a:p>
            <a:pPr algn="ctr"/>
            <a:r>
              <a:rPr lang="hu-HU" sz="2800" dirty="0" smtClean="0">
                <a:solidFill>
                  <a:srgbClr val="FFFF00"/>
                </a:solidFill>
              </a:rPr>
              <a:t>PROJEKT V.</a:t>
            </a:r>
            <a:br>
              <a:rPr lang="hu-HU" sz="2800" dirty="0" smtClean="0">
                <a:solidFill>
                  <a:srgbClr val="FFFF00"/>
                </a:solidFill>
              </a:rPr>
            </a:br>
            <a:r>
              <a:rPr lang="hu-HU" sz="2800" dirty="0" smtClean="0">
                <a:solidFill>
                  <a:srgbClr val="FFFF00"/>
                </a:solidFill>
              </a:rPr>
              <a:t>Fő ADATOK (CÉL, FORRÁS, KEDVEZMÉNYEZETT STB.)</a:t>
            </a:r>
            <a:endParaRPr lang="hu-HU"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179511" y="1268760"/>
            <a:ext cx="8712969" cy="5447645"/>
          </a:xfrm>
          <a:prstGeom prst="rect">
            <a:avLst/>
          </a:prstGeom>
          <a:noFill/>
        </p:spPr>
        <p:txBody>
          <a:bodyPr wrap="square" rtlCol="0">
            <a:spAutoFit/>
          </a:bodyPr>
          <a:lstStyle/>
          <a:p>
            <a:pPr algn="just"/>
            <a:r>
              <a:rPr lang="hu-HU" sz="2000" b="1" dirty="0" smtClean="0">
                <a:solidFill>
                  <a:schemeClr val="tx2"/>
                </a:solidFill>
              </a:rPr>
              <a:t>FORRÁS: </a:t>
            </a:r>
            <a:r>
              <a:rPr lang="hu-HU" sz="2000" dirty="0" smtClean="0">
                <a:solidFill>
                  <a:schemeClr val="tx2"/>
                </a:solidFill>
              </a:rPr>
              <a:t>ROHU 4. 9/a – </a:t>
            </a:r>
            <a:r>
              <a:rPr lang="hu-HU" sz="2000" dirty="0" err="1" smtClean="0">
                <a:solidFill>
                  <a:schemeClr val="tx2"/>
                </a:solidFill>
              </a:rPr>
              <a:t>A</a:t>
            </a:r>
            <a:r>
              <a:rPr lang="hu-HU" sz="2000" dirty="0" smtClean="0">
                <a:solidFill>
                  <a:schemeClr val="tx2"/>
                </a:solidFill>
              </a:rPr>
              <a:t> ROHU Program 4. prioritási tengelyének, az egészségügyi szolgáltatások színvonala emelésének 9/a beruházási prioritása, azokat az egészségügyi és szociális infrastruktúrát célzó beruházásokat foglalja magába, amelyek az országos, regionális és helyi szintű fejlődéshez járulnak hozzá, visszaszorítva az egyenlőtlenségeket az egészségi állapot terén, támogatva a társadalmi befogadást a szociális, kulturális és szabadidős szolgáltatásokhoz való hozzáférés javításában, valamint az intézmény alapú szolgáltatások közösség alapúvá történő alakítása által.  ERFA kerete: 13.015.821 EUR, a pályázásra jogosult megyék számával kalkulálva a Békés megyére jutó keret: 1.626.978 EUR</a:t>
            </a:r>
          </a:p>
          <a:p>
            <a:pPr algn="just"/>
            <a:endParaRPr lang="hu-HU" sz="800" b="1" dirty="0" smtClean="0">
              <a:solidFill>
                <a:schemeClr val="tx2"/>
              </a:solidFill>
            </a:endParaRPr>
          </a:p>
          <a:p>
            <a:pPr algn="just"/>
            <a:r>
              <a:rPr lang="hu-HU" sz="2000" b="1" dirty="0" smtClean="0">
                <a:solidFill>
                  <a:schemeClr val="tx2"/>
                </a:solidFill>
              </a:rPr>
              <a:t>KEDVEZMÉNYEZETT(EK): </a:t>
            </a:r>
            <a:r>
              <a:rPr lang="hu-HU" sz="2000" dirty="0" smtClean="0">
                <a:solidFill>
                  <a:schemeClr val="tx2"/>
                </a:solidFill>
              </a:rPr>
              <a:t>A határ menti megyék civil szervezetein keresztül a lakosság, mind romániai, mind pedig magyarországi oldalon. </a:t>
            </a:r>
          </a:p>
          <a:p>
            <a:pPr algn="just"/>
            <a:endParaRPr lang="hu-HU" sz="800" b="1" dirty="0" smtClean="0">
              <a:solidFill>
                <a:schemeClr val="tx2"/>
              </a:solidFill>
            </a:endParaRPr>
          </a:p>
          <a:p>
            <a:pPr algn="just"/>
            <a:r>
              <a:rPr lang="hu-HU" sz="2000" b="1" dirty="0" smtClean="0">
                <a:solidFill>
                  <a:schemeClr val="tx2"/>
                </a:solidFill>
              </a:rPr>
              <a:t>CÉLCSOPORT: </a:t>
            </a:r>
            <a:r>
              <a:rPr lang="hu-HU" sz="2000" dirty="0" smtClean="0">
                <a:solidFill>
                  <a:schemeClr val="tx2"/>
                </a:solidFill>
              </a:rPr>
              <a:t>Speciális célcsoport a hátrányos helyzetű gyermekek és felnőttek, valamint a társadalomból kirekesztett közösségek, tekintettel arra, hogy a tervezett programok helyi szinten szervezettek és ingyenesen elérhetőek.</a:t>
            </a:r>
            <a:endParaRPr lang="hu-HU" sz="2000" dirty="0">
              <a:solidFill>
                <a:schemeClr val="tx2"/>
              </a:solidFill>
            </a:endParaRPr>
          </a:p>
        </p:txBody>
      </p:sp>
      <p:sp>
        <p:nvSpPr>
          <p:cNvPr id="8" name="Cím 3"/>
          <p:cNvSpPr>
            <a:spLocks noGrp="1"/>
          </p:cNvSpPr>
          <p:nvPr>
            <p:ph type="title"/>
          </p:nvPr>
        </p:nvSpPr>
        <p:spPr>
          <a:xfrm>
            <a:off x="0" y="260648"/>
            <a:ext cx="9143999" cy="864096"/>
          </a:xfrm>
        </p:spPr>
        <p:txBody>
          <a:bodyPr>
            <a:normAutofit fontScale="90000"/>
          </a:bodyPr>
          <a:lstStyle/>
          <a:p>
            <a:pPr algn="ctr"/>
            <a:r>
              <a:rPr lang="hu-HU" sz="2800" dirty="0" smtClean="0">
                <a:solidFill>
                  <a:srgbClr val="FFFF00"/>
                </a:solidFill>
              </a:rPr>
              <a:t>PROJEKT V.</a:t>
            </a:r>
            <a:br>
              <a:rPr lang="hu-HU" sz="2800" dirty="0" smtClean="0">
                <a:solidFill>
                  <a:srgbClr val="FFFF00"/>
                </a:solidFill>
              </a:rPr>
            </a:br>
            <a:r>
              <a:rPr lang="hu-HU" sz="2800" dirty="0" smtClean="0">
                <a:solidFill>
                  <a:srgbClr val="FFFF00"/>
                </a:solidFill>
              </a:rPr>
              <a:t>Fő ADATOK (CÉL, FORRÁS, KEDVEZMÉNYEZETT STB.)</a:t>
            </a:r>
            <a:endParaRPr lang="hu-HU"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V.</a:t>
            </a:r>
            <a:br>
              <a:rPr lang="hu-HU" sz="2800" dirty="0" smtClean="0">
                <a:solidFill>
                  <a:srgbClr val="FFFF00"/>
                </a:solidFill>
              </a:rPr>
            </a:br>
            <a:r>
              <a:rPr lang="hu-HU" sz="2800" dirty="0" smtClean="0">
                <a:solidFill>
                  <a:srgbClr val="FFFF00"/>
                </a:solidFill>
              </a:rPr>
              <a:t>FŐ elemei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3"/>
            <a:ext cx="8028384" cy="4401205"/>
          </a:xfrm>
          <a:prstGeom prst="rect">
            <a:avLst/>
          </a:prstGeom>
          <a:noFill/>
        </p:spPr>
        <p:txBody>
          <a:bodyPr wrap="square" rtlCol="0">
            <a:spAutoFit/>
          </a:bodyPr>
          <a:lstStyle/>
          <a:p>
            <a:pPr algn="just"/>
            <a:r>
              <a:rPr lang="hu-HU" sz="2000" b="1" dirty="0" smtClean="0">
                <a:solidFill>
                  <a:schemeClr val="tx2"/>
                </a:solidFill>
              </a:rPr>
              <a:t>PROJEKT LEÍRÁSA, ELEMEI:</a:t>
            </a:r>
          </a:p>
          <a:p>
            <a:pPr algn="just"/>
            <a:r>
              <a:rPr lang="hu-HU" sz="2000" dirty="0" smtClean="0">
                <a:solidFill>
                  <a:schemeClr val="tx2"/>
                </a:solidFill>
              </a:rPr>
              <a:t>A projekttervezet az egészségügy színvonalának emelését tűzi ki céljául, az alábbi tevékenységek megvalósításával: az egészségkultúra átfogó fejlesztése, az egészségtudatos életmód és szemléletmód </a:t>
            </a:r>
            <a:r>
              <a:rPr lang="hu-HU" sz="2000" dirty="0" err="1" smtClean="0">
                <a:solidFill>
                  <a:schemeClr val="tx2"/>
                </a:solidFill>
              </a:rPr>
              <a:t>promotálása</a:t>
            </a:r>
            <a:r>
              <a:rPr lang="hu-HU" sz="2000" dirty="0" smtClean="0">
                <a:solidFill>
                  <a:schemeClr val="tx2"/>
                </a:solidFill>
              </a:rPr>
              <a:t>, a prevenció támogatása, az egészségügyi szolgáltatásokhoz való jobb hozzáférés biztosítása és egyéb egészségügyi intézkedések fejlesztése (például az egészségmegőrzés). Az egészségtudatosságot erősítő programok és szolgáltatások az életmódot meghatározó 3 területre fókuszálva valósulnának meg: a testi (szomatikus), a lelki (pszichés) és az értelemi (mentális) állapotokra. Az optimális egészségi állapot fenntartásához és eléréséhez szükséges egyensúlyi helyzet kialakításához életmódbeli tanácsadások, interaktív programok és rendezvények szolgálnának a végső kedvezményezettek javára.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412776"/>
            <a:ext cx="7848872" cy="3785652"/>
          </a:xfrm>
          <a:prstGeom prst="rect">
            <a:avLst/>
          </a:prstGeom>
          <a:noFill/>
        </p:spPr>
        <p:txBody>
          <a:bodyPr wrap="square" rtlCol="0">
            <a:spAutoFit/>
          </a:bodyPr>
          <a:lstStyle/>
          <a:p>
            <a:pPr algn="just"/>
            <a:endParaRPr lang="hu-HU" sz="2000" dirty="0" smtClean="0">
              <a:solidFill>
                <a:schemeClr val="tx2"/>
              </a:solidFill>
            </a:endParaRPr>
          </a:p>
          <a:p>
            <a:pPr lvl="0" algn="just"/>
            <a:r>
              <a:rPr lang="hu-HU" sz="2000" b="1" dirty="0" smtClean="0">
                <a:solidFill>
                  <a:schemeClr val="tx2"/>
                </a:solidFill>
              </a:rPr>
              <a:t>NEVE: </a:t>
            </a:r>
            <a:r>
              <a:rPr lang="hu-HU" sz="2000" b="1" i="1" dirty="0" smtClean="0">
                <a:solidFill>
                  <a:schemeClr val="tx2"/>
                </a:solidFill>
              </a:rPr>
              <a:t>„Mezőgazdasági aktivitás erősítése a munkanélküliek középtávú </a:t>
            </a:r>
            <a:r>
              <a:rPr lang="hu-HU" sz="2000" b="1" i="1" dirty="0" err="1" smtClean="0">
                <a:solidFill>
                  <a:schemeClr val="tx2"/>
                </a:solidFill>
              </a:rPr>
              <a:t>önfoglalkozatóvá</a:t>
            </a:r>
            <a:r>
              <a:rPr lang="hu-HU" sz="2000" b="1" i="1" dirty="0" smtClean="0">
                <a:solidFill>
                  <a:schemeClr val="tx2"/>
                </a:solidFill>
              </a:rPr>
              <a:t> válásával, komplex programmal”</a:t>
            </a:r>
          </a:p>
          <a:p>
            <a:pPr algn="just"/>
            <a:endParaRPr lang="hu-HU" sz="2000" dirty="0" smtClean="0">
              <a:solidFill>
                <a:schemeClr val="tx2"/>
              </a:solidFill>
            </a:endParaRPr>
          </a:p>
          <a:p>
            <a:pPr algn="just"/>
            <a:r>
              <a:rPr lang="hu-HU" sz="2000" b="1" dirty="0" smtClean="0">
                <a:solidFill>
                  <a:schemeClr val="tx2"/>
                </a:solidFill>
              </a:rPr>
              <a:t>CÉLJA: </a:t>
            </a:r>
            <a:r>
              <a:rPr lang="hu-HU" sz="2000" dirty="0" smtClean="0">
                <a:solidFill>
                  <a:schemeClr val="tx2"/>
                </a:solidFill>
              </a:rPr>
              <a:t>A projekt a foglalkoztatás-bővítést szolgáló önkormányzati gazdaságfejlesztési akciókat célozza meg, bevonva elsősorban azokat, akik az értékalapú gazdasági folyamatokban nem tudnak részt venni. Legfőbb cél a széttagolt önkormányzati közmunka programokban és kistermelők által megtermelt mezőgazdasági termékek, felhasználói pontokra történő elhelyezésének segítése, a projektben megvalósított eszközökkel, fejlesztésekkel és programokkal, hálózatba szervezéssel.</a:t>
            </a:r>
          </a:p>
        </p:txBody>
      </p:sp>
      <p:sp>
        <p:nvSpPr>
          <p:cNvPr id="8" name="Cím 3"/>
          <p:cNvSpPr>
            <a:spLocks noGrp="1"/>
          </p:cNvSpPr>
          <p:nvPr>
            <p:ph type="title"/>
          </p:nvPr>
        </p:nvSpPr>
        <p:spPr>
          <a:xfrm>
            <a:off x="0" y="260648"/>
            <a:ext cx="9143999" cy="864096"/>
          </a:xfrm>
        </p:spPr>
        <p:txBody>
          <a:bodyPr>
            <a:normAutofit fontScale="90000"/>
          </a:bodyPr>
          <a:lstStyle/>
          <a:p>
            <a:pPr algn="ctr"/>
            <a:r>
              <a:rPr lang="hu-HU" sz="2800" dirty="0" smtClean="0">
                <a:solidFill>
                  <a:srgbClr val="FFFF00"/>
                </a:solidFill>
              </a:rPr>
              <a:t>PROJEKT VI.</a:t>
            </a:r>
            <a:br>
              <a:rPr lang="hu-HU" sz="2800" dirty="0" smtClean="0">
                <a:solidFill>
                  <a:srgbClr val="FFFF00"/>
                </a:solidFill>
              </a:rPr>
            </a:br>
            <a:r>
              <a:rPr lang="hu-HU" sz="2800" dirty="0" smtClean="0">
                <a:solidFill>
                  <a:srgbClr val="FFFF00"/>
                </a:solidFill>
              </a:rPr>
              <a:t>Fő ADATOK (CÉL, FORRÁS, KEDVEZMÉNYEZETT STB.)</a:t>
            </a:r>
            <a:endParaRPr lang="hu-HU"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412776"/>
            <a:ext cx="8028384" cy="4093428"/>
          </a:xfrm>
          <a:prstGeom prst="rect">
            <a:avLst/>
          </a:prstGeom>
          <a:noFill/>
        </p:spPr>
        <p:txBody>
          <a:bodyPr wrap="square" rtlCol="0">
            <a:spAutoFit/>
          </a:bodyPr>
          <a:lstStyle/>
          <a:p>
            <a:pPr algn="just"/>
            <a:r>
              <a:rPr lang="hu-HU" sz="2000" b="1" dirty="0" smtClean="0">
                <a:solidFill>
                  <a:schemeClr val="tx2"/>
                </a:solidFill>
              </a:rPr>
              <a:t>INDOKOLTSÁGA: </a:t>
            </a:r>
            <a:r>
              <a:rPr lang="hu-HU" sz="2000" dirty="0" smtClean="0">
                <a:solidFill>
                  <a:schemeClr val="tx2"/>
                </a:solidFill>
              </a:rPr>
              <a:t>Békés megye hátrányos helyzetéből adódóan az elvándorlás történelmi csúcspontokon áll, munkanélküliségi ráta évtizedek óta rekordokat dönt. A Békés megyei járások az ország leghátrányosabb helyzetű kistérségei közé tartoznak. A felzárkóztatás lehetséges ágazata a mezőgazdaság. A cél a munkanélküliek visszavezetése a munkaerőpiacra vagy a szociális szövetkezeteken keresztüli önfoglalkoztatás segítése. A 3 éve indított közmunkaprogram tapasztalatai jó alapot kínálnak egy komplex program beiktatásával a munkanélküliek munka világába történő visszavezetéséhez. A közmunkamunka programban és az őstermelők által megtermelt mezőgazdasági termékekkel látnánk el elsősorban az önkormányzati és állami konyhákat, illetve az összegyűjtés, tárolás, feldolgozás feltételeit teremtjük meg. </a:t>
            </a:r>
          </a:p>
        </p:txBody>
      </p:sp>
      <p:sp>
        <p:nvSpPr>
          <p:cNvPr id="8" name="Cím 3"/>
          <p:cNvSpPr>
            <a:spLocks noGrp="1"/>
          </p:cNvSpPr>
          <p:nvPr>
            <p:ph type="title"/>
          </p:nvPr>
        </p:nvSpPr>
        <p:spPr>
          <a:xfrm>
            <a:off x="0" y="260648"/>
            <a:ext cx="9143999" cy="864096"/>
          </a:xfrm>
        </p:spPr>
        <p:txBody>
          <a:bodyPr>
            <a:normAutofit fontScale="90000"/>
          </a:bodyPr>
          <a:lstStyle/>
          <a:p>
            <a:pPr algn="ctr"/>
            <a:r>
              <a:rPr lang="hu-HU" sz="2800" dirty="0" smtClean="0">
                <a:solidFill>
                  <a:srgbClr val="FFFF00"/>
                </a:solidFill>
              </a:rPr>
              <a:t>PROJEKT VI.</a:t>
            </a:r>
            <a:br>
              <a:rPr lang="hu-HU" sz="2800" dirty="0" smtClean="0">
                <a:solidFill>
                  <a:srgbClr val="FFFF00"/>
                </a:solidFill>
              </a:rPr>
            </a:br>
            <a:r>
              <a:rPr lang="hu-HU" sz="2800" dirty="0" smtClean="0">
                <a:solidFill>
                  <a:srgbClr val="FFFF00"/>
                </a:solidFill>
              </a:rPr>
              <a:t>Fő ADATOK (CÉL, FORRÁS, KEDVEZMÉNYEZETT STB.)</a:t>
            </a:r>
            <a:endParaRPr lang="hu-HU"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395536" y="1412776"/>
            <a:ext cx="8244408" cy="5016758"/>
          </a:xfrm>
          <a:prstGeom prst="rect">
            <a:avLst/>
          </a:prstGeom>
          <a:noFill/>
        </p:spPr>
        <p:txBody>
          <a:bodyPr wrap="square" rtlCol="0">
            <a:spAutoFit/>
          </a:bodyPr>
          <a:lstStyle/>
          <a:p>
            <a:pPr algn="just"/>
            <a:r>
              <a:rPr lang="hu-HU" sz="2000" b="1" dirty="0" smtClean="0">
                <a:solidFill>
                  <a:schemeClr val="tx2"/>
                </a:solidFill>
              </a:rPr>
              <a:t>FORRÁS: </a:t>
            </a:r>
            <a:r>
              <a:rPr lang="hu-HU" sz="2000" dirty="0" smtClean="0">
                <a:solidFill>
                  <a:schemeClr val="tx2"/>
                </a:solidFill>
              </a:rPr>
              <a:t>ROHU 3. 8/b – A foglalkoztatás fejlesztésére és a határokon átnyúló munkaerőpiac támogatására összpontosító 3. prioritási tengely 8/b befektetési prioritás - a foglalkoztatás-barát növekedés támogatása a belső potenciál fejlesztésével, mint a speciális területeket érintő területi stratégia elemével, beleértve a visszaeső ipari régiók szerkezetváltását és a specifikus természeti és kulturális kincsek elérhetőségének javítását és fejlesztését – forrásai nyújtanak támogatást. A 8/b beruházási prioritás ERFA kerete: 46 810 155 EUR</a:t>
            </a:r>
          </a:p>
          <a:p>
            <a:pPr algn="just"/>
            <a:endParaRPr lang="hu-HU" sz="1000" dirty="0" smtClean="0">
              <a:solidFill>
                <a:schemeClr val="tx2"/>
              </a:solidFill>
            </a:endParaRPr>
          </a:p>
          <a:p>
            <a:pPr algn="just"/>
            <a:r>
              <a:rPr lang="hu-HU" sz="2000" b="1" dirty="0" smtClean="0">
                <a:solidFill>
                  <a:schemeClr val="tx2"/>
                </a:solidFill>
              </a:rPr>
              <a:t>KEDVEZMÉNYEZETT(EK): </a:t>
            </a:r>
            <a:r>
              <a:rPr lang="hu-HU" sz="2000" dirty="0" smtClean="0">
                <a:solidFill>
                  <a:schemeClr val="tx2"/>
                </a:solidFill>
              </a:rPr>
              <a:t>A határ menti megyék lakossága, mind romániai, mind pedig magyarországi oldalon. </a:t>
            </a:r>
            <a:endParaRPr lang="hu-HU" sz="2000" b="1" dirty="0" smtClean="0">
              <a:solidFill>
                <a:schemeClr val="tx2"/>
              </a:solidFill>
            </a:endParaRPr>
          </a:p>
          <a:p>
            <a:pPr algn="just"/>
            <a:endParaRPr lang="hu-HU" sz="1000" dirty="0" smtClean="0">
              <a:solidFill>
                <a:schemeClr val="tx2"/>
              </a:solidFill>
            </a:endParaRPr>
          </a:p>
          <a:p>
            <a:pPr algn="just"/>
            <a:r>
              <a:rPr lang="hu-HU" sz="2000" b="1" dirty="0" smtClean="0">
                <a:solidFill>
                  <a:schemeClr val="tx2"/>
                </a:solidFill>
              </a:rPr>
              <a:t>CÉLCSOPORT: </a:t>
            </a:r>
            <a:r>
              <a:rPr lang="hu-HU" sz="2000" dirty="0" smtClean="0">
                <a:solidFill>
                  <a:schemeClr val="tx2"/>
                </a:solidFill>
              </a:rPr>
              <a:t>Elmaradt térségekben élő munkanélküliek, akik a közmunkaprogram keretében mezőgazdasági termelőként vesznek részt. A programban résztvevő települési önkormányzatok. Szociális szövetkezetek. </a:t>
            </a:r>
            <a:r>
              <a:rPr lang="hu-HU" sz="2000" dirty="0" err="1" smtClean="0">
                <a:solidFill>
                  <a:schemeClr val="tx2"/>
                </a:solidFill>
              </a:rPr>
              <a:t>Kisteremelők</a:t>
            </a:r>
            <a:r>
              <a:rPr lang="hu-HU" sz="2000" dirty="0" smtClean="0">
                <a:solidFill>
                  <a:schemeClr val="tx2"/>
                </a:solidFill>
              </a:rPr>
              <a:t> és háztáji gazdaságban dolgozók, pályakezdők és foglalkoztatottak. </a:t>
            </a:r>
            <a:endParaRPr lang="hu-HU" sz="2000" dirty="0">
              <a:solidFill>
                <a:schemeClr val="tx2"/>
              </a:solidFill>
            </a:endParaRPr>
          </a:p>
        </p:txBody>
      </p:sp>
      <p:sp>
        <p:nvSpPr>
          <p:cNvPr id="8" name="Cím 3"/>
          <p:cNvSpPr>
            <a:spLocks noGrp="1"/>
          </p:cNvSpPr>
          <p:nvPr>
            <p:ph type="title"/>
          </p:nvPr>
        </p:nvSpPr>
        <p:spPr>
          <a:xfrm>
            <a:off x="0" y="260648"/>
            <a:ext cx="9143999" cy="864096"/>
          </a:xfrm>
        </p:spPr>
        <p:txBody>
          <a:bodyPr>
            <a:normAutofit fontScale="90000"/>
          </a:bodyPr>
          <a:lstStyle/>
          <a:p>
            <a:pPr algn="ctr"/>
            <a:r>
              <a:rPr lang="hu-HU" sz="2800" dirty="0" smtClean="0">
                <a:solidFill>
                  <a:srgbClr val="FFFF00"/>
                </a:solidFill>
              </a:rPr>
              <a:t>PROJEKT VI.</a:t>
            </a:r>
            <a:br>
              <a:rPr lang="hu-HU" sz="2800" dirty="0" smtClean="0">
                <a:solidFill>
                  <a:srgbClr val="FFFF00"/>
                </a:solidFill>
              </a:rPr>
            </a:br>
            <a:r>
              <a:rPr lang="hu-HU" sz="2800" dirty="0" smtClean="0">
                <a:solidFill>
                  <a:srgbClr val="FFFF00"/>
                </a:solidFill>
              </a:rPr>
              <a:t>Fő ADATOK (CÉL, FORRÁS, KEDVEZMÉNYEZETT STB.)</a:t>
            </a:r>
            <a:endParaRPr lang="hu-HU"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defRPr/>
            </a:pPr>
            <a:r>
              <a:rPr lang="hu-HU" altLang="hu-HU" sz="2800" dirty="0" smtClean="0">
                <a:solidFill>
                  <a:srgbClr val="FFFF00"/>
                </a:solidFill>
              </a:rPr>
              <a:t>Emberi Erőforrás Fejlesztési OP (</a:t>
            </a:r>
            <a:r>
              <a:rPr lang="hu-HU" altLang="hu-HU" sz="2800" dirty="0" err="1" smtClean="0">
                <a:solidFill>
                  <a:srgbClr val="FFFF00"/>
                </a:solidFill>
              </a:rPr>
              <a:t>efop</a:t>
            </a:r>
            <a:r>
              <a:rPr lang="hu-HU" altLang="hu-HU" sz="2800" dirty="0" smtClean="0">
                <a:solidFill>
                  <a:srgbClr val="FFFF00"/>
                </a:solidFill>
              </a:rPr>
              <a:t>)</a:t>
            </a:r>
            <a:endParaRPr lang="hu-HU" alt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5016758"/>
          </a:xfrm>
          <a:prstGeom prst="rect">
            <a:avLst/>
          </a:prstGeom>
          <a:noFill/>
        </p:spPr>
        <p:txBody>
          <a:bodyPr wrap="square" rtlCol="0">
            <a:spAutoFit/>
          </a:bodyPr>
          <a:lstStyle/>
          <a:p>
            <a:r>
              <a:rPr lang="hu-HU" sz="2000" b="1" dirty="0" smtClean="0"/>
              <a:t>A Kormány társadalompolitikai céljainak legfontosabb eszköze!</a:t>
            </a:r>
          </a:p>
          <a:p>
            <a:pPr>
              <a:spcBef>
                <a:spcPts val="1200"/>
              </a:spcBef>
            </a:pPr>
            <a:endParaRPr lang="hu-HU" sz="2000" dirty="0" smtClean="0"/>
          </a:p>
          <a:p>
            <a:pPr>
              <a:spcBef>
                <a:spcPts val="1200"/>
              </a:spcBef>
            </a:pPr>
            <a:r>
              <a:rPr lang="hu-HU" sz="2000" dirty="0" smtClean="0"/>
              <a:t>Fő társadalompolitikai céljai:</a:t>
            </a:r>
          </a:p>
          <a:p>
            <a:pPr marL="285750" indent="-285750">
              <a:spcBef>
                <a:spcPts val="1200"/>
              </a:spcBef>
              <a:buFont typeface="Arial" pitchFamily="34" charset="0"/>
              <a:buChar char="•"/>
            </a:pPr>
            <a:r>
              <a:rPr lang="hu-HU" sz="2000" dirty="0" smtClean="0"/>
              <a:t>az oktatáson (tudástőkén) keresztül növelni a fiatalok munkaerő-piacon való elhelyezkedésének és ezzel társadalmi előrejutásának esélyeit,</a:t>
            </a:r>
          </a:p>
          <a:p>
            <a:pPr marL="285750" indent="-285750">
              <a:spcBef>
                <a:spcPts val="1200"/>
              </a:spcBef>
              <a:buFont typeface="Arial" pitchFamily="34" charset="0"/>
              <a:buChar char="•"/>
            </a:pPr>
            <a:r>
              <a:rPr lang="hu-HU" sz="2000" dirty="0" smtClean="0"/>
              <a:t>a családok megerősítése, s ezen keresztül hozzájárulni a gyermekvállaláshoz,</a:t>
            </a:r>
          </a:p>
          <a:p>
            <a:pPr marL="285750" indent="-285750">
              <a:spcBef>
                <a:spcPts val="1200"/>
              </a:spcBef>
              <a:buFont typeface="Arial" pitchFamily="34" charset="0"/>
              <a:buChar char="•"/>
            </a:pPr>
            <a:r>
              <a:rPr lang="hu-HU" sz="2000" dirty="0" smtClean="0"/>
              <a:t>az alsó középosztály felzárkózási és a középosztályon belüli tartós megkapaszkodási esélyeinek növelése,</a:t>
            </a:r>
          </a:p>
          <a:p>
            <a:pPr marL="285750" indent="-285750">
              <a:spcBef>
                <a:spcPts val="1200"/>
              </a:spcBef>
              <a:buFont typeface="Arial" pitchFamily="34" charset="0"/>
              <a:buChar char="•"/>
            </a:pPr>
            <a:r>
              <a:rPr lang="hu-HU" sz="2000" dirty="0" smtClean="0"/>
              <a:t>a rászorulók társadalmi helyzetének megszilárdítása, majd javítása.</a:t>
            </a:r>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VI.</a:t>
            </a:r>
            <a:br>
              <a:rPr lang="hu-HU" sz="2800" dirty="0" smtClean="0">
                <a:solidFill>
                  <a:srgbClr val="FFFF00"/>
                </a:solidFill>
              </a:rPr>
            </a:br>
            <a:r>
              <a:rPr lang="hu-HU" sz="2800" dirty="0" smtClean="0">
                <a:solidFill>
                  <a:srgbClr val="FFFF00"/>
                </a:solidFill>
              </a:rPr>
              <a:t>FŐ elemei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3"/>
            <a:ext cx="8028384" cy="5324535"/>
          </a:xfrm>
          <a:prstGeom prst="rect">
            <a:avLst/>
          </a:prstGeom>
          <a:noFill/>
        </p:spPr>
        <p:txBody>
          <a:bodyPr wrap="square" rtlCol="0">
            <a:spAutoFit/>
          </a:bodyPr>
          <a:lstStyle/>
          <a:p>
            <a:r>
              <a:rPr lang="hu-HU" sz="2000" b="1" dirty="0" smtClean="0">
                <a:solidFill>
                  <a:schemeClr val="tx2"/>
                </a:solidFill>
              </a:rPr>
              <a:t>PROJEKT LEÍRÁSA, ELEMEI:</a:t>
            </a:r>
          </a:p>
          <a:p>
            <a:pPr algn="just"/>
            <a:r>
              <a:rPr lang="hu-HU" sz="2000" dirty="0" smtClean="0">
                <a:solidFill>
                  <a:schemeClr val="tx2"/>
                </a:solidFill>
              </a:rPr>
              <a:t>A projekt fő célja a munkanélküliség csökkentése, munkahelyteremtéssel, beszállítói hálózat megszervezésével. A projekt további célja jövedelemtermelő képesség javítása. A projekttevékenység a fenntarthatóság elveivel párhuzamban a reálgazdasági folyamatokba illeszthetően zajlik,  olyan termékek kerülnek előállításra, amelyek nagy mennyiségben, egységes, jó minőségben, és folyamatosan beszállíthatóak az állami partnerek (konyhák,feldolgozók) számára. Az állami intézmények ellátásának javítása társadalmi célú szervezetek által előállított, helyi termékekkel, a duális képzés által, szakképzett feldolgozóipari munkavállalók képzése és a fogyasztói szemléletformálással a helyi termékek felhasználásának, fogyasztásának népszerűsítése.</a:t>
            </a:r>
          </a:p>
          <a:p>
            <a:endParaRPr lang="hu-HU" sz="2000" dirty="0" smtClean="0">
              <a:solidFill>
                <a:schemeClr val="tx2"/>
              </a:solidFill>
            </a:endParaRPr>
          </a:p>
          <a:p>
            <a:endParaRPr lang="hu-HU" sz="2000"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VI.</a:t>
            </a:r>
            <a:br>
              <a:rPr lang="hu-HU" sz="2800" dirty="0" smtClean="0">
                <a:solidFill>
                  <a:srgbClr val="FFFF00"/>
                </a:solidFill>
              </a:rPr>
            </a:br>
            <a:r>
              <a:rPr lang="hu-HU" sz="2800" dirty="0" smtClean="0">
                <a:solidFill>
                  <a:srgbClr val="FFFF00"/>
                </a:solidFill>
              </a:rPr>
              <a:t>MILYEN EREDMÉNYT VÁRUNK TŐLE</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3785652"/>
          </a:xfrm>
          <a:prstGeom prst="rect">
            <a:avLst/>
          </a:prstGeom>
          <a:noFill/>
        </p:spPr>
        <p:txBody>
          <a:bodyPr wrap="square" rtlCol="0">
            <a:spAutoFit/>
          </a:bodyPr>
          <a:lstStyle/>
          <a:p>
            <a:pPr algn="just"/>
            <a:r>
              <a:rPr lang="hu-HU" sz="2000" b="1" dirty="0" smtClean="0">
                <a:solidFill>
                  <a:schemeClr val="tx2"/>
                </a:solidFill>
              </a:rPr>
              <a:t>A PROJEKTTŐL ELVÁRT EREDMÉNYEK:</a:t>
            </a:r>
          </a:p>
          <a:p>
            <a:pPr algn="just"/>
            <a:endParaRPr lang="hu-HU" sz="2000" b="1" dirty="0" smtClean="0">
              <a:solidFill>
                <a:schemeClr val="tx2"/>
              </a:solidFill>
            </a:endParaRPr>
          </a:p>
          <a:p>
            <a:pPr algn="just">
              <a:lnSpc>
                <a:spcPct val="150000"/>
              </a:lnSpc>
            </a:pPr>
            <a:r>
              <a:rPr lang="hu-HU" sz="2000" dirty="0" smtClean="0">
                <a:solidFill>
                  <a:schemeClr val="tx2"/>
                </a:solidFill>
              </a:rPr>
              <a:t>A helyi lakosság mezőgazdasági aktivitásának erősítése, munkanélküliség tartós felszámolása és a foglalkoztatás növelése. </a:t>
            </a:r>
            <a:r>
              <a:rPr lang="hu-HU" sz="2000" b="1" dirty="0" smtClean="0">
                <a:solidFill>
                  <a:schemeClr val="tx2"/>
                </a:solidFill>
              </a:rPr>
              <a:t>Infrastrukturális fejlesztés: </a:t>
            </a:r>
            <a:r>
              <a:rPr lang="hu-HU" sz="2000" dirty="0" smtClean="0">
                <a:solidFill>
                  <a:schemeClr val="tx2"/>
                </a:solidFill>
              </a:rPr>
              <a:t>6 db, </a:t>
            </a:r>
          </a:p>
          <a:p>
            <a:pPr algn="just">
              <a:lnSpc>
                <a:spcPct val="150000"/>
              </a:lnSpc>
            </a:pPr>
            <a:r>
              <a:rPr lang="hu-HU" sz="2000" b="1" dirty="0" smtClean="0">
                <a:solidFill>
                  <a:schemeClr val="tx2"/>
                </a:solidFill>
              </a:rPr>
              <a:t>A projektben észtvevő szociális szövetkezetek száma: </a:t>
            </a:r>
            <a:r>
              <a:rPr lang="hu-HU" sz="2000" dirty="0" smtClean="0">
                <a:solidFill>
                  <a:schemeClr val="tx2"/>
                </a:solidFill>
              </a:rPr>
              <a:t>14, </a:t>
            </a:r>
          </a:p>
          <a:p>
            <a:pPr algn="just">
              <a:lnSpc>
                <a:spcPct val="150000"/>
              </a:lnSpc>
            </a:pPr>
            <a:r>
              <a:rPr lang="hu-HU" sz="2000" b="1" dirty="0" smtClean="0">
                <a:solidFill>
                  <a:schemeClr val="tx2"/>
                </a:solidFill>
              </a:rPr>
              <a:t>Megrendezett </a:t>
            </a:r>
            <a:r>
              <a:rPr lang="hu-HU" sz="2000" b="1" dirty="0" err="1" smtClean="0">
                <a:solidFill>
                  <a:schemeClr val="tx2"/>
                </a:solidFill>
              </a:rPr>
              <a:t>workshopok</a:t>
            </a:r>
            <a:r>
              <a:rPr lang="hu-HU" sz="2000" b="1" dirty="0" smtClean="0">
                <a:solidFill>
                  <a:schemeClr val="tx2"/>
                </a:solidFill>
              </a:rPr>
              <a:t> száma: </a:t>
            </a:r>
            <a:r>
              <a:rPr lang="hu-HU" sz="2000" dirty="0" smtClean="0">
                <a:solidFill>
                  <a:schemeClr val="tx2"/>
                </a:solidFill>
              </a:rPr>
              <a:t>15, </a:t>
            </a:r>
          </a:p>
          <a:p>
            <a:pPr algn="just">
              <a:lnSpc>
                <a:spcPct val="150000"/>
              </a:lnSpc>
            </a:pPr>
            <a:r>
              <a:rPr lang="hu-HU" sz="2000" b="1" dirty="0" smtClean="0">
                <a:solidFill>
                  <a:schemeClr val="tx2"/>
                </a:solidFill>
              </a:rPr>
              <a:t>Hálózatba bevont termelő partnerek: </a:t>
            </a:r>
            <a:r>
              <a:rPr lang="hu-HU" sz="2000" dirty="0" smtClean="0">
                <a:solidFill>
                  <a:schemeClr val="tx2"/>
                </a:solidFill>
              </a:rPr>
              <a:t>300</a:t>
            </a:r>
            <a:endParaRPr lang="hu-HU" sz="2000" b="1" dirty="0" smtClean="0">
              <a:solidFill>
                <a:schemeClr val="tx2"/>
              </a:solidFill>
            </a:endParaRPr>
          </a:p>
          <a:p>
            <a:pPr algn="just"/>
            <a:endParaRPr lang="hu-HU" sz="20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251520" y="1340768"/>
            <a:ext cx="8640960" cy="4970591"/>
          </a:xfrm>
          <a:prstGeom prst="rect">
            <a:avLst/>
          </a:prstGeom>
          <a:noFill/>
        </p:spPr>
        <p:txBody>
          <a:bodyPr wrap="square" rtlCol="0">
            <a:spAutoFit/>
          </a:bodyPr>
          <a:lstStyle/>
          <a:p>
            <a:pPr lvl="0" algn="just"/>
            <a:r>
              <a:rPr lang="hu-HU" sz="2000" b="1" dirty="0" smtClean="0">
                <a:solidFill>
                  <a:schemeClr val="tx2"/>
                </a:solidFill>
              </a:rPr>
              <a:t>NEVE: „</a:t>
            </a:r>
            <a:r>
              <a:rPr lang="hu-HU" sz="2000" b="1" i="1" dirty="0" smtClean="0">
                <a:solidFill>
                  <a:schemeClr val="tx2"/>
                </a:solidFill>
              </a:rPr>
              <a:t>Együttműködés az oktatás és a munkaerőpiac fejlesztése céljából”</a:t>
            </a:r>
          </a:p>
          <a:p>
            <a:pPr algn="just"/>
            <a:endParaRPr lang="hu-HU" sz="2000" dirty="0" smtClean="0">
              <a:solidFill>
                <a:schemeClr val="tx2"/>
              </a:solidFill>
            </a:endParaRPr>
          </a:p>
          <a:p>
            <a:pPr algn="just"/>
            <a:r>
              <a:rPr lang="hu-HU" sz="1900" b="1" dirty="0" smtClean="0">
                <a:solidFill>
                  <a:schemeClr val="tx2"/>
                </a:solidFill>
              </a:rPr>
              <a:t>CÉLJA: </a:t>
            </a:r>
            <a:r>
              <a:rPr lang="hu-HU" sz="1900" dirty="0" smtClean="0">
                <a:solidFill>
                  <a:schemeClr val="tx2"/>
                </a:solidFill>
              </a:rPr>
              <a:t>Hálózati együttműködés kialakítása projekttalálkozók, munkacsoportok szervezésével, módszertanok kialakításával a halmozottan hátrányos helyzetű fiatalok foglalkoztatásának támogatása céljából.</a:t>
            </a:r>
          </a:p>
          <a:p>
            <a:pPr algn="just"/>
            <a:endParaRPr lang="hu-HU" sz="1000" dirty="0" smtClean="0">
              <a:solidFill>
                <a:schemeClr val="tx2"/>
              </a:solidFill>
            </a:endParaRPr>
          </a:p>
          <a:p>
            <a:pPr algn="just"/>
            <a:r>
              <a:rPr lang="hu-HU" sz="1900" b="1" dirty="0" smtClean="0">
                <a:solidFill>
                  <a:schemeClr val="tx2"/>
                </a:solidFill>
              </a:rPr>
              <a:t>INDOKOLTSÁGA:</a:t>
            </a:r>
            <a:r>
              <a:rPr lang="hu-HU" sz="1900" dirty="0" smtClean="0">
                <a:solidFill>
                  <a:schemeClr val="tx2"/>
                </a:solidFill>
              </a:rPr>
              <a:t> A szakképzett munkaerő hiánya több szakágat érintő alapvető probléma, a foglalkozatás területén diszfunkciókat okoz, mivel egyszerre merül fel a betöltetlen álláshelyek száma és munkanélküliek magas száma is.  A szakképzett munkaerő hiányának pótlása - főként a szakmunkásokat illetően - indokolja az együttműködés szükségességét. A tanulók bevonásához a szakiskolai képzésekbe és a pálya vonzóvá tételéhez a fiatalok számára, nélkülözhetetlen az együttműködés kialakítása, amely több területet átfogóan jelentene megoldást számos foglalkoztatási problémára, mint ilyenek a munkanélküliség, az elvándorlás, az oktatási alul- és túlképzettség, valamint az oktatási túlképzés.</a:t>
            </a:r>
          </a:p>
        </p:txBody>
      </p:sp>
      <p:sp>
        <p:nvSpPr>
          <p:cNvPr id="8" name="Cím 3"/>
          <p:cNvSpPr>
            <a:spLocks noGrp="1"/>
          </p:cNvSpPr>
          <p:nvPr>
            <p:ph type="title"/>
          </p:nvPr>
        </p:nvSpPr>
        <p:spPr>
          <a:xfrm>
            <a:off x="0" y="260648"/>
            <a:ext cx="9143999" cy="864096"/>
          </a:xfrm>
        </p:spPr>
        <p:txBody>
          <a:bodyPr>
            <a:normAutofit fontScale="90000"/>
          </a:bodyPr>
          <a:lstStyle/>
          <a:p>
            <a:pPr algn="ctr"/>
            <a:r>
              <a:rPr lang="hu-HU" sz="2800" dirty="0" smtClean="0">
                <a:solidFill>
                  <a:srgbClr val="FFFF00"/>
                </a:solidFill>
              </a:rPr>
              <a:t>PROJEKT VII.</a:t>
            </a:r>
            <a:br>
              <a:rPr lang="hu-HU" sz="2800" dirty="0" smtClean="0">
                <a:solidFill>
                  <a:srgbClr val="FFFF00"/>
                </a:solidFill>
              </a:rPr>
            </a:br>
            <a:r>
              <a:rPr lang="hu-HU" sz="2800" dirty="0" smtClean="0">
                <a:solidFill>
                  <a:srgbClr val="FFFF00"/>
                </a:solidFill>
              </a:rPr>
              <a:t>Fő ADATOK (CÉL, FORRÁS, KEDVEZMÉNYEZETT STB.)</a:t>
            </a:r>
            <a:endParaRPr lang="hu-HU"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467544" y="1340768"/>
            <a:ext cx="8208912" cy="3785652"/>
          </a:xfrm>
          <a:prstGeom prst="rect">
            <a:avLst/>
          </a:prstGeom>
          <a:noFill/>
        </p:spPr>
        <p:txBody>
          <a:bodyPr wrap="square" rtlCol="0">
            <a:spAutoFit/>
          </a:bodyPr>
          <a:lstStyle/>
          <a:p>
            <a:pPr algn="just"/>
            <a:endParaRPr lang="hu-HU" sz="2000" dirty="0" smtClean="0">
              <a:solidFill>
                <a:schemeClr val="tx2"/>
              </a:solidFill>
            </a:endParaRPr>
          </a:p>
          <a:p>
            <a:pPr algn="just"/>
            <a:r>
              <a:rPr lang="hu-HU" sz="2000" b="1" dirty="0" smtClean="0">
                <a:solidFill>
                  <a:schemeClr val="tx2"/>
                </a:solidFill>
              </a:rPr>
              <a:t>FORRÁS: </a:t>
            </a:r>
            <a:r>
              <a:rPr lang="hu-HU" sz="2000" dirty="0" smtClean="0">
                <a:solidFill>
                  <a:schemeClr val="tx2"/>
                </a:solidFill>
              </a:rPr>
              <a:t>ROHU 3. prioritási tengely: A foglalkoztatás fejlesztése és a határokon átnyúló munkaerőpiac támogatására, 8/b beruházási prioritás: A foglalkoztatás-barát növekedés támogatása a belső potenciál fejlesztésével, mint a speciális területeket érintő területi stratégia elemével</a:t>
            </a:r>
          </a:p>
          <a:p>
            <a:pPr algn="just"/>
            <a:endParaRPr lang="hu-HU" sz="2000" dirty="0" smtClean="0">
              <a:solidFill>
                <a:schemeClr val="tx2"/>
              </a:solidFill>
            </a:endParaRPr>
          </a:p>
          <a:p>
            <a:pPr algn="just"/>
            <a:r>
              <a:rPr lang="hu-HU" sz="2000" b="1" dirty="0" smtClean="0">
                <a:solidFill>
                  <a:schemeClr val="tx2"/>
                </a:solidFill>
              </a:rPr>
              <a:t>KEDVEZMÉNYEZETT(EK): </a:t>
            </a:r>
            <a:r>
              <a:rPr lang="hu-HU" sz="2000" dirty="0" smtClean="0">
                <a:solidFill>
                  <a:schemeClr val="tx2"/>
                </a:solidFill>
              </a:rPr>
              <a:t>Szakiskolák tanulói, oktatói és civil szervezetek. </a:t>
            </a:r>
          </a:p>
          <a:p>
            <a:pPr algn="just"/>
            <a:endParaRPr lang="hu-HU" sz="2000" dirty="0" smtClean="0">
              <a:solidFill>
                <a:schemeClr val="tx2"/>
              </a:solidFill>
            </a:endParaRPr>
          </a:p>
          <a:p>
            <a:pPr algn="just"/>
            <a:r>
              <a:rPr lang="hu-HU" sz="2000" b="1" dirty="0" smtClean="0">
                <a:solidFill>
                  <a:schemeClr val="tx2"/>
                </a:solidFill>
              </a:rPr>
              <a:t>CÉLCSOPORT: </a:t>
            </a:r>
            <a:r>
              <a:rPr lang="hu-HU" sz="2000" dirty="0" smtClean="0">
                <a:solidFill>
                  <a:schemeClr val="tx2"/>
                </a:solidFill>
              </a:rPr>
              <a:t>Halmozottan hátrányos helyzetű fiatalok.</a:t>
            </a:r>
          </a:p>
          <a:p>
            <a:pPr algn="just"/>
            <a:endParaRPr lang="hu-HU" sz="2000" dirty="0">
              <a:solidFill>
                <a:schemeClr val="tx2"/>
              </a:solidFill>
            </a:endParaRPr>
          </a:p>
        </p:txBody>
      </p:sp>
      <p:sp>
        <p:nvSpPr>
          <p:cNvPr id="8" name="Cím 3"/>
          <p:cNvSpPr>
            <a:spLocks noGrp="1"/>
          </p:cNvSpPr>
          <p:nvPr>
            <p:ph type="title"/>
          </p:nvPr>
        </p:nvSpPr>
        <p:spPr>
          <a:xfrm>
            <a:off x="0" y="260648"/>
            <a:ext cx="9143999" cy="864096"/>
          </a:xfrm>
        </p:spPr>
        <p:txBody>
          <a:bodyPr>
            <a:normAutofit fontScale="90000"/>
          </a:bodyPr>
          <a:lstStyle/>
          <a:p>
            <a:pPr algn="ctr"/>
            <a:r>
              <a:rPr lang="hu-HU" sz="2800" dirty="0" smtClean="0">
                <a:solidFill>
                  <a:srgbClr val="FFFF00"/>
                </a:solidFill>
              </a:rPr>
              <a:t>PROJEKT VII.</a:t>
            </a:r>
            <a:br>
              <a:rPr lang="hu-HU" sz="2800" dirty="0" smtClean="0">
                <a:solidFill>
                  <a:srgbClr val="FFFF00"/>
                </a:solidFill>
              </a:rPr>
            </a:br>
            <a:r>
              <a:rPr lang="hu-HU" sz="2800" dirty="0" smtClean="0">
                <a:solidFill>
                  <a:srgbClr val="FFFF00"/>
                </a:solidFill>
              </a:rPr>
              <a:t>Fő ADATOK (CÉL, FORRÁS, KEDVEZMÉNYEZETT STB.)</a:t>
            </a:r>
            <a:endParaRPr lang="hu-HU"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a:t>
            </a:r>
            <a:r>
              <a:rPr lang="hu-HU" sz="2800" dirty="0" err="1" smtClean="0">
                <a:solidFill>
                  <a:srgbClr val="FFFF00"/>
                </a:solidFill>
              </a:rPr>
              <a:t>vII</a:t>
            </a:r>
            <a:r>
              <a:rPr lang="hu-HU" sz="2800" dirty="0" smtClean="0">
                <a:solidFill>
                  <a:srgbClr val="FFFF00"/>
                </a:solidFill>
              </a:rPr>
              <a:t>.</a:t>
            </a:r>
            <a:br>
              <a:rPr lang="hu-HU" sz="2800" dirty="0" smtClean="0">
                <a:solidFill>
                  <a:srgbClr val="FFFF00"/>
                </a:solidFill>
              </a:rPr>
            </a:br>
            <a:r>
              <a:rPr lang="hu-HU" sz="2800" dirty="0" smtClean="0">
                <a:solidFill>
                  <a:srgbClr val="FFFF00"/>
                </a:solidFill>
              </a:rPr>
              <a:t>FŐ elemei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3"/>
            <a:ext cx="8028384" cy="5940088"/>
          </a:xfrm>
          <a:prstGeom prst="rect">
            <a:avLst/>
          </a:prstGeom>
          <a:noFill/>
        </p:spPr>
        <p:txBody>
          <a:bodyPr wrap="square" rtlCol="0">
            <a:spAutoFit/>
          </a:bodyPr>
          <a:lstStyle/>
          <a:p>
            <a:pPr algn="just"/>
            <a:r>
              <a:rPr lang="hu-HU" sz="2000" b="1" dirty="0" smtClean="0">
                <a:solidFill>
                  <a:schemeClr val="tx2"/>
                </a:solidFill>
              </a:rPr>
              <a:t>PROJEKT LEÍRÁSA, ELEMEI:</a:t>
            </a:r>
          </a:p>
          <a:p>
            <a:pPr algn="just"/>
            <a:r>
              <a:rPr lang="hu-HU" sz="2000" dirty="0" smtClean="0">
                <a:solidFill>
                  <a:schemeClr val="tx2"/>
                </a:solidFill>
              </a:rPr>
              <a:t>A projekttervezet elsődleges célcsoportját a halmozottan hátrányos helyzetű fiatalok képezik, a cél olyan hatékony és adaptálható módszerek és gyakorlatok kidolgozása, összegyűjtése, alkalmazása, majd elterjesztése, amely a fiatalok lemorzsolódását csökkenti, a szakmaszerzést és a munkavállalói kulcskompetenciák fejlesztését pedig segíti. A hátrányos helyzetű fiatalokkal foglalkozó iskolák és a civil szervezetek között hálózati együttműködés kialakítása szükséges, a tervek szerint legalább 15 együttműködési kapcsolat vonatkozásában. Projekttalálkozókon, munkacsoportokban közös módszertani elemek kidolgozásával valósulna meg a hálózati együttműködés. A módszertani elemek magukba foglalnák a gyakorlati képzést, a munkaerőpiacra való felkészítést, a pszichológiai fejlesztést, a helyes tanulásmódszertan elsajátítását, a motiváció ösztönzését, illetve szabadidős tevékenységeket is.</a:t>
            </a:r>
          </a:p>
          <a:p>
            <a:pPr algn="just"/>
            <a:endParaRPr lang="hu-HU" sz="2000" dirty="0" smtClean="0">
              <a:solidFill>
                <a:schemeClr val="tx2"/>
              </a:solidFill>
            </a:endParaRPr>
          </a:p>
          <a:p>
            <a:pPr algn="just"/>
            <a:endParaRPr lang="hu-HU" sz="2000" dirty="0" smtClean="0">
              <a:solidFill>
                <a:schemeClr val="tx2"/>
              </a:solidFill>
            </a:endParaRPr>
          </a:p>
          <a:p>
            <a:pPr algn="just"/>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KÉRDÉSEK, JAVASLATOK</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4832092"/>
          </a:xfrm>
          <a:prstGeom prst="rect">
            <a:avLst/>
          </a:prstGeom>
          <a:noFill/>
        </p:spPr>
        <p:txBody>
          <a:bodyPr wrap="square" rtlCol="0">
            <a:spAutoFit/>
          </a:bodyPr>
          <a:lstStyle/>
          <a:p>
            <a:endParaRPr lang="hu-HU" sz="2000" b="1" dirty="0" smtClean="0">
              <a:solidFill>
                <a:schemeClr val="tx2"/>
              </a:solidFill>
            </a:endParaRPr>
          </a:p>
          <a:p>
            <a:pPr algn="ctr"/>
            <a:r>
              <a:rPr lang="hu-HU" sz="2000" b="1" dirty="0" smtClean="0">
                <a:solidFill>
                  <a:schemeClr val="tx2"/>
                </a:solidFill>
              </a:rPr>
              <a:t>CÉLUNK E WORKSHOPPAL, HOGY A MEGKÜLDÖTT KÉRDŐÍVEKEN TÚL EZENA A FÓRUMON IS MINDENKI KÉRDEZHESSEN, JAVASOLHASSON, HOZZÁTEHESSE GONDOLATAIT A FELVÁZOTL PROJEKTJAVASLATOKHOZ, VAGY ÚJAT JAVASOLJON.</a:t>
            </a:r>
          </a:p>
          <a:p>
            <a:pPr algn="ctr"/>
            <a:endParaRPr lang="hu-HU" sz="2000" b="1" dirty="0" smtClean="0">
              <a:solidFill>
                <a:schemeClr val="tx2"/>
              </a:solidFill>
            </a:endParaRPr>
          </a:p>
          <a:p>
            <a:pPr algn="ctr"/>
            <a:endParaRPr lang="hu-HU" sz="2000" b="1" dirty="0" smtClean="0">
              <a:solidFill>
                <a:schemeClr val="tx2"/>
              </a:solidFill>
            </a:endParaRPr>
          </a:p>
          <a:p>
            <a:pPr algn="ctr"/>
            <a:r>
              <a:rPr lang="hu-HU" sz="2400" b="1" dirty="0" smtClean="0">
                <a:solidFill>
                  <a:schemeClr val="tx2"/>
                </a:solidFill>
              </a:rPr>
              <a:t>VÁRJUK TEHÁT KÉRDÉSEIKET, JAVASLATAIKAT, MEGJEGYZÉSEIKET!</a:t>
            </a: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95536" y="1412776"/>
            <a:ext cx="8748464" cy="1440160"/>
          </a:xfrm>
        </p:spPr>
        <p:txBody>
          <a:bodyPr/>
          <a:lstStyle/>
          <a:p>
            <a:pPr algn="ctr"/>
            <a:r>
              <a:rPr lang="hu-HU" sz="3600" dirty="0" smtClean="0">
                <a:solidFill>
                  <a:srgbClr val="FFFF00"/>
                </a:solidFill>
              </a:rPr>
              <a:t>KÖSZÖNÖM </a:t>
            </a:r>
            <a:br>
              <a:rPr lang="hu-HU" sz="3600" dirty="0" smtClean="0">
                <a:solidFill>
                  <a:srgbClr val="FFFF00"/>
                </a:solidFill>
              </a:rPr>
            </a:br>
            <a:r>
              <a:rPr lang="hu-HU" sz="3600" dirty="0" smtClean="0">
                <a:solidFill>
                  <a:srgbClr val="FFFF00"/>
                </a:solidFill>
              </a:rPr>
              <a:t>megtisztelő figyelmüket, RÉSZVÉTELÜKET!</a:t>
            </a:r>
            <a:endParaRPr lang="hu-HU" sz="3600" dirty="0">
              <a:solidFill>
                <a:srgbClr val="FFFF00"/>
              </a:solidFill>
            </a:endParaRPr>
          </a:p>
        </p:txBody>
      </p:sp>
      <p:pic>
        <p:nvPicPr>
          <p:cNvPr id="2050" name="Picture 2" descr="D:\Munkák\bekesmegyecimer-png.png"/>
          <p:cNvPicPr>
            <a:picLocks noChangeAspect="1" noChangeArrowheads="1"/>
          </p:cNvPicPr>
          <p:nvPr/>
        </p:nvPicPr>
        <p:blipFill>
          <a:blip r:embed="rId4"/>
          <a:srcRect/>
          <a:stretch>
            <a:fillRect/>
          </a:stretch>
        </p:blipFill>
        <p:spPr bwMode="auto">
          <a:xfrm>
            <a:off x="395536" y="4809654"/>
            <a:ext cx="1705818" cy="1705818"/>
          </a:xfrm>
          <a:prstGeom prst="rect">
            <a:avLst/>
          </a:prstGeom>
          <a:noFill/>
        </p:spPr>
      </p:pic>
    </p:spTree>
    <p:extLst>
      <p:ext uri="{BB962C8B-B14F-4D97-AF65-F5344CB8AC3E}">
        <p14:creationId xmlns="" xmlns:p14="http://schemas.microsoft.com/office/powerpoint/2010/main" val="3765528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AZ EFOP PRIORITÁSAI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r>
              <a:rPr lang="hu-HU" sz="2000" b="1" dirty="0" smtClean="0">
                <a:solidFill>
                  <a:schemeClr val="tx2"/>
                </a:solidFill>
              </a:rPr>
              <a:t>PRIORITÁSOK:</a:t>
            </a: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graphicFrame>
        <p:nvGraphicFramePr>
          <p:cNvPr id="6" name="Táblázat 5"/>
          <p:cNvGraphicFramePr>
            <a:graphicFrameLocks noGrp="1"/>
          </p:cNvGraphicFramePr>
          <p:nvPr>
            <p:extLst>
              <p:ext uri="{D42A27DB-BD31-4B8C-83A1-F6EECF244321}">
                <p14:modId xmlns="" xmlns:p14="http://schemas.microsoft.com/office/powerpoint/2010/main" val="2273443952"/>
              </p:ext>
            </p:extLst>
          </p:nvPr>
        </p:nvGraphicFramePr>
        <p:xfrm>
          <a:off x="457200" y="1340768"/>
          <a:ext cx="8075240" cy="4786051"/>
        </p:xfrm>
        <a:graphic>
          <a:graphicData uri="http://schemas.openxmlformats.org/drawingml/2006/table">
            <a:tbl>
              <a:tblPr firstRow="1" bandRow="1">
                <a:tableStyleId>{5C22544A-7EE6-4342-B048-85BDC9FD1C3A}</a:tableStyleId>
              </a:tblPr>
              <a:tblGrid>
                <a:gridCol w="4898506"/>
                <a:gridCol w="1463595"/>
                <a:gridCol w="1713139"/>
              </a:tblGrid>
              <a:tr h="697966">
                <a:tc>
                  <a:txBody>
                    <a:bodyPr/>
                    <a:lstStyle/>
                    <a:p>
                      <a:pPr algn="ctr">
                        <a:lnSpc>
                          <a:spcPct val="115000"/>
                        </a:lnSpc>
                        <a:spcAft>
                          <a:spcPts val="0"/>
                        </a:spcAft>
                      </a:pPr>
                      <a:r>
                        <a:rPr lang="hu-HU" sz="1600" dirty="0">
                          <a:effectLst/>
                          <a:latin typeface="+mn-lt"/>
                        </a:rPr>
                        <a:t>Prioritási tengely</a:t>
                      </a:r>
                      <a:endParaRPr lang="hu-HU" sz="1600" dirty="0">
                        <a:effectLst/>
                        <a:latin typeface="+mn-lt"/>
                        <a:ea typeface="Times New Roman"/>
                        <a:cs typeface="Times New Roman"/>
                      </a:endParaRPr>
                    </a:p>
                  </a:txBody>
                  <a:tcPr/>
                </a:tc>
                <a:tc>
                  <a:txBody>
                    <a:bodyPr/>
                    <a:lstStyle/>
                    <a:p>
                      <a:pPr algn="ctr">
                        <a:lnSpc>
                          <a:spcPct val="115000"/>
                        </a:lnSpc>
                        <a:spcAft>
                          <a:spcPts val="0"/>
                        </a:spcAft>
                      </a:pPr>
                      <a:r>
                        <a:rPr lang="hu-HU" sz="1600">
                          <a:effectLst/>
                          <a:latin typeface="+mn-lt"/>
                        </a:rPr>
                        <a:t>Finanszírozó alap</a:t>
                      </a:r>
                      <a:endParaRPr lang="hu-HU" sz="1600">
                        <a:effectLst/>
                        <a:latin typeface="+mn-lt"/>
                        <a:ea typeface="Times New Roman"/>
                        <a:cs typeface="Times New Roman"/>
                      </a:endParaRPr>
                    </a:p>
                  </a:txBody>
                  <a:tcPr/>
                </a:tc>
                <a:tc>
                  <a:txBody>
                    <a:bodyPr/>
                    <a:lstStyle/>
                    <a:p>
                      <a:pPr algn="ctr">
                        <a:lnSpc>
                          <a:spcPct val="115000"/>
                        </a:lnSpc>
                        <a:spcAft>
                          <a:spcPts val="0"/>
                        </a:spcAft>
                      </a:pPr>
                      <a:r>
                        <a:rPr lang="hu-HU" sz="1600">
                          <a:effectLst/>
                          <a:latin typeface="+mn-lt"/>
                        </a:rPr>
                        <a:t>Támogatási keret (milliárd forint)</a:t>
                      </a:r>
                      <a:endParaRPr lang="hu-HU" sz="1600">
                        <a:effectLst/>
                        <a:latin typeface="+mn-lt"/>
                        <a:ea typeface="Times New Roman"/>
                        <a:cs typeface="Times New Roman"/>
                      </a:endParaRPr>
                    </a:p>
                  </a:txBody>
                  <a:tcPr/>
                </a:tc>
              </a:tr>
              <a:tr h="414501">
                <a:tc>
                  <a:txBody>
                    <a:bodyPr/>
                    <a:lstStyle/>
                    <a:p>
                      <a:pPr algn="just">
                        <a:lnSpc>
                          <a:spcPct val="115000"/>
                        </a:lnSpc>
                        <a:spcAft>
                          <a:spcPts val="0"/>
                        </a:spcAft>
                      </a:pPr>
                      <a:r>
                        <a:rPr lang="hu-HU" sz="1600" dirty="0">
                          <a:effectLst/>
                          <a:latin typeface="+mn-lt"/>
                        </a:rPr>
                        <a:t>1. Együttműködő társadalom</a:t>
                      </a:r>
                      <a:endParaRPr lang="hu-HU" sz="1600" dirty="0">
                        <a:effectLst/>
                        <a:latin typeface="+mn-lt"/>
                        <a:ea typeface="Times New Roman"/>
                        <a:cs typeface="Times New Roman"/>
                      </a:endParaRPr>
                    </a:p>
                  </a:txBody>
                  <a:tcPr/>
                </a:tc>
                <a:tc>
                  <a:txBody>
                    <a:bodyPr/>
                    <a:lstStyle/>
                    <a:p>
                      <a:pPr algn="ctr">
                        <a:lnSpc>
                          <a:spcPct val="115000"/>
                        </a:lnSpc>
                        <a:spcAft>
                          <a:spcPts val="0"/>
                        </a:spcAft>
                      </a:pPr>
                      <a:r>
                        <a:rPr lang="hu-HU" sz="1600" dirty="0">
                          <a:effectLst/>
                          <a:latin typeface="+mn-lt"/>
                        </a:rPr>
                        <a:t>ESZA</a:t>
                      </a:r>
                      <a:endParaRPr lang="hu-HU" sz="1600" dirty="0">
                        <a:effectLst/>
                        <a:latin typeface="+mn-lt"/>
                        <a:ea typeface="Times New Roman"/>
                        <a:cs typeface="Times New Roman"/>
                      </a:endParaRPr>
                    </a:p>
                  </a:txBody>
                  <a:tcPr anchor="ctr"/>
                </a:tc>
                <a:tc>
                  <a:txBody>
                    <a:bodyPr/>
                    <a:lstStyle/>
                    <a:p>
                      <a:pPr algn="ctr">
                        <a:spcBef>
                          <a:spcPts val="600"/>
                        </a:spcBef>
                        <a:spcAft>
                          <a:spcPts val="0"/>
                        </a:spcAft>
                      </a:pPr>
                      <a:r>
                        <a:rPr lang="hu-HU" sz="1600" dirty="0">
                          <a:solidFill>
                            <a:srgbClr val="000000"/>
                          </a:solidFill>
                          <a:effectLst/>
                          <a:latin typeface="+mj-lt"/>
                          <a:ea typeface="Arial Unicode MS"/>
                        </a:rPr>
                        <a:t>316,91</a:t>
                      </a:r>
                      <a:endParaRPr lang="hu-HU" sz="1600" dirty="0">
                        <a:effectLst/>
                        <a:latin typeface="+mj-lt"/>
                        <a:ea typeface="Times New Roman"/>
                      </a:endParaRPr>
                    </a:p>
                  </a:txBody>
                  <a:tcPr marL="44450" marR="44450" marT="0" marB="0" anchor="ctr"/>
                </a:tc>
              </a:tr>
              <a:tr h="698378">
                <a:tc>
                  <a:txBody>
                    <a:bodyPr/>
                    <a:lstStyle/>
                    <a:p>
                      <a:pPr algn="just">
                        <a:lnSpc>
                          <a:spcPct val="115000"/>
                        </a:lnSpc>
                        <a:spcAft>
                          <a:spcPts val="0"/>
                        </a:spcAft>
                      </a:pPr>
                      <a:r>
                        <a:rPr lang="hu-HU" sz="1600" dirty="0">
                          <a:effectLst/>
                          <a:latin typeface="+mn-lt"/>
                        </a:rPr>
                        <a:t>2. Infrastrukturális beruházások a társadalmi együttműködés erősítése érdekében</a:t>
                      </a:r>
                      <a:endParaRPr lang="hu-HU" sz="1600" dirty="0">
                        <a:effectLst/>
                        <a:latin typeface="+mn-lt"/>
                        <a:ea typeface="Times New Roman"/>
                        <a:cs typeface="Times New Roman"/>
                      </a:endParaRPr>
                    </a:p>
                  </a:txBody>
                  <a:tcPr/>
                </a:tc>
                <a:tc>
                  <a:txBody>
                    <a:bodyPr/>
                    <a:lstStyle/>
                    <a:p>
                      <a:pPr algn="ctr">
                        <a:lnSpc>
                          <a:spcPct val="115000"/>
                        </a:lnSpc>
                        <a:spcAft>
                          <a:spcPts val="0"/>
                        </a:spcAft>
                      </a:pPr>
                      <a:r>
                        <a:rPr lang="hu-HU" sz="1600">
                          <a:effectLst/>
                          <a:latin typeface="+mn-lt"/>
                        </a:rPr>
                        <a:t>ERFA</a:t>
                      </a:r>
                      <a:endParaRPr lang="hu-HU" sz="1600">
                        <a:effectLst/>
                        <a:latin typeface="+mn-lt"/>
                        <a:ea typeface="Times New Roman"/>
                        <a:cs typeface="Times New Roman"/>
                      </a:endParaRPr>
                    </a:p>
                  </a:txBody>
                  <a:tcPr anchor="ctr"/>
                </a:tc>
                <a:tc>
                  <a:txBody>
                    <a:bodyPr/>
                    <a:lstStyle/>
                    <a:p>
                      <a:pPr algn="ctr">
                        <a:spcBef>
                          <a:spcPts val="600"/>
                        </a:spcBef>
                        <a:spcAft>
                          <a:spcPts val="0"/>
                        </a:spcAft>
                      </a:pPr>
                      <a:r>
                        <a:rPr lang="hu-HU" sz="1600" dirty="0">
                          <a:solidFill>
                            <a:srgbClr val="000000"/>
                          </a:solidFill>
                          <a:effectLst/>
                          <a:latin typeface="+mj-lt"/>
                          <a:ea typeface="Arial Unicode MS"/>
                        </a:rPr>
                        <a:t>177,87</a:t>
                      </a:r>
                      <a:endParaRPr lang="hu-HU" sz="1600" dirty="0">
                        <a:effectLst/>
                        <a:latin typeface="+mj-lt"/>
                        <a:ea typeface="Times New Roman"/>
                      </a:endParaRPr>
                    </a:p>
                  </a:txBody>
                  <a:tcPr marL="44450" marR="44450" marT="0" marB="0" anchor="ctr"/>
                </a:tc>
              </a:tr>
              <a:tr h="414501">
                <a:tc>
                  <a:txBody>
                    <a:bodyPr/>
                    <a:lstStyle/>
                    <a:p>
                      <a:pPr algn="just">
                        <a:lnSpc>
                          <a:spcPct val="115000"/>
                        </a:lnSpc>
                        <a:spcAft>
                          <a:spcPts val="0"/>
                        </a:spcAft>
                      </a:pPr>
                      <a:r>
                        <a:rPr lang="hu-HU" sz="1600" dirty="0">
                          <a:effectLst/>
                          <a:latin typeface="+mn-lt"/>
                        </a:rPr>
                        <a:t>3. Gyarapodó tudástőke</a:t>
                      </a:r>
                      <a:endParaRPr lang="hu-HU" sz="1600" dirty="0">
                        <a:effectLst/>
                        <a:latin typeface="+mn-lt"/>
                        <a:ea typeface="Times New Roman"/>
                        <a:cs typeface="Times New Roman"/>
                      </a:endParaRPr>
                    </a:p>
                  </a:txBody>
                  <a:tcPr/>
                </a:tc>
                <a:tc>
                  <a:txBody>
                    <a:bodyPr/>
                    <a:lstStyle/>
                    <a:p>
                      <a:pPr algn="ctr">
                        <a:lnSpc>
                          <a:spcPct val="115000"/>
                        </a:lnSpc>
                        <a:spcAft>
                          <a:spcPts val="0"/>
                        </a:spcAft>
                      </a:pPr>
                      <a:r>
                        <a:rPr lang="hu-HU" sz="1600" dirty="0">
                          <a:effectLst/>
                          <a:latin typeface="+mn-lt"/>
                        </a:rPr>
                        <a:t>ESZA</a:t>
                      </a:r>
                      <a:endParaRPr lang="hu-HU" sz="1600" dirty="0">
                        <a:effectLst/>
                        <a:latin typeface="+mn-lt"/>
                        <a:ea typeface="Times New Roman"/>
                        <a:cs typeface="Times New Roman"/>
                      </a:endParaRPr>
                    </a:p>
                  </a:txBody>
                  <a:tcPr anchor="ctr"/>
                </a:tc>
                <a:tc>
                  <a:txBody>
                    <a:bodyPr/>
                    <a:lstStyle/>
                    <a:p>
                      <a:pPr algn="ctr">
                        <a:spcBef>
                          <a:spcPts val="600"/>
                        </a:spcBef>
                        <a:spcAft>
                          <a:spcPts val="0"/>
                        </a:spcAft>
                      </a:pPr>
                      <a:r>
                        <a:rPr lang="hu-HU" sz="1600" dirty="0">
                          <a:solidFill>
                            <a:srgbClr val="000000"/>
                          </a:solidFill>
                          <a:effectLst/>
                          <a:latin typeface="+mj-lt"/>
                          <a:ea typeface="Arial Unicode MS"/>
                        </a:rPr>
                        <a:t>294,9</a:t>
                      </a:r>
                      <a:endParaRPr lang="hu-HU" sz="1600" dirty="0">
                        <a:effectLst/>
                        <a:latin typeface="+mj-lt"/>
                        <a:ea typeface="Times New Roman"/>
                      </a:endParaRPr>
                    </a:p>
                  </a:txBody>
                  <a:tcPr marL="44450" marR="44450" marT="0" marB="0" anchor="ctr"/>
                </a:tc>
              </a:tr>
              <a:tr h="698378">
                <a:tc>
                  <a:txBody>
                    <a:bodyPr/>
                    <a:lstStyle/>
                    <a:p>
                      <a:pPr algn="just">
                        <a:lnSpc>
                          <a:spcPct val="115000"/>
                        </a:lnSpc>
                        <a:spcAft>
                          <a:spcPts val="0"/>
                        </a:spcAft>
                      </a:pPr>
                      <a:r>
                        <a:rPr lang="hu-HU" sz="1600" dirty="0">
                          <a:effectLst/>
                          <a:latin typeface="+mn-lt"/>
                        </a:rPr>
                        <a:t>4. Infrastrukturális beruházások a gyarapodó tudástőke érdekében</a:t>
                      </a:r>
                      <a:endParaRPr lang="hu-HU" sz="1600" dirty="0">
                        <a:effectLst/>
                        <a:latin typeface="+mn-lt"/>
                        <a:ea typeface="Times New Roman"/>
                        <a:cs typeface="Times New Roman"/>
                      </a:endParaRPr>
                    </a:p>
                  </a:txBody>
                  <a:tcPr/>
                </a:tc>
                <a:tc>
                  <a:txBody>
                    <a:bodyPr/>
                    <a:lstStyle/>
                    <a:p>
                      <a:pPr algn="ctr">
                        <a:lnSpc>
                          <a:spcPct val="115000"/>
                        </a:lnSpc>
                        <a:spcAft>
                          <a:spcPts val="0"/>
                        </a:spcAft>
                      </a:pPr>
                      <a:r>
                        <a:rPr lang="hu-HU" sz="1600" dirty="0">
                          <a:effectLst/>
                          <a:latin typeface="+mn-lt"/>
                        </a:rPr>
                        <a:t>ERFA</a:t>
                      </a:r>
                      <a:endParaRPr lang="hu-HU" sz="1600" dirty="0">
                        <a:effectLst/>
                        <a:latin typeface="+mn-lt"/>
                        <a:ea typeface="Times New Roman"/>
                        <a:cs typeface="Times New Roman"/>
                      </a:endParaRPr>
                    </a:p>
                  </a:txBody>
                  <a:tcPr anchor="ctr"/>
                </a:tc>
                <a:tc>
                  <a:txBody>
                    <a:bodyPr/>
                    <a:lstStyle/>
                    <a:p>
                      <a:pPr algn="ctr">
                        <a:spcBef>
                          <a:spcPts val="600"/>
                        </a:spcBef>
                        <a:spcAft>
                          <a:spcPts val="0"/>
                        </a:spcAft>
                      </a:pPr>
                      <a:r>
                        <a:rPr lang="hu-HU" sz="1600" dirty="0">
                          <a:solidFill>
                            <a:srgbClr val="000000"/>
                          </a:solidFill>
                          <a:effectLst/>
                          <a:latin typeface="+mj-lt"/>
                          <a:ea typeface="Arial Unicode MS"/>
                        </a:rPr>
                        <a:t>152,86</a:t>
                      </a:r>
                      <a:endParaRPr lang="hu-HU" sz="1600" dirty="0">
                        <a:effectLst/>
                        <a:latin typeface="+mj-lt"/>
                        <a:ea typeface="Times New Roman"/>
                      </a:endParaRPr>
                    </a:p>
                  </a:txBody>
                  <a:tcPr marL="44450" marR="44450" marT="0" marB="0" anchor="ctr"/>
                </a:tc>
              </a:tr>
              <a:tr h="982254">
                <a:tc>
                  <a:txBody>
                    <a:bodyPr/>
                    <a:lstStyle/>
                    <a:p>
                      <a:pPr algn="just">
                        <a:lnSpc>
                          <a:spcPct val="115000"/>
                        </a:lnSpc>
                        <a:spcAft>
                          <a:spcPts val="0"/>
                        </a:spcAft>
                      </a:pPr>
                      <a:r>
                        <a:rPr lang="hu-HU" sz="1600">
                          <a:effectLst/>
                          <a:latin typeface="+mn-lt"/>
                        </a:rPr>
                        <a:t>5. Pénzügyi eszközök alkalmazása a társadalmi együttműködés erősítése érdekében, valamint társadalmi innováció és transznacionális együttműködések</a:t>
                      </a:r>
                      <a:endParaRPr lang="hu-HU" sz="1600">
                        <a:effectLst/>
                        <a:latin typeface="+mn-lt"/>
                        <a:ea typeface="Times New Roman"/>
                        <a:cs typeface="Times New Roman"/>
                      </a:endParaRPr>
                    </a:p>
                  </a:txBody>
                  <a:tcPr/>
                </a:tc>
                <a:tc>
                  <a:txBody>
                    <a:bodyPr/>
                    <a:lstStyle/>
                    <a:p>
                      <a:pPr algn="ctr">
                        <a:lnSpc>
                          <a:spcPct val="115000"/>
                        </a:lnSpc>
                        <a:spcAft>
                          <a:spcPts val="0"/>
                        </a:spcAft>
                      </a:pPr>
                      <a:r>
                        <a:rPr lang="hu-HU" sz="1600" dirty="0">
                          <a:effectLst/>
                          <a:latin typeface="+mn-lt"/>
                        </a:rPr>
                        <a:t>ESZA</a:t>
                      </a:r>
                      <a:endParaRPr lang="hu-HU" sz="1600" dirty="0">
                        <a:effectLst/>
                        <a:latin typeface="+mn-lt"/>
                        <a:ea typeface="Times New Roman"/>
                        <a:cs typeface="Times New Roman"/>
                      </a:endParaRPr>
                    </a:p>
                  </a:txBody>
                  <a:tcPr anchor="ctr"/>
                </a:tc>
                <a:tc>
                  <a:txBody>
                    <a:bodyPr/>
                    <a:lstStyle/>
                    <a:p>
                      <a:pPr algn="ctr">
                        <a:spcBef>
                          <a:spcPts val="600"/>
                        </a:spcBef>
                        <a:spcAft>
                          <a:spcPts val="0"/>
                        </a:spcAft>
                      </a:pPr>
                      <a:r>
                        <a:rPr lang="hu-HU" sz="1600" dirty="0">
                          <a:solidFill>
                            <a:srgbClr val="000000"/>
                          </a:solidFill>
                          <a:effectLst/>
                          <a:latin typeface="+mj-lt"/>
                          <a:ea typeface="Arial Unicode MS"/>
                        </a:rPr>
                        <a:t>11,17</a:t>
                      </a:r>
                      <a:endParaRPr lang="hu-HU" sz="1600" dirty="0">
                        <a:effectLst/>
                        <a:latin typeface="+mj-lt"/>
                        <a:ea typeface="Times New Roman"/>
                      </a:endParaRPr>
                    </a:p>
                  </a:txBody>
                  <a:tcPr marL="44450" marR="44450" marT="0" marB="0" anchor="ctr"/>
                </a:tc>
              </a:tr>
              <a:tr h="414501">
                <a:tc>
                  <a:txBody>
                    <a:bodyPr/>
                    <a:lstStyle/>
                    <a:p>
                      <a:pPr algn="just">
                        <a:lnSpc>
                          <a:spcPct val="115000"/>
                        </a:lnSpc>
                        <a:spcAft>
                          <a:spcPts val="0"/>
                        </a:spcAft>
                      </a:pPr>
                      <a:r>
                        <a:rPr lang="hu-HU" sz="1600">
                          <a:effectLst/>
                          <a:latin typeface="+mn-lt"/>
                        </a:rPr>
                        <a:t>Összesen</a:t>
                      </a:r>
                      <a:endParaRPr lang="hu-HU" sz="1600">
                        <a:effectLst/>
                        <a:latin typeface="+mn-lt"/>
                        <a:ea typeface="Times New Roman"/>
                        <a:cs typeface="Times New Roman"/>
                      </a:endParaRPr>
                    </a:p>
                  </a:txBody>
                  <a:tcPr/>
                </a:tc>
                <a:tc>
                  <a:txBody>
                    <a:bodyPr/>
                    <a:lstStyle/>
                    <a:p>
                      <a:pPr algn="ctr">
                        <a:lnSpc>
                          <a:spcPct val="115000"/>
                        </a:lnSpc>
                        <a:spcAft>
                          <a:spcPts val="0"/>
                        </a:spcAft>
                      </a:pPr>
                      <a:r>
                        <a:rPr lang="hu-HU" sz="1600">
                          <a:effectLst/>
                          <a:latin typeface="+mn-lt"/>
                        </a:rPr>
                        <a:t> </a:t>
                      </a:r>
                      <a:endParaRPr lang="hu-HU" sz="1600">
                        <a:effectLst/>
                        <a:latin typeface="+mn-lt"/>
                        <a:ea typeface="Times New Roman"/>
                        <a:cs typeface="Times New Roman"/>
                      </a:endParaRPr>
                    </a:p>
                  </a:txBody>
                  <a:tcPr/>
                </a:tc>
                <a:tc>
                  <a:txBody>
                    <a:bodyPr/>
                    <a:lstStyle/>
                    <a:p>
                      <a:pPr algn="ctr">
                        <a:spcBef>
                          <a:spcPts val="600"/>
                        </a:spcBef>
                        <a:spcAft>
                          <a:spcPts val="0"/>
                        </a:spcAft>
                      </a:pPr>
                      <a:r>
                        <a:rPr lang="hu-HU" sz="1600" b="1" dirty="0">
                          <a:solidFill>
                            <a:srgbClr val="000000"/>
                          </a:solidFill>
                          <a:effectLst/>
                          <a:latin typeface="+mj-lt"/>
                          <a:ea typeface="Arial Unicode MS"/>
                        </a:rPr>
                        <a:t>953,71</a:t>
                      </a:r>
                      <a:endParaRPr lang="hu-HU" sz="1600" dirty="0">
                        <a:effectLst/>
                        <a:latin typeface="+mj-lt"/>
                        <a:ea typeface="Times New Roman"/>
                      </a:endParaRPr>
                    </a:p>
                  </a:txBody>
                  <a:tcPr marL="44450" marR="44450" marT="0"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A ROHU FŐ CÉLJAI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7" name="Téglalap 6"/>
          <p:cNvSpPr/>
          <p:nvPr/>
        </p:nvSpPr>
        <p:spPr>
          <a:xfrm>
            <a:off x="467544" y="1340769"/>
            <a:ext cx="8208912" cy="5339923"/>
          </a:xfrm>
          <a:prstGeom prst="rect">
            <a:avLst/>
          </a:prstGeom>
        </p:spPr>
        <p:txBody>
          <a:bodyPr wrap="square">
            <a:spAutoFit/>
          </a:bodyPr>
          <a:lstStyle/>
          <a:p>
            <a:endParaRPr lang="hu-HU" dirty="0"/>
          </a:p>
          <a:p>
            <a:r>
              <a:rPr lang="hu-HU" b="1" dirty="0" smtClean="0">
                <a:ea typeface="+mj-ea"/>
                <a:cs typeface="+mj-cs"/>
              </a:rPr>
              <a:t>Fő cél:</a:t>
            </a:r>
            <a:r>
              <a:rPr lang="hu-HU" dirty="0" smtClean="0">
                <a:ea typeface="+mj-ea"/>
                <a:cs typeface="+mj-cs"/>
              </a:rPr>
              <a:t> a határtérség fejlesztése </a:t>
            </a:r>
          </a:p>
          <a:p>
            <a:pPr marL="342900" indent="-342900">
              <a:spcBef>
                <a:spcPts val="1200"/>
              </a:spcBef>
              <a:spcAft>
                <a:spcPts val="1200"/>
              </a:spcAft>
              <a:buFont typeface="Arial" pitchFamily="34" charset="0"/>
              <a:buChar char="•"/>
            </a:pPr>
            <a:r>
              <a:rPr lang="hu-HU" dirty="0">
                <a:ea typeface="+mj-ea"/>
                <a:cs typeface="+mj-cs"/>
              </a:rPr>
              <a:t>a</a:t>
            </a:r>
            <a:r>
              <a:rPr lang="hu-HU" dirty="0" smtClean="0">
                <a:ea typeface="+mj-ea"/>
                <a:cs typeface="+mj-cs"/>
              </a:rPr>
              <a:t> fenntartható mobilitás feltételeinek javítása</a:t>
            </a:r>
          </a:p>
          <a:p>
            <a:pPr marL="342900" indent="-342900">
              <a:spcBef>
                <a:spcPts val="600"/>
              </a:spcBef>
              <a:spcAft>
                <a:spcPts val="600"/>
              </a:spcAft>
              <a:buFont typeface="Arial" pitchFamily="34" charset="0"/>
              <a:buChar char="•"/>
            </a:pPr>
            <a:r>
              <a:rPr lang="hu-HU" dirty="0">
                <a:ea typeface="+mj-ea"/>
                <a:cs typeface="+mj-cs"/>
              </a:rPr>
              <a:t>k</a:t>
            </a:r>
            <a:r>
              <a:rPr lang="hu-HU" dirty="0" smtClean="0">
                <a:ea typeface="+mj-ea"/>
                <a:cs typeface="+mj-cs"/>
              </a:rPr>
              <a:t>özös munkaerőpiac és gazdasági térség kialakítása</a:t>
            </a:r>
          </a:p>
          <a:p>
            <a:pPr>
              <a:lnSpc>
                <a:spcPct val="150000"/>
              </a:lnSpc>
            </a:pPr>
            <a:r>
              <a:rPr lang="hu-HU" b="1" dirty="0" smtClean="0">
                <a:ea typeface="+mj-ea"/>
                <a:cs typeface="+mj-cs"/>
              </a:rPr>
              <a:t>Fő </a:t>
            </a:r>
            <a:r>
              <a:rPr lang="hu-HU" b="1" dirty="0">
                <a:ea typeface="+mj-ea"/>
                <a:cs typeface="+mj-cs"/>
              </a:rPr>
              <a:t>beavatkozási </a:t>
            </a:r>
            <a:r>
              <a:rPr lang="hu-HU" b="1" dirty="0" smtClean="0">
                <a:ea typeface="+mj-ea"/>
                <a:cs typeface="+mj-cs"/>
              </a:rPr>
              <a:t>területek:</a:t>
            </a:r>
            <a:endParaRPr lang="hu-HU" b="1" dirty="0">
              <a:ea typeface="+mj-ea"/>
              <a:cs typeface="+mj-cs"/>
            </a:endParaRPr>
          </a:p>
          <a:p>
            <a:pPr marL="355600" lvl="1" indent="-355600">
              <a:buFont typeface="Arial" pitchFamily="34" charset="0"/>
              <a:buChar char="•"/>
            </a:pPr>
            <a:r>
              <a:rPr lang="hu-HU" dirty="0">
                <a:ea typeface="+mj-ea"/>
                <a:cs typeface="+mj-cs"/>
              </a:rPr>
              <a:t>e</a:t>
            </a:r>
            <a:r>
              <a:rPr lang="hu-HU" dirty="0" smtClean="0">
                <a:ea typeface="+mj-ea"/>
                <a:cs typeface="+mj-cs"/>
              </a:rPr>
              <a:t>gyüttműködés a közös értékek és források terén</a:t>
            </a:r>
          </a:p>
          <a:p>
            <a:pPr marL="342900" lvl="0" indent="-342900">
              <a:spcBef>
                <a:spcPts val="1200"/>
              </a:spcBef>
              <a:spcAft>
                <a:spcPts val="1200"/>
              </a:spcAft>
              <a:buFont typeface="Arial" pitchFamily="34" charset="0"/>
              <a:buChar char="•"/>
            </a:pPr>
            <a:r>
              <a:rPr lang="hu-HU" dirty="0" smtClean="0">
                <a:ea typeface="+mj-ea"/>
                <a:cs typeface="+mj-cs"/>
              </a:rPr>
              <a:t>az elérhetőség érdekében folytatott együttműködés</a:t>
            </a:r>
          </a:p>
          <a:p>
            <a:pPr marL="342900" lvl="0" indent="-342900">
              <a:buFont typeface="Arial" pitchFamily="34" charset="0"/>
              <a:buChar char="•"/>
            </a:pPr>
            <a:r>
              <a:rPr lang="hu-HU" dirty="0">
                <a:ea typeface="+mj-ea"/>
                <a:cs typeface="+mj-cs"/>
              </a:rPr>
              <a:t>a</a:t>
            </a:r>
            <a:r>
              <a:rPr lang="hu-HU" dirty="0" smtClean="0">
                <a:ea typeface="+mj-ea"/>
                <a:cs typeface="+mj-cs"/>
              </a:rPr>
              <a:t> foglalkoztatás terén folytatott együttműködés</a:t>
            </a:r>
          </a:p>
          <a:p>
            <a:pPr marL="342900" lvl="0" indent="-342900">
              <a:spcBef>
                <a:spcPts val="1200"/>
              </a:spcBef>
              <a:spcAft>
                <a:spcPts val="1200"/>
              </a:spcAft>
              <a:buFont typeface="Arial" pitchFamily="34" charset="0"/>
              <a:buChar char="•"/>
            </a:pPr>
            <a:r>
              <a:rPr lang="hu-HU" dirty="0">
                <a:ea typeface="+mj-ea"/>
                <a:cs typeface="+mj-cs"/>
              </a:rPr>
              <a:t>e</a:t>
            </a:r>
            <a:r>
              <a:rPr lang="hu-HU" dirty="0" smtClean="0">
                <a:ea typeface="+mj-ea"/>
                <a:cs typeface="+mj-cs"/>
              </a:rPr>
              <a:t>gyüttműködés az egészségügy és a megelőzés terén</a:t>
            </a:r>
          </a:p>
          <a:p>
            <a:pPr marL="342900" lvl="0" indent="-342900">
              <a:spcBef>
                <a:spcPts val="600"/>
              </a:spcBef>
              <a:spcAft>
                <a:spcPts val="1200"/>
              </a:spcAft>
              <a:buFont typeface="Arial" pitchFamily="34" charset="0"/>
              <a:buChar char="•"/>
            </a:pPr>
            <a:r>
              <a:rPr lang="hu-HU" dirty="0">
                <a:ea typeface="+mj-ea"/>
                <a:cs typeface="+mj-cs"/>
              </a:rPr>
              <a:t>e</a:t>
            </a:r>
            <a:r>
              <a:rPr lang="hu-HU" dirty="0" smtClean="0"/>
              <a:t>gyüttműködés </a:t>
            </a:r>
            <a:r>
              <a:rPr lang="hu-HU" dirty="0"/>
              <a:t>a kockázat-megelőzés és katasztrófakezelés </a:t>
            </a:r>
            <a:r>
              <a:rPr lang="hu-HU" dirty="0" smtClean="0"/>
              <a:t>terén</a:t>
            </a:r>
          </a:p>
          <a:p>
            <a:pPr marL="342900" lvl="0" indent="-342900">
              <a:spcBef>
                <a:spcPts val="600"/>
              </a:spcBef>
              <a:spcAft>
                <a:spcPts val="1200"/>
              </a:spcAft>
              <a:buFont typeface="Arial" pitchFamily="34" charset="0"/>
              <a:buChar char="•"/>
            </a:pPr>
            <a:r>
              <a:rPr lang="hu-HU" dirty="0"/>
              <a:t>i</a:t>
            </a:r>
            <a:r>
              <a:rPr lang="hu-HU" dirty="0" smtClean="0"/>
              <a:t>ntézmények </a:t>
            </a:r>
            <a:r>
              <a:rPr lang="hu-HU" dirty="0"/>
              <a:t>és közösségek együttműködése</a:t>
            </a:r>
            <a:endParaRPr lang="hu-HU" dirty="0" smtClean="0">
              <a:ea typeface="+mj-ea"/>
              <a:cs typeface="+mj-cs"/>
            </a:endParaRPr>
          </a:p>
          <a:p>
            <a:pPr>
              <a:spcBef>
                <a:spcPts val="1200"/>
              </a:spcBef>
              <a:spcAft>
                <a:spcPts val="1200"/>
              </a:spcAft>
            </a:pPr>
            <a:endParaRPr lang="hu-H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457200" y="274638"/>
            <a:ext cx="8229600" cy="1143000"/>
          </a:xfrm>
          <a:prstGeom prst="rect">
            <a:avLst/>
          </a:prstGeom>
        </p:spPr>
        <p:txBody>
          <a:bodyPr>
            <a:normAutofit/>
          </a:bodyPr>
          <a:lstStyle/>
          <a:p>
            <a:pPr algn="ctr" defTabSz="914400" fontAlgn="auto">
              <a:spcBef>
                <a:spcPct val="0"/>
              </a:spcBef>
              <a:spcAft>
                <a:spcPts val="0"/>
              </a:spcAft>
              <a:defRPr/>
            </a:pPr>
            <a:r>
              <a:rPr lang="hu-HU" altLang="hu-HU" sz="2800" b="1" cap="all" dirty="0" smtClean="0">
                <a:solidFill>
                  <a:srgbClr val="FFFF00"/>
                </a:solidFill>
                <a:latin typeface="Arial" panose="020B0604020202020204" pitchFamily="34" charset="0"/>
                <a:ea typeface="+mj-ea"/>
                <a:cs typeface="Arial" panose="020B0604020202020204" pitchFamily="34" charset="0"/>
              </a:rPr>
              <a:t>ROHU </a:t>
            </a:r>
            <a:r>
              <a:rPr lang="hu-HU" altLang="hu-HU" sz="2800" b="1" cap="all" dirty="0">
                <a:solidFill>
                  <a:srgbClr val="FFFF00"/>
                </a:solidFill>
                <a:latin typeface="Arial" panose="020B0604020202020204" pitchFamily="34" charset="0"/>
                <a:ea typeface="+mj-ea"/>
                <a:cs typeface="Arial" panose="020B0604020202020204" pitchFamily="34" charset="0"/>
              </a:rPr>
              <a:t>prioritástengelyek</a:t>
            </a:r>
            <a:endParaRPr lang="hu-HU" sz="2800" b="1" cap="all" dirty="0">
              <a:solidFill>
                <a:srgbClr val="FFFF00"/>
              </a:solidFill>
              <a:latin typeface="Arial" panose="020B0604020202020204" pitchFamily="34" charset="0"/>
              <a:ea typeface="+mj-ea"/>
              <a:cs typeface="Arial" panose="020B0604020202020204" pitchFamily="34" charset="0"/>
            </a:endParaRPr>
          </a:p>
        </p:txBody>
      </p:sp>
      <p:pic>
        <p:nvPicPr>
          <p:cNvPr id="12"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13"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754157" y="5897564"/>
            <a:ext cx="1389843" cy="960436"/>
          </a:xfrm>
          <a:prstGeom prst="rect">
            <a:avLst/>
          </a:prstGeom>
          <a:noFill/>
        </p:spPr>
      </p:pic>
      <p:graphicFrame>
        <p:nvGraphicFramePr>
          <p:cNvPr id="15" name="Diagram 14"/>
          <p:cNvGraphicFramePr/>
          <p:nvPr/>
        </p:nvGraphicFramePr>
        <p:xfrm>
          <a:off x="0" y="1371600"/>
          <a:ext cx="9144000" cy="4951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EFOP – ROHU KAPCSOLÓDÁSA</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5016758"/>
          </a:xfrm>
          <a:prstGeom prst="rect">
            <a:avLst/>
          </a:prstGeom>
          <a:noFill/>
        </p:spPr>
        <p:txBody>
          <a:bodyPr wrap="square" rtlCol="0">
            <a:spAutoFit/>
          </a:bodyPr>
          <a:lstStyle/>
          <a:p>
            <a:r>
              <a:rPr lang="hu-HU" sz="2000" b="1" dirty="0" smtClean="0"/>
              <a:t>KAPCSOLÓDÁS: </a:t>
            </a:r>
          </a:p>
          <a:p>
            <a:pPr marL="342900" indent="-342900">
              <a:buFont typeface="Arial" panose="020B0604020202020204" pitchFamily="34" charset="0"/>
              <a:buChar char="•"/>
            </a:pPr>
            <a:r>
              <a:rPr lang="hu-HU" sz="2000" dirty="0" smtClean="0"/>
              <a:t>a társadalmi innováció és a társadalmi együttélés erősítése</a:t>
            </a:r>
          </a:p>
          <a:p>
            <a:pPr marL="342900" indent="-342900">
              <a:buFont typeface="Arial" panose="020B0604020202020204" pitchFamily="34" charset="0"/>
              <a:buChar char="•"/>
            </a:pPr>
            <a:r>
              <a:rPr lang="hu-HU" sz="2000" dirty="0" smtClean="0"/>
              <a:t>a társadalmi integrációt szolgáló társadalmi gazdaság fejlesztése </a:t>
            </a:r>
          </a:p>
          <a:p>
            <a:pPr marL="342900" indent="-342900">
              <a:buFont typeface="Arial" panose="020B0604020202020204" pitchFamily="34" charset="0"/>
              <a:buChar char="•"/>
            </a:pPr>
            <a:r>
              <a:rPr lang="hu-HU" sz="2000" dirty="0" smtClean="0"/>
              <a:t>az egészségfejlesztés</a:t>
            </a:r>
            <a:r>
              <a:rPr lang="hu-HU" sz="2000" dirty="0"/>
              <a:t> </a:t>
            </a:r>
            <a:r>
              <a:rPr lang="hu-HU" sz="2000" dirty="0" smtClean="0"/>
              <a:t>és az egészségtudatosság növelése</a:t>
            </a:r>
          </a:p>
          <a:p>
            <a:pPr marL="342900" indent="-342900">
              <a:buFont typeface="Arial" panose="020B0604020202020204" pitchFamily="34" charset="0"/>
              <a:buChar char="•"/>
            </a:pPr>
            <a:r>
              <a:rPr lang="hu-HU" sz="2000" dirty="0" smtClean="0"/>
              <a:t>a foglalkoztatás bővítése és a munkaerőpiac ösztönzése</a:t>
            </a:r>
          </a:p>
          <a:p>
            <a:pPr marL="342900" indent="-342900">
              <a:buFont typeface="Arial" panose="020B0604020202020204" pitchFamily="34" charset="0"/>
              <a:buChar char="•"/>
            </a:pPr>
            <a:r>
              <a:rPr lang="hu-HU" sz="2000" dirty="0"/>
              <a:t>a</a:t>
            </a:r>
            <a:r>
              <a:rPr lang="hu-HU" sz="2000" dirty="0" smtClean="0"/>
              <a:t> hozzáférés és elérhetőség elősegítése </a:t>
            </a:r>
          </a:p>
          <a:p>
            <a:endParaRPr lang="hu-HU" sz="2000" b="1" dirty="0" smtClean="0"/>
          </a:p>
          <a:p>
            <a:r>
              <a:rPr lang="hu-HU" sz="2000" b="1" dirty="0" smtClean="0"/>
              <a:t>LEHATÁROLÁS:</a:t>
            </a:r>
          </a:p>
          <a:p>
            <a:pPr marL="342900" indent="-342900">
              <a:buFont typeface="Arial" panose="020B0604020202020204" pitchFamily="34" charset="0"/>
              <a:buChar char="•"/>
            </a:pPr>
            <a:r>
              <a:rPr lang="hu-HU" sz="2000" dirty="0"/>
              <a:t>a</a:t>
            </a:r>
            <a:r>
              <a:rPr lang="hu-HU" sz="2000" dirty="0" smtClean="0"/>
              <a:t> ROHU Program jogosult megyéi Magyarországon: Szabolcs-Szatmár-Bereg, Hajdú-Bihar, Békés és Csongrád </a:t>
            </a:r>
          </a:p>
          <a:p>
            <a:pPr marL="342900" indent="-342900">
              <a:buFont typeface="Arial" panose="020B0604020202020204" pitchFamily="34" charset="0"/>
              <a:buChar char="•"/>
            </a:pPr>
            <a:r>
              <a:rPr lang="hu-HU" sz="2000" dirty="0"/>
              <a:t>a</a:t>
            </a:r>
            <a:r>
              <a:rPr lang="hu-HU" sz="2000" dirty="0" smtClean="0"/>
              <a:t>z EFOP országos </a:t>
            </a:r>
            <a:r>
              <a:rPr lang="hu-HU" sz="2000" dirty="0" err="1" smtClean="0"/>
              <a:t>lefedettségű</a:t>
            </a:r>
            <a:r>
              <a:rPr lang="hu-HU" sz="2000" dirty="0" smtClean="0"/>
              <a:t> </a:t>
            </a: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MEGYEI PROJEKT/PROGRAM JAVASLATOK</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7" name="Szövegdoboz 6"/>
          <p:cNvSpPr txBox="1"/>
          <p:nvPr/>
        </p:nvSpPr>
        <p:spPr>
          <a:xfrm>
            <a:off x="1" y="1124744"/>
            <a:ext cx="8820471" cy="5124480"/>
          </a:xfrm>
          <a:prstGeom prst="rect">
            <a:avLst/>
          </a:prstGeom>
          <a:noFill/>
        </p:spPr>
        <p:txBody>
          <a:bodyPr wrap="square" rtlCol="0">
            <a:spAutoFit/>
          </a:bodyPr>
          <a:lstStyle/>
          <a:p>
            <a:r>
              <a:rPr lang="hu-HU" sz="2400" b="1" dirty="0" smtClean="0"/>
              <a:t>Projekt javaslatok:</a:t>
            </a:r>
          </a:p>
          <a:p>
            <a:endParaRPr lang="hu-HU" dirty="0" smtClean="0"/>
          </a:p>
          <a:p>
            <a:pPr lvl="1" algn="just">
              <a:buFont typeface="Arial" pitchFamily="34" charset="0"/>
              <a:buChar char="•"/>
            </a:pPr>
            <a:r>
              <a:rPr lang="hu-HU" dirty="0" smtClean="0"/>
              <a:t>I. Az egyházakra épülő turizmus továbbfejlesztése Békés és Arad megyében.</a:t>
            </a:r>
          </a:p>
          <a:p>
            <a:pPr lvl="1" algn="just"/>
            <a:endParaRPr lang="hu-HU" dirty="0" smtClean="0"/>
          </a:p>
          <a:p>
            <a:pPr lvl="1" algn="just">
              <a:buFont typeface="Arial" pitchFamily="34" charset="0"/>
              <a:buChar char="•"/>
            </a:pPr>
            <a:r>
              <a:rPr lang="hu-HU" dirty="0" smtClean="0"/>
              <a:t>II. Kerékpáros oktató és szemléletformáló központ és tanpálya kialakítása</a:t>
            </a:r>
          </a:p>
          <a:p>
            <a:pPr lvl="1" algn="just">
              <a:buFont typeface="Arial" pitchFamily="34" charset="0"/>
              <a:buChar char="•"/>
            </a:pPr>
            <a:endParaRPr lang="hu-HU" dirty="0" smtClean="0"/>
          </a:p>
          <a:p>
            <a:pPr lvl="1" algn="just">
              <a:buFont typeface="Arial" pitchFamily="34" charset="0"/>
              <a:buChar char="•"/>
            </a:pPr>
            <a:r>
              <a:rPr lang="hu-HU" dirty="0" smtClean="0"/>
              <a:t>III. Szemléletformálás, tapasztalatcserét segítő rendezvények, programok a magyar-román határtérségben.</a:t>
            </a:r>
          </a:p>
          <a:p>
            <a:pPr lvl="1" algn="just">
              <a:buFont typeface="Arial" pitchFamily="34" charset="0"/>
              <a:buChar char="•"/>
            </a:pPr>
            <a:endParaRPr lang="hu-HU" sz="1000" dirty="0" smtClean="0"/>
          </a:p>
          <a:p>
            <a:pPr lvl="1" algn="just">
              <a:buFont typeface="Arial" pitchFamily="34" charset="0"/>
              <a:buChar char="•"/>
            </a:pPr>
            <a:r>
              <a:rPr lang="hu-HU" dirty="0" smtClean="0"/>
              <a:t>IV. Inkubátorház kialakítása.</a:t>
            </a:r>
          </a:p>
          <a:p>
            <a:pPr lvl="1" algn="just">
              <a:lnSpc>
                <a:spcPct val="150000"/>
              </a:lnSpc>
              <a:buFont typeface="Arial" pitchFamily="34" charset="0"/>
              <a:buChar char="•"/>
            </a:pPr>
            <a:endParaRPr lang="hu-HU" sz="1000" dirty="0" smtClean="0"/>
          </a:p>
          <a:p>
            <a:pPr lvl="1" algn="just">
              <a:buFont typeface="Arial" pitchFamily="34" charset="0"/>
              <a:buChar char="•"/>
            </a:pPr>
            <a:r>
              <a:rPr lang="hu-HU" dirty="0" smtClean="0"/>
              <a:t>V. Békés és Arad megye határon átnyúló regionális egészségügyi színvonalának emelése</a:t>
            </a:r>
          </a:p>
          <a:p>
            <a:pPr lvl="1" algn="just">
              <a:buFont typeface="Arial" pitchFamily="34" charset="0"/>
              <a:buChar char="•"/>
            </a:pPr>
            <a:endParaRPr lang="hu-HU" dirty="0" smtClean="0"/>
          </a:p>
          <a:p>
            <a:pPr lvl="1" algn="just">
              <a:buFont typeface="Arial" pitchFamily="34" charset="0"/>
              <a:buChar char="•"/>
            </a:pPr>
            <a:r>
              <a:rPr lang="hu-HU" dirty="0" smtClean="0"/>
              <a:t>VI. Mezőgazdasági aktivitás erősítése a munkanélküliek középtávú </a:t>
            </a:r>
            <a:r>
              <a:rPr lang="hu-HU" dirty="0" err="1" smtClean="0"/>
              <a:t>önfoglalkozatóvá</a:t>
            </a:r>
            <a:r>
              <a:rPr lang="hu-HU" dirty="0" smtClean="0"/>
              <a:t> válásával, komplex programmal</a:t>
            </a:r>
          </a:p>
          <a:p>
            <a:pPr lvl="1" algn="just">
              <a:buFont typeface="Arial" pitchFamily="34" charset="0"/>
              <a:buChar char="•"/>
            </a:pPr>
            <a:endParaRPr lang="hu-HU" dirty="0" smtClean="0"/>
          </a:p>
          <a:p>
            <a:pPr lvl="1" algn="just">
              <a:buFont typeface="Arial" pitchFamily="34" charset="0"/>
              <a:buChar char="•"/>
            </a:pPr>
            <a:r>
              <a:rPr lang="hu-HU" dirty="0" smtClean="0"/>
              <a:t>VII Együttműködés az oktatás és a munkaerőpiac fejlesztése céljából</a:t>
            </a:r>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PROJEKT I.</a:t>
            </a:r>
            <a:br>
              <a:rPr lang="hu-HU" sz="2800" dirty="0" smtClean="0">
                <a:solidFill>
                  <a:srgbClr val="FFFF00"/>
                </a:solidFill>
              </a:rPr>
            </a:br>
            <a:r>
              <a:rPr lang="hu-HU" sz="2800" dirty="0" smtClean="0">
                <a:solidFill>
                  <a:srgbClr val="FFFF00"/>
                </a:solidFill>
              </a:rPr>
              <a:t>Fő ADATOK (CÉL, FORRÁS, KEDVEZMÉNYEZETT STB.)</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412777"/>
            <a:ext cx="8028384" cy="4708981"/>
          </a:xfrm>
          <a:prstGeom prst="rect">
            <a:avLst/>
          </a:prstGeom>
          <a:noFill/>
        </p:spPr>
        <p:txBody>
          <a:bodyPr wrap="square" rtlCol="0">
            <a:spAutoFit/>
          </a:bodyPr>
          <a:lstStyle/>
          <a:p>
            <a:pPr algn="just"/>
            <a:r>
              <a:rPr lang="hu-HU" sz="2000" b="1" dirty="0" smtClean="0">
                <a:solidFill>
                  <a:schemeClr val="tx2"/>
                </a:solidFill>
              </a:rPr>
              <a:t>NEVE: „Az egyházakra épülő turizmus továbbfejlesztése Békés és Arad megyében.”</a:t>
            </a:r>
          </a:p>
          <a:p>
            <a:pPr algn="just"/>
            <a:endParaRPr lang="hu-HU" sz="2000" dirty="0" smtClean="0">
              <a:solidFill>
                <a:schemeClr val="tx2"/>
              </a:solidFill>
            </a:endParaRPr>
          </a:p>
          <a:p>
            <a:pPr algn="just"/>
            <a:r>
              <a:rPr lang="hu-HU" sz="2000" b="1" dirty="0" smtClean="0">
                <a:solidFill>
                  <a:schemeClr val="tx2"/>
                </a:solidFill>
              </a:rPr>
              <a:t>CÉLJA: </a:t>
            </a:r>
            <a:r>
              <a:rPr lang="hu-HU" sz="2000" dirty="0" smtClean="0">
                <a:solidFill>
                  <a:schemeClr val="tx2"/>
                </a:solidFill>
              </a:rPr>
              <a:t>A projekt célja az egyházak értékeinek megismertetése, valamint ezáltal a turizmus fejlesztése és a közösségépítés.</a:t>
            </a:r>
          </a:p>
          <a:p>
            <a:pPr algn="just"/>
            <a:endParaRPr lang="hu-HU" sz="2000" dirty="0" smtClean="0">
              <a:solidFill>
                <a:schemeClr val="tx2"/>
              </a:solidFill>
            </a:endParaRPr>
          </a:p>
          <a:p>
            <a:pPr algn="just"/>
            <a:r>
              <a:rPr lang="hu-HU" sz="2000" b="1" dirty="0" smtClean="0">
                <a:solidFill>
                  <a:schemeClr val="tx2"/>
                </a:solidFill>
              </a:rPr>
              <a:t>INDOKOLTSÁGA: </a:t>
            </a:r>
            <a:r>
              <a:rPr lang="hu-HU" sz="2000" dirty="0" smtClean="0">
                <a:solidFill>
                  <a:schemeClr val="tx2"/>
                </a:solidFill>
              </a:rPr>
              <a:t>A Dél-alföldi régió, így Békés megye turizmusa a külföldi és belföldi turisták számára egyaránt potenciális célpontot, a vallási turizmus pedig egy kiaknázatlan területet jelent. A megyében számos épület, emlék és tárgy található, amelyek vallásturisztikai célból kiváló </a:t>
            </a:r>
            <a:r>
              <a:rPr lang="hu-HU" sz="2000" dirty="0" err="1" smtClean="0">
                <a:solidFill>
                  <a:schemeClr val="tx2"/>
                </a:solidFill>
              </a:rPr>
              <a:t>desztinációk</a:t>
            </a:r>
            <a:r>
              <a:rPr lang="hu-HU" sz="2000" dirty="0" smtClean="0">
                <a:solidFill>
                  <a:schemeClr val="tx2"/>
                </a:solidFill>
              </a:rPr>
              <a:t>. Emellett kedvező földrajzi és értékes természeti adottságok növelik a térség vonzerejét. A turizmus kiépítéséhez az egyházi hálózati együttműködések és tapasztalatcserék támogatása szükséges, minél szélesebb társadalmi réteg számára hozzáférhetővé téve az értékek megismerését.</a:t>
            </a:r>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1672</TotalTime>
  <Words>3219</Words>
  <Application>Microsoft Office PowerPoint</Application>
  <PresentationFormat>Diavetítés a képernyőre (4:3 oldalarány)</PresentationFormat>
  <Paragraphs>284</Paragraphs>
  <Slides>36</Slides>
  <Notes>1</Notes>
  <HiddenSlides>0</HiddenSlides>
  <MMClips>0</MMClips>
  <ScaleCrop>false</ScaleCrop>
  <HeadingPairs>
    <vt:vector size="4" baseType="variant">
      <vt:variant>
        <vt:lpstr>Téma</vt:lpstr>
      </vt:variant>
      <vt:variant>
        <vt:i4>1</vt:i4>
      </vt:variant>
      <vt:variant>
        <vt:lpstr>Diacímek</vt:lpstr>
      </vt:variant>
      <vt:variant>
        <vt:i4>36</vt:i4>
      </vt:variant>
    </vt:vector>
  </HeadingPairs>
  <TitlesOfParts>
    <vt:vector size="37" baseType="lpstr">
      <vt:lpstr>Office-téma</vt:lpstr>
      <vt:lpstr>1. dia</vt:lpstr>
      <vt:lpstr>workshop</vt:lpstr>
      <vt:lpstr>Emberi Erőforrás Fejlesztési OP (efop)</vt:lpstr>
      <vt:lpstr>AZ EFOP PRIORITÁSAI</vt:lpstr>
      <vt:lpstr>A ROHU FŐ CÉLJAI</vt:lpstr>
      <vt:lpstr>6. dia</vt:lpstr>
      <vt:lpstr>EFOP – ROHU KAPCSOLÓDÁSA</vt:lpstr>
      <vt:lpstr>MEGYEI PROJEKT/PROGRAM JAVASLATOK</vt:lpstr>
      <vt:lpstr>PROJEKT I. Fő ADATOK (CÉL, FORRÁS, KEDVEZMÉNYEZETT STB.)</vt:lpstr>
      <vt:lpstr>PROJEKT I. Fő ADATOK (CÉL, FORRÁS, KEDVEZMÉNYEZETT STB.)</vt:lpstr>
      <vt:lpstr>PROJEKT I. FŐ elemei 1.:</vt:lpstr>
      <vt:lpstr>PROJEKT I. FŐ elemei 2.:</vt:lpstr>
      <vt:lpstr>PROJEKT II. Fő ADATOK (CÉL, FORRÁS, KEDVEZMÉNYEZETT STB.)</vt:lpstr>
      <vt:lpstr>PROJEKT II. Fő ADATOK (CÉL, FORRÁS, KEDVEZMÉNYEZETT STB.)</vt:lpstr>
      <vt:lpstr>PROJEKT II. FŐ elemei 1.:</vt:lpstr>
      <vt:lpstr>PROJEKT II. Fő elemei 2.:</vt:lpstr>
      <vt:lpstr>PROJEKT III. Fő ADATOK (CÉL, FORRÁS, KEDVEZMÉNYEZETT STB.)</vt:lpstr>
      <vt:lpstr>PROJEKT III. Fő ADATOK (CÉL, FORRÁS, KEDVEZMÉNYEZETT STB.)</vt:lpstr>
      <vt:lpstr>PROJEKT III. FŐ elemei 1.:</vt:lpstr>
      <vt:lpstr>PROJEKT III. FŐ elemei 2.:</vt:lpstr>
      <vt:lpstr>PROJEKT IV. Fő ADATOK (CÉL, FORRÁS, KEDVEZMÉNYEZETT STB.)</vt:lpstr>
      <vt:lpstr>PROJEKT IV. Fő ADATOK (CÉL, FORRÁS, KEDVEZMÉNYEZETT STB.)</vt:lpstr>
      <vt:lpstr>PROJEKT IV. FŐ elemei</vt:lpstr>
      <vt:lpstr>PROJEKT V. Fő ADATOK (CÉL, FORRÁS, KEDVEZMÉNYEZETT STB.)</vt:lpstr>
      <vt:lpstr>PROJEKT V. Fő ADATOK (CÉL, FORRÁS, KEDVEZMÉNYEZETT STB.)</vt:lpstr>
      <vt:lpstr>PROJEKT V. FŐ elemei</vt:lpstr>
      <vt:lpstr>PROJEKT VI. Fő ADATOK (CÉL, FORRÁS, KEDVEZMÉNYEZETT STB.)</vt:lpstr>
      <vt:lpstr>PROJEKT VI. Fő ADATOK (CÉL, FORRÁS, KEDVEZMÉNYEZETT STB.)</vt:lpstr>
      <vt:lpstr>PROJEKT VI. Fő ADATOK (CÉL, FORRÁS, KEDVEZMÉNYEZETT STB.)</vt:lpstr>
      <vt:lpstr>PROJEKT VI. FŐ elemei</vt:lpstr>
      <vt:lpstr>PROJEKT VI. MILYEN EREDMÉNYT VÁRUNK TŐLE</vt:lpstr>
      <vt:lpstr>PROJEKT VII. Fő ADATOK (CÉL, FORRÁS, KEDVEZMÉNYEZETT STB.)</vt:lpstr>
      <vt:lpstr>PROJEKT VII. Fő ADATOK (CÉL, FORRÁS, KEDVEZMÉNYEZETT STB.)</vt:lpstr>
      <vt:lpstr>PROJEKT vII. FŐ elemei</vt:lpstr>
      <vt:lpstr>KÉRDÉSEK, JAVASLATOK</vt:lpstr>
      <vt:lpstr>KÖSZÖNÖM  megtisztelő figyelmüket, RÉSZVÉTELÜKET!</vt:lpstr>
    </vt:vector>
  </TitlesOfParts>
  <Company>novak.adam@gmail.com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Asdfsdafa dsfasd asdf</dc:title>
  <dc:creator>Ádám Novák</dc:creator>
  <cp:lastModifiedBy> </cp:lastModifiedBy>
  <cp:revision>308</cp:revision>
  <dcterms:created xsi:type="dcterms:W3CDTF">2014-03-03T11:13:53Z</dcterms:created>
  <dcterms:modified xsi:type="dcterms:W3CDTF">2016-01-07T17:13:22Z</dcterms:modified>
</cp:coreProperties>
</file>