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6"/>
  </p:notesMasterIdLst>
  <p:sldIdLst>
    <p:sldId id="292" r:id="rId2"/>
    <p:sldId id="293" r:id="rId3"/>
    <p:sldId id="260" r:id="rId4"/>
    <p:sldId id="291" r:id="rId5"/>
    <p:sldId id="290" r:id="rId6"/>
    <p:sldId id="296" r:id="rId7"/>
    <p:sldId id="287" r:id="rId8"/>
    <p:sldId id="275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294" r:id="rId34"/>
    <p:sldId id="25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köszönő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6099175" y="428625"/>
            <a:ext cx="2522538" cy="5826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2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27584" y="1595021"/>
            <a:ext cx="74888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TÁMOP 7.2.1.  PROJEKT KERETÉBEN</a:t>
            </a:r>
            <a:r>
              <a:rPr lang="hu-HU" dirty="0" smtClean="0"/>
              <a:t>:</a:t>
            </a:r>
          </a:p>
          <a:p>
            <a:pPr algn="ctr"/>
            <a:endParaRPr lang="hu-HU" dirty="0" smtClean="0"/>
          </a:p>
          <a:p>
            <a:pPr algn="ctr"/>
            <a:r>
              <a:rPr lang="hu-HU" sz="2000" b="1" dirty="0" smtClean="0"/>
              <a:t>A „Szinergiavizsgálat más operatív programmal, az egymásra épülő programok nevesítése” főtevékenységen belül</a:t>
            </a:r>
          </a:p>
          <a:p>
            <a:pPr algn="ctr"/>
            <a:endParaRPr lang="hu-HU" dirty="0" smtClean="0"/>
          </a:p>
          <a:p>
            <a:pPr algn="ctr"/>
            <a:r>
              <a:rPr lang="hu-HU" b="1" i="1" dirty="0" smtClean="0"/>
              <a:t>„</a:t>
            </a:r>
            <a:r>
              <a:rPr lang="hu-HU" b="1" i="1" dirty="0" err="1" smtClean="0"/>
              <a:t>TOP-ból</a:t>
            </a:r>
            <a:r>
              <a:rPr lang="hu-HU" b="1" i="1" dirty="0" smtClean="0"/>
              <a:t> humán erőforrás- és humán infrastruktúra fejlesztéseinek bemutatása és egyértelmű lehatárolása az EFOP fejlesztéseitől”</a:t>
            </a:r>
          </a:p>
          <a:p>
            <a:pPr algn="ctr"/>
            <a:endParaRPr lang="hu-HU" b="1" i="1" dirty="0" smtClean="0"/>
          </a:p>
          <a:p>
            <a:pPr algn="ctr"/>
            <a:r>
              <a:rPr lang="hu-HU" b="1" i="1" dirty="0" smtClean="0"/>
              <a:t>című </a:t>
            </a:r>
            <a:r>
              <a:rPr lang="hu-HU" b="1" i="1" dirty="0" err="1" smtClean="0"/>
              <a:t>workshop</a:t>
            </a:r>
            <a:r>
              <a:rPr lang="hu-HU" b="1" i="1" dirty="0" smtClean="0"/>
              <a:t>.</a:t>
            </a:r>
          </a:p>
          <a:p>
            <a:pPr algn="ctr"/>
            <a:r>
              <a:rPr lang="hu-HU" i="1" dirty="0" smtClean="0"/>
              <a:t>Helyszín: Békéscsaba</a:t>
            </a:r>
          </a:p>
          <a:p>
            <a:pPr algn="ctr"/>
            <a:r>
              <a:rPr lang="hu-HU" i="1" dirty="0" smtClean="0"/>
              <a:t>Időpont: 2015.12.17.</a:t>
            </a:r>
          </a:p>
          <a:p>
            <a:pPr algn="ctr"/>
            <a:endParaRPr lang="hu-HU" b="1" i="1" dirty="0" smtClean="0"/>
          </a:p>
          <a:p>
            <a:pPr algn="ctr"/>
            <a:r>
              <a:rPr lang="hu-HU" i="1" dirty="0" smtClean="0"/>
              <a:t>Készítette: Projektfelügyelet Kft.</a:t>
            </a:r>
          </a:p>
          <a:p>
            <a:pPr algn="ctr"/>
            <a:endParaRPr lang="hu-HU" i="1" dirty="0" smtClean="0"/>
          </a:p>
          <a:p>
            <a:pPr algn="ctr"/>
            <a:endParaRPr lang="hu-HU" dirty="0" smtClean="0"/>
          </a:p>
          <a:p>
            <a:r>
              <a:rPr lang="hu-HU" dirty="0" smtClean="0"/>
              <a:t> 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dirty="0" smtClean="0"/>
              <a:t>A megye területén lévő óvodák és bölcsődék felújítása, fejlesztése, ahol erre szükség van kapacitásnövelés biztosítása. A fejlesztések során az épületek felújítása és bővítése mellett új eszközök beszerzése is szükséges, hogy korszerű, megújult környezetben tudják fogadni az intézmények a gyermekeket</a:t>
            </a:r>
            <a:r>
              <a:rPr lang="hu-HU" sz="2000" dirty="0" smtClean="0">
                <a:solidFill>
                  <a:schemeClr val="tx2"/>
                </a:solidFill>
              </a:rPr>
              <a:t>.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TŐLE?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dirty="0" smtClean="0"/>
              <a:t>A megye minden településén korszerű, minőségi szolgáltatás nyújtására lehetőséget adó bölcsődei és óvodai infrastruktúra áll rendelkezésre, mely képes minőségi és mennyiségi szempontból is kiszolgálni a felmerülő igényeket. Ezzel biztosítjuk, hogy a kisgyermekes édesanyák képesek rugalmasan belépni a munkaerőpiacra.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412776"/>
            <a:ext cx="80283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NEVE:</a:t>
            </a:r>
            <a:r>
              <a:rPr lang="hu-HU" sz="2000" dirty="0" smtClean="0"/>
              <a:t> </a:t>
            </a:r>
            <a:r>
              <a:rPr lang="hu-HU" sz="2000" b="1" dirty="0" smtClean="0"/>
              <a:t>Üzleti infrastruktúra fejlesztése Békés megyében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CÉLJA: </a:t>
            </a:r>
            <a:r>
              <a:rPr lang="hu-HU" sz="2000" dirty="0" smtClean="0"/>
              <a:t>A program célja, hogy a megye területének különösen a leszakadó, ipari teljesítmény szempontjából elmaradt területein is biztosítsuk a betelepedéshez szükséges, stabil alapinfrastruktúrát és minél magasabb szintű szolgáltatásokat is nyújtani tudó üzleti infrastruktúra elemeit.</a:t>
            </a:r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INDOKOLTSÁGA: </a:t>
            </a:r>
            <a:r>
              <a:rPr lang="hu-HU" sz="2000" dirty="0" smtClean="0"/>
              <a:t>A megye számos rossz gazdasági helyzetű területén  nincs megfelelő üzleti infrastruktúra (iparterület, inkubátorház stb.), a beruházás, betelepedés alapvető fizikai feltételei sem teljesülnek.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FORRÁS: </a:t>
            </a:r>
            <a:r>
              <a:rPr lang="hu-HU" sz="2000" dirty="0" smtClean="0"/>
              <a:t>TOP 1.1</a:t>
            </a:r>
          </a:p>
          <a:p>
            <a:r>
              <a:rPr lang="hu-HU" sz="2000" b="1" dirty="0" smtClean="0">
                <a:solidFill>
                  <a:schemeClr val="tx2"/>
                </a:solidFill>
              </a:rPr>
              <a:t>KEDVEZMÉNYEZETT(EK): </a:t>
            </a:r>
            <a:r>
              <a:rPr lang="hu-HU" sz="2000" dirty="0" smtClean="0"/>
              <a:t>Önkormányzatok és vállalkozásaik</a:t>
            </a:r>
          </a:p>
          <a:p>
            <a:r>
              <a:rPr lang="hu-HU" sz="2000" b="1" dirty="0" smtClean="0">
                <a:solidFill>
                  <a:schemeClr val="tx2"/>
                </a:solidFill>
              </a:rPr>
              <a:t>CÉLCSOPORT: </a:t>
            </a:r>
            <a:r>
              <a:rPr lang="hu-HU" sz="2000" dirty="0" smtClean="0"/>
              <a:t>Helyben tevékenységet folytatni kívánó 											vállalkozások</a:t>
            </a:r>
          </a:p>
          <a:p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pPr lvl="1" algn="just"/>
            <a:endParaRPr lang="hu-HU" sz="2000" b="1" dirty="0" smtClean="0">
              <a:solidFill>
                <a:schemeClr val="tx2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hu-HU" sz="2000" dirty="0" smtClean="0"/>
              <a:t>Ipari parkok, 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000" dirty="0" smtClean="0"/>
              <a:t>iparterületek, 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000" dirty="0" smtClean="0"/>
              <a:t>inkubátorházak, 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000" dirty="0" smtClean="0"/>
              <a:t>üzleti szolgáltató központok (pl. logisztika) </a:t>
            </a:r>
          </a:p>
          <a:p>
            <a:pPr algn="just"/>
            <a:endParaRPr lang="hu-HU" sz="2000" dirty="0" smtClean="0"/>
          </a:p>
          <a:p>
            <a:pPr algn="just"/>
            <a:r>
              <a:rPr lang="hu-HU" sz="2000" dirty="0" smtClean="0"/>
              <a:t>támogatása. Mind új egységek létrehozása, mind a meglévők bővítése, fejlesztése támogatandó.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TŐLE?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dirty="0" smtClean="0"/>
              <a:t>A megye területén termelő beruházást eszközölni kívánó piaci szereplők (legyen az akár a megyén kívülről érkező szereplő vagy egy bővülni szándékozó helyi vállalkozás) több megfelelő helyszín közül is választhassanak egyedi igényeiknek megfelelően</a:t>
            </a:r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412776"/>
            <a:ext cx="80283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NEVE:</a:t>
            </a:r>
            <a:r>
              <a:rPr lang="hu-HU" sz="2000" dirty="0" smtClean="0"/>
              <a:t> </a:t>
            </a:r>
            <a:r>
              <a:rPr lang="hu-HU" sz="2000" b="1" dirty="0" smtClean="0"/>
              <a:t>Helyi gazdaság erősítése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CÉLJA: </a:t>
            </a:r>
            <a:r>
              <a:rPr lang="hu-HU" sz="2000" dirty="0" smtClean="0"/>
              <a:t>A helyi termelők számára a (helyi) vevők elérését, minőségi ellátását lehetővé tevő infrastruktúra elemek (piacok, logisztikai központok stb.) biztosítása.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INDOKOLTSÁGA: </a:t>
            </a:r>
            <a:r>
              <a:rPr lang="hu-HU" sz="2000" dirty="0" smtClean="0"/>
              <a:t>A megye számos területén nincsenek, vagy rossz állapotúak, korszerűtlenek ezen infrastruktúra elemek.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FORRÁS: </a:t>
            </a:r>
            <a:r>
              <a:rPr lang="hu-HU" sz="2000" dirty="0" smtClean="0"/>
              <a:t>TOP 1.1 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KEDVEZMÉNYEZETT(EK): </a:t>
            </a:r>
            <a:r>
              <a:rPr lang="hu-HU" sz="2000" dirty="0" smtClean="0"/>
              <a:t>Önkormányzatok és vállalkozásaik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CÉLCSOPORT: </a:t>
            </a:r>
            <a:r>
              <a:rPr lang="hu-HU" sz="2000" dirty="0" smtClean="0"/>
              <a:t>Vállalkozások és a lakosság</a:t>
            </a:r>
          </a:p>
          <a:p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dirty="0" smtClean="0"/>
              <a:t>A program keretében helyi piacok létrehozására, fejlesztésére lesz lehetőség, valamint olyan agrárlogisztikai központok létrehozására, melyek lehetővé teszik, hogy a helyi termelők termékeiket megfelelő minőségben, mennyiségben és legalább részben feldolgozva juttathassák el a helyi vásárlókhoz.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III.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TŐLE?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dirty="0" smtClean="0"/>
              <a:t>A program sikeres végrehajtása nyomán a helyi agrár és élelmiszeripari termelőknek lehetőségük lesz a helyi vásárlókat direkt módon elérni, lerövidül a termelő és végfelhasználó közötti út, ezzel a keletkező hozzáadott érték e két szereplőnél csapódik le. Ez lehetőséget biztosít arra, hogy a helyi termelők megerősödjenek, stabil és </a:t>
            </a:r>
            <a:r>
              <a:rPr lang="hu-HU" sz="2000" dirty="0" err="1" smtClean="0"/>
              <a:t>profitábilis</a:t>
            </a:r>
            <a:r>
              <a:rPr lang="hu-HU" sz="2000" dirty="0" smtClean="0"/>
              <a:t> piacra tegyenek szert, ami alapja lehet növekedésüknek és távolabbi piacokon való sikeres megjelenésüknek.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412776"/>
            <a:ext cx="80283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NEVE:</a:t>
            </a:r>
            <a:r>
              <a:rPr lang="hu-HU" sz="2000" dirty="0" smtClean="0"/>
              <a:t> </a:t>
            </a:r>
            <a:r>
              <a:rPr lang="hu-HU" sz="2000" b="1" dirty="0" smtClean="0"/>
              <a:t>Vendégváró Békés Megye Program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CÉLJA: </a:t>
            </a:r>
            <a:r>
              <a:rPr lang="hu-HU" sz="2000" dirty="0" smtClean="0"/>
              <a:t>A megye területén olyan tematikus turisztikai útvonalak, attrakció-hálózatok létrehozása, fejlesztése.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INDOKOLTSÁGA: </a:t>
            </a:r>
            <a:r>
              <a:rPr lang="hu-HU" sz="2000" dirty="0" smtClean="0"/>
              <a:t>A megye bár turisztikai szempontból nem a legvonzóbb területe az országnak, de a néhány országosan ismert attrakció mellett számos olyan potenciális turisztikai lehetőséggel rendelkezik amelyek jelenleg kihasználatlanok.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FORRÁS: </a:t>
            </a:r>
            <a:r>
              <a:rPr lang="hu-HU" sz="2000" dirty="0" smtClean="0"/>
              <a:t>TOP 1.2 (és GINOP 7.)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KEDVEZMÉNYEZETT(EK): </a:t>
            </a:r>
            <a:r>
              <a:rPr lang="hu-HU" sz="2000" dirty="0" smtClean="0"/>
              <a:t>Önkormányzatok és vállalkozásaik, egyházak és civil szervezetek</a:t>
            </a:r>
          </a:p>
          <a:p>
            <a:r>
              <a:rPr lang="hu-HU" sz="2000" b="1" dirty="0" smtClean="0">
                <a:solidFill>
                  <a:schemeClr val="tx2"/>
                </a:solidFill>
              </a:rPr>
              <a:t>CÉLCSOPORT: </a:t>
            </a:r>
            <a:r>
              <a:rPr lang="hu-HU" sz="2000" dirty="0" smtClean="0"/>
              <a:t>Az érintett területek önkormányzatai, és lakossága, a </a:t>
            </a:r>
            <a:r>
              <a:rPr lang="hu-HU" sz="2000" dirty="0" err="1" smtClean="0"/>
              <a:t>kül-</a:t>
            </a:r>
            <a:r>
              <a:rPr lang="hu-HU" sz="2000" dirty="0" smtClean="0"/>
              <a:t> és belföldi turisták, civil szervezetek, egyházak 	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dirty="0" smtClean="0"/>
              <a:t>A projekt keretében a békés megyében megtalálható potenciális turisztikai attrakciók, vonzerők fejlesztése történik meg, de figyelembe véve a helyi adottságokat és az igényeket, a fejlesztések minden esetben összefüggő, hálózatos jelleggel kerülnek végrehajtásra, annak érdekében, hogy vonzó és komplex látogató útvonalak jöjjenek létre, melyek több napra jelentenek programot az ide látogató turistáknak. A program szükségszerű része a komplex turisztikai-marketing tevékenység is.</a:t>
            </a:r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err="1" smtClean="0">
                <a:solidFill>
                  <a:srgbClr val="FFFF00"/>
                </a:solidFill>
              </a:rPr>
              <a:t>workshop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11560" y="1556792"/>
            <a:ext cx="78488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 smtClean="0"/>
          </a:p>
          <a:p>
            <a:r>
              <a:rPr lang="hu-HU" sz="2400" b="1" dirty="0" smtClean="0">
                <a:solidFill>
                  <a:schemeClr val="tx2"/>
                </a:solidFill>
              </a:rPr>
              <a:t>A WORKSHOPNAK CÉLJA:</a:t>
            </a:r>
            <a:r>
              <a:rPr lang="hu-HU" sz="2400" dirty="0" smtClean="0"/>
              <a:t> Kiemelt projektötletek a </a:t>
            </a:r>
            <a:r>
              <a:rPr lang="hu-HU" sz="2400" dirty="0" err="1" smtClean="0"/>
              <a:t>TOP-ból</a:t>
            </a:r>
            <a:r>
              <a:rPr lang="hu-HU" sz="2400" dirty="0" smtClean="0"/>
              <a:t> Békés Megye fejlesztéséért.</a:t>
            </a:r>
          </a:p>
          <a:p>
            <a:endParaRPr lang="hu-HU" sz="2400" dirty="0" smtClean="0"/>
          </a:p>
          <a:p>
            <a:r>
              <a:rPr lang="hu-HU" sz="2400" b="1" dirty="0" smtClean="0">
                <a:solidFill>
                  <a:schemeClr val="tx2"/>
                </a:solidFill>
              </a:rPr>
              <a:t>MIRŐL FOG SZÓLNI EZ AZ ELŐADÁS?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EFOP BEMUTATÁSA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TOP BEMUTATÁSA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EFOP ÉS TOP KAPCSOLATA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KIEMELT PROGRAM/PROJEKT ÖTLETEK BEMUTATÁSA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KÉRDÉSEK, JAVASLATOK ÁTBESZÉLÉSE</a:t>
            </a:r>
          </a:p>
          <a:p>
            <a:pPr lvl="1">
              <a:buFont typeface="Arial" pitchFamily="34" charset="0"/>
              <a:buChar char="•"/>
            </a:pPr>
            <a:endParaRPr lang="hu-HU" dirty="0" smtClean="0">
              <a:solidFill>
                <a:srgbClr val="FF0000"/>
              </a:solidFill>
            </a:endParaRPr>
          </a:p>
          <a:p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IV.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TŐLE?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dirty="0" smtClean="0"/>
              <a:t>A program segítségével jelentősen megnő a megye turisztikai vonzereje, és olyan változatos attrakció-hálózatok, tematikus utak jönnek létre, melyek nyomán új turisztikai célcsoportok válnak elérhetővé a megye számára. Ez alapja lehet egy hosszabb távon további növekedést és kínálat-gazdagodást lehetővé tevő második programnak. Ezen fejlesztések nyomán a megye több területén a turizmus legalább részlegesen biztosítani lesz képes a lakosság megélhetését.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412776"/>
            <a:ext cx="80283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NEVE:</a:t>
            </a:r>
            <a:r>
              <a:rPr lang="hu-HU" sz="2000" dirty="0" smtClean="0"/>
              <a:t> </a:t>
            </a:r>
            <a:r>
              <a:rPr lang="hu-HU" sz="2000" b="1" dirty="0" smtClean="0"/>
              <a:t>Leszakadó társadalmi rétegek erősítése program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CÉLJA: </a:t>
            </a:r>
            <a:r>
              <a:rPr lang="hu-HU" sz="2000" dirty="0" smtClean="0"/>
              <a:t>A </a:t>
            </a:r>
            <a:r>
              <a:rPr lang="hu-HU" sz="2000" dirty="0" err="1" smtClean="0"/>
              <a:t>szegregátumokban</a:t>
            </a:r>
            <a:r>
              <a:rPr lang="hu-HU" sz="2000" dirty="0" smtClean="0"/>
              <a:t> vagy veszélyeztetett területeken élők életkörülményeinek javítása, a hátrányos helyzetűek alapvető szociális készségeinek erősítése, a társadalmi és a munkaerő-piaci hátrányok újratermelődésének megállítása, valamint a közösségi és egyéni szintű társadalmi integráció feltételeinek megteremtése. 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INDOKOLTSÁGA: </a:t>
            </a:r>
            <a:r>
              <a:rPr lang="hu-HU" sz="2000" dirty="0" smtClean="0"/>
              <a:t>Békés megye az ország egyik legrosszabb helyzetű megyéje, de  megyén belül is jelentős az egyenlőtlenség, és a leszakadó csoportok felzárkóztatása csak célzott beavatkozással lehetséges.</a:t>
            </a:r>
          </a:p>
          <a:p>
            <a:r>
              <a:rPr lang="hu-HU" sz="2000" b="1" dirty="0" smtClean="0">
                <a:solidFill>
                  <a:schemeClr val="tx2"/>
                </a:solidFill>
              </a:rPr>
              <a:t>FORRÁS: </a:t>
            </a:r>
            <a:r>
              <a:rPr lang="hu-HU" sz="2000" dirty="0" smtClean="0"/>
              <a:t>TOP 4.3 és 5.2 (valamint EFOP)</a:t>
            </a:r>
          </a:p>
          <a:p>
            <a:r>
              <a:rPr lang="hu-HU" sz="2000" b="1" dirty="0" smtClean="0">
                <a:solidFill>
                  <a:schemeClr val="tx2"/>
                </a:solidFill>
              </a:rPr>
              <a:t>KEDVEZMÉNYEZETT(EK): </a:t>
            </a:r>
            <a:r>
              <a:rPr lang="hu-HU" sz="2000" dirty="0" smtClean="0"/>
              <a:t>Városi önkormányzatok</a:t>
            </a:r>
          </a:p>
          <a:p>
            <a:r>
              <a:rPr lang="hu-HU" sz="2000" b="1" dirty="0" smtClean="0">
                <a:solidFill>
                  <a:schemeClr val="tx2"/>
                </a:solidFill>
              </a:rPr>
              <a:t>CÉLCSOPORT: </a:t>
            </a:r>
            <a:r>
              <a:rPr lang="hu-HU" sz="2000" dirty="0" smtClean="0"/>
              <a:t>A lakosság leghátrányosabb helyzetű, leszakadó csoportjai </a:t>
            </a:r>
          </a:p>
          <a:p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endParaRPr lang="hu-HU" sz="2000" dirty="0" smtClean="0"/>
          </a:p>
          <a:p>
            <a:r>
              <a:rPr lang="hu-HU" sz="2000" dirty="0" smtClean="0"/>
              <a:t>A program keretében többek között az alábbiak lesznek támogathatóak: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közösségfejlesztést társadalmi integrációját célzó programok,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különböző témákban tanácsadás szolgáltatás, 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munkaerő-piaci beilleszkedést segítő programok, 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családsegítő és gyermekjóléti szolgáltatás kiterjesztése,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egészségügyi programok, 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bűnmegelőzés és közbiztonság erősítésével,</a:t>
            </a:r>
          </a:p>
          <a:p>
            <a:r>
              <a:rPr lang="hu-HU" sz="2000" dirty="0" smtClean="0"/>
              <a:t>Valamint: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l</a:t>
            </a:r>
            <a:r>
              <a:rPr lang="x-none" sz="2000" smtClean="0"/>
              <a:t>akófunkciót erősítő tevékenységek</a:t>
            </a:r>
            <a:r>
              <a:rPr lang="hu-HU" sz="2000" dirty="0" smtClean="0"/>
              <a:t>.</a:t>
            </a:r>
          </a:p>
          <a:p>
            <a:r>
              <a:rPr lang="hu-HU" sz="2000" dirty="0" smtClean="0"/>
              <a:t> </a:t>
            </a:r>
          </a:p>
          <a:p>
            <a:endParaRPr lang="hu-HU" sz="2000" dirty="0" smtClean="0"/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TŐLE?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dirty="0" smtClean="0"/>
              <a:t>A program nyomán a </a:t>
            </a:r>
            <a:r>
              <a:rPr lang="hu-HU" sz="2000" dirty="0" err="1" smtClean="0"/>
              <a:t>szegregátumokban</a:t>
            </a:r>
            <a:r>
              <a:rPr lang="hu-HU" sz="2000" dirty="0" smtClean="0"/>
              <a:t> vagy veszélyeztetett területeken élők életkörülményei jelentősen javulnak, az általuk elérhető szolgáltatások segítségével lehetőséget kapnak a felzárkózásra, és magukban a </a:t>
            </a:r>
            <a:r>
              <a:rPr lang="hu-HU" sz="2000" dirty="0" err="1" smtClean="0"/>
              <a:t>szegregátumokban</a:t>
            </a:r>
            <a:r>
              <a:rPr lang="hu-HU" sz="2000" dirty="0" smtClean="0"/>
              <a:t> az infrastrukturális körülmények jelentős fejlődést mutatnak. Mindezek alapján középtávon a </a:t>
            </a:r>
            <a:r>
              <a:rPr lang="hu-HU" sz="2000" dirty="0" err="1" smtClean="0"/>
              <a:t>szegregátumok</a:t>
            </a:r>
            <a:r>
              <a:rPr lang="hu-HU" sz="2000" dirty="0" smtClean="0"/>
              <a:t> jelentős része felszámolásra kerül.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412776"/>
            <a:ext cx="80283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NEVE:</a:t>
            </a:r>
            <a:r>
              <a:rPr lang="hu-HU" sz="2000" dirty="0" smtClean="0"/>
              <a:t> </a:t>
            </a:r>
            <a:r>
              <a:rPr lang="hu-HU" sz="2000" b="1" dirty="0" smtClean="0"/>
              <a:t>Energetikai fejlesztések egy zöldebb Békés megyéért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CÉLJA: </a:t>
            </a:r>
            <a:r>
              <a:rPr lang="hu-HU" sz="2000" dirty="0" smtClean="0"/>
              <a:t>A program célja egyrészt a megye épületállományának energiaszükségletét minimalizálni a szükséges korszerűsítések elvégzésével, másrészt a megye adottságait kihasználva minél nagyobb mértékű megújuló energiatermelést elérni.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INDOKOLTSÁGA: </a:t>
            </a:r>
            <a:r>
              <a:rPr lang="hu-HU" sz="2000" dirty="0" smtClean="0"/>
              <a:t>A megye épületállománya energetikai szempontból meglehetősen rossz állapotú, ez jelentős költséget jelent a lakosság és az intézmények számára. A megye a napsütéses órák számát és a termál energiát tekintve is kiváló adottságú.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FORRÁS: </a:t>
            </a:r>
            <a:r>
              <a:rPr lang="hu-HU" sz="2000" dirty="0" smtClean="0"/>
              <a:t>TOP  3.2 (GINOP, KEHOP)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KEDVEZMÉNYEZETT(EK): </a:t>
            </a:r>
            <a:r>
              <a:rPr lang="hu-HU" sz="2000" dirty="0" smtClean="0"/>
              <a:t>Önkormányzatok (lakosság, vállalatok)</a:t>
            </a:r>
          </a:p>
          <a:p>
            <a:r>
              <a:rPr lang="hu-HU" sz="2000" b="1" dirty="0" smtClean="0">
                <a:solidFill>
                  <a:schemeClr val="tx2"/>
                </a:solidFill>
              </a:rPr>
              <a:t>CÉLCSOPORT: </a:t>
            </a:r>
            <a:r>
              <a:rPr lang="hu-HU" sz="2000" dirty="0" smtClean="0"/>
              <a:t>Önkormányzatok (lakosság, vállalkozások)</a:t>
            </a:r>
          </a:p>
          <a:p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dirty="0" smtClean="0"/>
              <a:t>A program keretében az önkormányzati tulajdonú ingatlanok energetikai szempontú korszerűsítése történne meg, mely magában foglalja a hőszigetelést, nyílászáró cseréket valamint a fűtési rendszer korszerűsítését.</a:t>
            </a:r>
          </a:p>
          <a:p>
            <a:pPr algn="just"/>
            <a:r>
              <a:rPr lang="hu-HU" sz="2000" dirty="0" smtClean="0"/>
              <a:t>A program másik eleme a megújuló energiaforrások hasznosításának támogatása a megyében. Ennek keretében elsősorban napenergia hasznosításával összefüggő fejlesztések valamint a </a:t>
            </a:r>
            <a:r>
              <a:rPr lang="hu-HU" sz="2000" dirty="0" err="1" smtClean="0"/>
              <a:t>termálhő</a:t>
            </a:r>
            <a:r>
              <a:rPr lang="hu-HU" sz="2000" dirty="0" smtClean="0"/>
              <a:t> hasznosításához kapcsolódó fejlesztések támogatása szükséges.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VI.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TŐLE?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dirty="0" smtClean="0"/>
              <a:t>A program végrehajtása nyomán az érintett épületek energiaigénye, valamint a vásárolni szükséges energiamennyiség drasztikusan visszaesik, ennek nyomán jelentősen alacsonyabb fenntartási költséggel terhelve az önkormányzatok költségvetését.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412776"/>
            <a:ext cx="8028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NEVE:</a:t>
            </a:r>
            <a:r>
              <a:rPr lang="hu-HU" sz="2000" dirty="0" smtClean="0"/>
              <a:t> </a:t>
            </a:r>
            <a:r>
              <a:rPr lang="hu-HU" sz="2000" b="1" dirty="0" smtClean="0"/>
              <a:t>Minőségi alapellátás Békés Megyében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CÉLJA: </a:t>
            </a:r>
            <a:r>
              <a:rPr lang="hu-HU" sz="2000" dirty="0" smtClean="0"/>
              <a:t>Minőségi szociális és egészségügyi ellátásra lehetőséget adó infrastruktúra kiépítése, fejlesztése Békés megye területén.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INDOKOLTSÁGA: </a:t>
            </a:r>
            <a:r>
              <a:rPr lang="hu-HU" sz="2000" dirty="0" smtClean="0"/>
              <a:t>A megye területén, elsősorban a kistelepüléseken az alapellátás sok esetben nagyon rossz körülmények között, leromlott állagú épületekben/helyiségekben zajlik, és sok esetben az eszközállomány sem korszerű.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FORRÁS: </a:t>
            </a:r>
            <a:r>
              <a:rPr lang="hu-HU" sz="2000" dirty="0" smtClean="0"/>
              <a:t>TOP 4.1, 4.2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KEDVEZMÉNYEZETT(EK): </a:t>
            </a:r>
            <a:r>
              <a:rPr lang="hu-HU" sz="2000" dirty="0" smtClean="0"/>
              <a:t>Fenntartók (önkormányzatok, egyházak, civil és non-profit szervezetek)</a:t>
            </a:r>
          </a:p>
          <a:p>
            <a:r>
              <a:rPr lang="hu-HU" sz="2000" b="1" dirty="0" smtClean="0">
                <a:solidFill>
                  <a:schemeClr val="tx2"/>
                </a:solidFill>
              </a:rPr>
              <a:t>CÉLCSOPORT: </a:t>
            </a:r>
            <a:r>
              <a:rPr lang="hu-HU" sz="2000" dirty="0" smtClean="0"/>
              <a:t>Fenntartók, munkavállalók, lakosság</a:t>
            </a:r>
          </a:p>
          <a:p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lvl="0" algn="just"/>
            <a:r>
              <a:rPr lang="hu-HU" sz="2000" dirty="0" smtClean="0"/>
              <a:t>A megye területén működő:</a:t>
            </a:r>
          </a:p>
          <a:p>
            <a:pPr lvl="1" algn="just"/>
            <a:r>
              <a:rPr lang="hu-HU" sz="2000" dirty="0" smtClean="0"/>
              <a:t>egészségügyi (háziorvosi és házi gyermekorvosi rendelőnek, fogorvosi rendelőnek, védőnői tanácsadónak, alapellátáshoz kapcsolódó háziorvosi, házi gyermekorvosi és fogorvosi ügyeleti ellátásnak), </a:t>
            </a:r>
          </a:p>
          <a:p>
            <a:pPr lvl="1" algn="just"/>
            <a:r>
              <a:rPr lang="hu-HU" sz="2000" dirty="0" smtClean="0"/>
              <a:t>szociális és gyermekjóléti alapellátásnak (étkeztetés, közösségi ellátások, házi segítésnyújtás, támogató szolgáltatás, utcai szociális munka, nappali ellátás, család-és gyermekjóléti szolgálat/központ),</a:t>
            </a:r>
          </a:p>
          <a:p>
            <a:pPr lvl="0" algn="just"/>
            <a:r>
              <a:rPr lang="hu-HU" sz="2000" dirty="0" smtClean="0"/>
              <a:t>helyet adó épületek/helyiségek felújítása, bővítése, építése, beleértve az eszközpark fejlesztését, korszerűsítését is.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VII.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TŐLE?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dirty="0" smtClean="0"/>
              <a:t>A fejlesztések a lakosság egészségben eltöltött életéveinek növekedését, a megelőzést, a korai felismerést, a korai fejlesztést, az egészséges fejlődést, az életminőség javítását és a munkaképesség mielőbbi visszaállítását, valamint a szolgáltatások költség-hatékonyságának és minőségének javítását segítik elő. </a:t>
            </a:r>
          </a:p>
          <a:p>
            <a:pPr algn="just"/>
            <a:r>
              <a:rPr lang="hu-HU" sz="2000" dirty="0" smtClean="0"/>
              <a:t>A program nyomán csökkennek az érintett alapellátás vonatkozásában jelenleg meglévő területi különbségek. </a:t>
            </a:r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altLang="hu-HU" sz="2800" dirty="0" smtClean="0">
                <a:solidFill>
                  <a:srgbClr val="FFFF00"/>
                </a:solidFill>
              </a:rPr>
              <a:t>Emberi Erőforrás Fejlesztési OP (</a:t>
            </a:r>
            <a:r>
              <a:rPr lang="hu-HU" altLang="hu-HU" sz="2800" dirty="0" err="1" smtClean="0">
                <a:solidFill>
                  <a:srgbClr val="FFFF00"/>
                </a:solidFill>
              </a:rPr>
              <a:t>efop</a:t>
            </a:r>
            <a:r>
              <a:rPr lang="hu-HU" altLang="hu-HU" sz="2800" dirty="0" smtClean="0">
                <a:solidFill>
                  <a:srgbClr val="FFFF00"/>
                </a:solidFill>
              </a:rPr>
              <a:t>)</a:t>
            </a:r>
            <a:endParaRPr lang="hu-HU" alt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 Kormány társadalompolitikai céljainak legfontosabb eszköze!</a:t>
            </a:r>
          </a:p>
          <a:p>
            <a:pPr>
              <a:spcBef>
                <a:spcPts val="1200"/>
              </a:spcBef>
            </a:pPr>
            <a:endParaRPr lang="hu-HU" sz="2000" dirty="0" smtClean="0"/>
          </a:p>
          <a:p>
            <a:pPr>
              <a:spcBef>
                <a:spcPts val="1200"/>
              </a:spcBef>
            </a:pPr>
            <a:r>
              <a:rPr lang="hu-HU" sz="2000" dirty="0" smtClean="0"/>
              <a:t>Fő társadalompolitikai céljai: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000" dirty="0" smtClean="0"/>
              <a:t>az oktatáson (tudástőkén) keresztül növelni a fiatalok munkaerő-piacon való elhelyezkedésének és ezzel társadalmi előrejutásának esélyeit,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000" dirty="0" smtClean="0"/>
              <a:t>a családok megerősítése, s ezen keresztül hozzájárulni a gyermekvállaláshoz,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000" dirty="0" smtClean="0"/>
              <a:t>az alsó középosztály felzárkózási és a középosztályon belüli tartós megkapaszkodási esélyeinek növelése,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000" dirty="0" smtClean="0"/>
              <a:t>a rászorulók társadalmi helyzetének megszilárdítása, majd javítása.</a:t>
            </a:r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VIII.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412776"/>
            <a:ext cx="80283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NEVE:</a:t>
            </a:r>
            <a:r>
              <a:rPr lang="hu-HU" sz="2000" dirty="0" smtClean="0"/>
              <a:t> </a:t>
            </a:r>
            <a:r>
              <a:rPr lang="hu-HU" sz="2000" b="1" dirty="0" smtClean="0"/>
              <a:t>Versenyképes munkaerő és vállalkozók Békés megye jövőjéért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CÉLJA: </a:t>
            </a:r>
            <a:r>
              <a:rPr lang="hu-HU" sz="2000" dirty="0" smtClean="0"/>
              <a:t>Korszerű, a helyi munkaerőpiac igényeinek megfelelő képzésekkel és a vállalkozói képességek fejlesztésével növelni a megye munkavállalóinak versenyképességét és segíteni a megyében működő vállalkozásokat</a:t>
            </a:r>
            <a:r>
              <a:rPr lang="hu-HU" sz="20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INDOKOLTSÁGA: </a:t>
            </a:r>
            <a:r>
              <a:rPr lang="hu-HU" sz="2000" dirty="0" smtClean="0"/>
              <a:t>A gyorsan változó </a:t>
            </a:r>
            <a:r>
              <a:rPr lang="hu-HU" sz="2000" dirty="0" err="1" smtClean="0"/>
              <a:t>munkaerőpiaci</a:t>
            </a:r>
            <a:r>
              <a:rPr lang="hu-HU" sz="2000" dirty="0" smtClean="0"/>
              <a:t> igények és a piacképes szakmával nem kellő mértékben rendelkező munkanélküliek, munkát keresők száma rendkívül magas a megyében, mely akadálya az ő személyes és a megye egészének boldogulásának egyaránt.</a:t>
            </a:r>
          </a:p>
          <a:p>
            <a:r>
              <a:rPr lang="hu-HU" sz="2000" b="1" dirty="0" smtClean="0">
                <a:solidFill>
                  <a:schemeClr val="tx2"/>
                </a:solidFill>
              </a:rPr>
              <a:t>FORRÁS: </a:t>
            </a:r>
            <a:r>
              <a:rPr lang="hu-HU" sz="2000" dirty="0" smtClean="0"/>
              <a:t>TOP 5.1</a:t>
            </a:r>
          </a:p>
          <a:p>
            <a:r>
              <a:rPr lang="hu-HU" sz="2000" b="1" dirty="0" smtClean="0">
                <a:solidFill>
                  <a:schemeClr val="tx2"/>
                </a:solidFill>
              </a:rPr>
              <a:t>KEDVEZMÉNYEZETT(EK): </a:t>
            </a:r>
            <a:r>
              <a:rPr lang="hu-HU" sz="2000" dirty="0" smtClean="0"/>
              <a:t>Kormányhivatalok, önkormányzatok, civil szervezetek, </a:t>
            </a:r>
            <a:r>
              <a:rPr lang="hu-HU" sz="2000" dirty="0" err="1" smtClean="0"/>
              <a:t>önkorm</a:t>
            </a:r>
            <a:r>
              <a:rPr lang="hu-HU" sz="2000" dirty="0" smtClean="0"/>
              <a:t>. tulajdonú non-profit </a:t>
            </a:r>
            <a:r>
              <a:rPr lang="hu-HU" sz="2000" dirty="0" err="1" smtClean="0"/>
              <a:t>gazd</a:t>
            </a:r>
            <a:r>
              <a:rPr lang="hu-HU" sz="2000" dirty="0" smtClean="0"/>
              <a:t>. társaságok</a:t>
            </a:r>
          </a:p>
          <a:p>
            <a:r>
              <a:rPr lang="hu-HU" sz="2000" b="1" dirty="0" smtClean="0">
                <a:solidFill>
                  <a:schemeClr val="tx2"/>
                </a:solidFill>
              </a:rPr>
              <a:t>CÉLCSOPORT: </a:t>
            </a:r>
            <a:r>
              <a:rPr lang="hu-HU" sz="2000" dirty="0" smtClean="0"/>
              <a:t>lakosság, vállalkozások</a:t>
            </a:r>
          </a:p>
          <a:p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VIII.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dirty="0" smtClean="0"/>
              <a:t>A program keretében olyan képzések valósulnak meg, melyek a vállalatok konkrét, a munkaerőpiacon jelentkező kereslete alapján kerülnek meghatározásra és biztosítják, hogy a képzésben részt vevők olyan szaktudással és készségekkel gazdagodnak, amivel reális esélyük lesz az elhelyezkedésre.</a:t>
            </a:r>
          </a:p>
          <a:p>
            <a:pPr algn="just"/>
            <a:r>
              <a:rPr lang="hu-HU" sz="2000" dirty="0" smtClean="0"/>
              <a:t>A képzések másik csoportja a vállalkozóvá váláshoz szükséges tudást és készségeket fejleszti, nyújtja a résztvevőknek. 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VIII.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TŐLE?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dirty="0" smtClean="0"/>
              <a:t>A képzésben résztvevők több mint fele 12 hónapon belül sikeresen elhelyezkedik, nő a betelepülő vállalkozások száma, mivel a számunkra szükséges ismeretekkel rendelkező munkaerő rendelkezésre áll a megyében.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KÉRDÉSEK, JAVASLATOK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tx2"/>
                </a:solidFill>
              </a:rPr>
              <a:t>CÉLUNK E WORKSHOPPAL, HOGY A MEGKÜLDÖTT KÉRDŐÍVEKEN TÚL EZENA A FÓRUMON IS MINDENKI KÉRDEZHESSEN, JAVASOLHASSON, HOZZÁTEHESSE GONDOLATAIT A FELVÁZOTL PROJEKTJAVASLATOKHOZ, VAGY ÚJAT JAVASOLJON.</a:t>
            </a:r>
          </a:p>
          <a:p>
            <a:pPr algn="ctr"/>
            <a:endParaRPr lang="hu-HU" sz="2000" b="1" dirty="0" smtClean="0">
              <a:solidFill>
                <a:schemeClr val="tx2"/>
              </a:solidFill>
            </a:endParaRPr>
          </a:p>
          <a:p>
            <a:pPr algn="ctr"/>
            <a:endParaRPr lang="hu-HU" sz="2000" b="1" dirty="0" smtClean="0">
              <a:solidFill>
                <a:schemeClr val="tx2"/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tx2"/>
                </a:solidFill>
              </a:rPr>
              <a:t>VÁRJUK TEHÁT KÉRDÉSEIKET, JAVASLATAIKAT, MEGJEGYZÉSEIKET!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748464" cy="1440160"/>
          </a:xfrm>
        </p:spPr>
        <p:txBody>
          <a:bodyPr/>
          <a:lstStyle/>
          <a:p>
            <a:pPr algn="ctr"/>
            <a:r>
              <a:rPr lang="hu-HU" sz="3600" dirty="0" smtClean="0">
                <a:solidFill>
                  <a:srgbClr val="FFFF00"/>
                </a:solidFill>
              </a:rPr>
              <a:t>KÖSZÖNÖM </a:t>
            </a:r>
            <a:br>
              <a:rPr lang="hu-HU" sz="3600" dirty="0" smtClean="0">
                <a:solidFill>
                  <a:srgbClr val="FFFF00"/>
                </a:solidFill>
              </a:rPr>
            </a:br>
            <a:r>
              <a:rPr lang="hu-HU" sz="3600" dirty="0" smtClean="0">
                <a:solidFill>
                  <a:srgbClr val="FFFF00"/>
                </a:solidFill>
              </a:rPr>
              <a:t>megtisztelő figyelmüket, RÉSZVÉTELÜKET!</a:t>
            </a:r>
            <a:endParaRPr lang="hu-HU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bekesmegyecimer-p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4809654"/>
            <a:ext cx="1705818" cy="170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AZ EFOP PRIORITÁSAI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PRIORITÁSOK: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3443952"/>
              </p:ext>
            </p:extLst>
          </p:nvPr>
        </p:nvGraphicFramePr>
        <p:xfrm>
          <a:off x="457200" y="1340768"/>
          <a:ext cx="8075240" cy="4786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06"/>
                <a:gridCol w="1463595"/>
                <a:gridCol w="1713139"/>
              </a:tblGrid>
              <a:tr h="697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Prioritási tengely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+mn-lt"/>
                        </a:rPr>
                        <a:t>Finanszírozó alap</a:t>
                      </a:r>
                      <a:endParaRPr lang="hu-H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+mn-lt"/>
                        </a:rPr>
                        <a:t>Támogatási keret (milliárd forint)</a:t>
                      </a:r>
                      <a:endParaRPr lang="hu-H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14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1. Együttműködő társadalom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ESZA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</a:rPr>
                        <a:t>316,91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98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2. Infrastrukturális beruházások a társadalmi együttműködés erősítése érdekében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+mn-lt"/>
                        </a:rPr>
                        <a:t>ERFA</a:t>
                      </a:r>
                      <a:endParaRPr lang="hu-H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</a:rPr>
                        <a:t>177,87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4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3. Gyarapodó tudástőke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ESZA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</a:rPr>
                        <a:t>294,9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98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4. Infrastrukturális beruházások a gyarapodó tudástőke érdekében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ERFA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</a:rPr>
                        <a:t>152,86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9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+mn-lt"/>
                        </a:rPr>
                        <a:t>5. Pénzügyi eszközök alkalmazása a társadalmi együttműködés erősítése érdekében, valamint társadalmi innováció és transznacionális együttműködések</a:t>
                      </a:r>
                      <a:endParaRPr lang="hu-H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ESZA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</a:rPr>
                        <a:t>11,17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4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+mn-lt"/>
                        </a:rPr>
                        <a:t>Összesen</a:t>
                      </a:r>
                      <a:endParaRPr lang="hu-H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+mn-lt"/>
                        </a:rPr>
                        <a:t> </a:t>
                      </a:r>
                      <a:endParaRPr lang="hu-H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</a:rPr>
                        <a:t>953,71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A TOP FŐ CÉLJAI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467544" y="1340769"/>
            <a:ext cx="8208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 algn="just"/>
            <a:endParaRPr lang="hu-HU" dirty="0" smtClean="0">
              <a:ea typeface="+mj-ea"/>
              <a:cs typeface="+mj-cs"/>
            </a:endParaRPr>
          </a:p>
          <a:p>
            <a:pPr algn="just"/>
            <a:r>
              <a:rPr lang="hu-HU" dirty="0" smtClean="0">
                <a:ea typeface="+mj-ea"/>
                <a:cs typeface="+mj-cs"/>
              </a:rPr>
              <a:t>Nemzeti elköteleződés: a források 60%-át gazdaságfejlesztésre szükséges fordítani → A területi operatív programok ezen gazdaságélénkítő csomag részét képezik. </a:t>
            </a:r>
          </a:p>
          <a:p>
            <a:pPr algn="just"/>
            <a:endParaRPr lang="hu-HU" dirty="0" smtClean="0">
              <a:ea typeface="+mj-ea"/>
              <a:cs typeface="+mj-cs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hu-HU" dirty="0" smtClean="0">
                <a:ea typeface="+mj-ea"/>
                <a:cs typeface="+mj-cs"/>
              </a:rPr>
              <a:t>Munkavállaló lakosság helyben boldogulásának biztosítása</a:t>
            </a:r>
          </a:p>
          <a:p>
            <a:pPr lvl="1" algn="just">
              <a:buFont typeface="Arial" pitchFamily="34" charset="0"/>
              <a:buChar char="•"/>
            </a:pPr>
            <a:endParaRPr lang="hu-HU" dirty="0" smtClean="0">
              <a:ea typeface="+mj-ea"/>
              <a:cs typeface="+mj-cs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hu-HU" dirty="0" smtClean="0">
                <a:ea typeface="+mj-ea"/>
                <a:cs typeface="+mj-cs"/>
              </a:rPr>
              <a:t>Leszakadó térségek fejlesztése, társadalmi-gazdasági potenciáljuk kibontakoztatása</a:t>
            </a:r>
          </a:p>
          <a:p>
            <a:pPr lvl="1" algn="just">
              <a:buFont typeface="Arial" pitchFamily="34" charset="0"/>
              <a:buChar char="•"/>
            </a:pPr>
            <a:endParaRPr lang="hu-HU" dirty="0" smtClean="0">
              <a:ea typeface="+mj-ea"/>
              <a:cs typeface="+mj-cs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hu-HU" dirty="0" smtClean="0">
                <a:ea typeface="+mj-ea"/>
                <a:cs typeface="+mj-cs"/>
              </a:rPr>
              <a:t>Népesség megtartása</a:t>
            </a:r>
          </a:p>
          <a:p>
            <a:pPr lvl="1" algn="just">
              <a:buFont typeface="Arial" pitchFamily="34" charset="0"/>
              <a:buChar char="•"/>
            </a:pPr>
            <a:endParaRPr lang="hu-HU" dirty="0" smtClean="0">
              <a:ea typeface="+mj-ea"/>
              <a:cs typeface="+mj-cs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hu-HU" dirty="0" smtClean="0">
                <a:ea typeface="+mj-ea"/>
                <a:cs typeface="+mj-cs"/>
              </a:rPr>
              <a:t>Társadalmi együttműködés segítése</a:t>
            </a:r>
          </a:p>
          <a:p>
            <a:endParaRPr lang="hu-HU" dirty="0">
              <a:solidFill>
                <a:srgbClr val="FF0000"/>
              </a:solidFill>
              <a:ea typeface="+mj-ea"/>
              <a:cs typeface="+mj-cs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u-HU" altLang="hu-HU" sz="2800" b="1" cap="all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TOP </a:t>
            </a:r>
            <a:r>
              <a:rPr lang="hu-HU" altLang="hu-HU" sz="2800" b="1" cap="all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prioritástengelyek</a:t>
            </a:r>
            <a:endParaRPr lang="hu-HU" sz="2800" b="1" cap="all" dirty="0">
              <a:solidFill>
                <a:srgbClr val="FFF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13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4157" y="5897564"/>
            <a:ext cx="1389843" cy="960436"/>
          </a:xfrm>
          <a:prstGeom prst="rect">
            <a:avLst/>
          </a:prstGeom>
          <a:noFill/>
        </p:spPr>
      </p:pic>
      <p:graphicFrame>
        <p:nvGraphicFramePr>
          <p:cNvPr id="14" name="Tartalom helye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07770491"/>
              </p:ext>
            </p:extLst>
          </p:nvPr>
        </p:nvGraphicFramePr>
        <p:xfrm>
          <a:off x="0" y="980728"/>
          <a:ext cx="9144000" cy="515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2639"/>
                <a:gridCol w="1032503"/>
                <a:gridCol w="1068858"/>
              </a:tblGrid>
              <a:tr h="71208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TOP prioritások</a:t>
                      </a:r>
                      <a:r>
                        <a:rPr lang="hu-HU" sz="16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és</a:t>
                      </a:r>
                      <a:r>
                        <a:rPr lang="hu-HU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intézkedések</a:t>
                      </a:r>
                      <a:r>
                        <a:rPr lang="hu-HU" sz="16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 támogatás </a:t>
                      </a:r>
                      <a:b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(Mrd HUF</a:t>
                      </a:r>
                      <a:r>
                        <a:rPr lang="hu-HU" sz="11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)*</a:t>
                      </a:r>
                      <a:endParaRPr lang="hu-HU" sz="11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Teljes támogatási összeg </a:t>
                      </a:r>
                      <a:b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(Mrd HUF</a:t>
                      </a:r>
                      <a:r>
                        <a:rPr lang="hu-HU" sz="11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)**</a:t>
                      </a:r>
                      <a:endParaRPr lang="hu-HU" sz="11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1. Térségi gazdasági környezet fejlesztése a foglalkoztatás elősegítésére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253,683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298,450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1.1. Helyi gazdasági infrastruktúra fejlesztése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97,201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114,354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1.2. Társadalmi és környezeti szempontból fenntartható turizmusfejlesztés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60,629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71,328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1.3. A gazdaságfejlesztést és a munkaerő mobilitás ösztönzését szolgáló közlekedésfejlesztés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43,457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51,126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36102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1.4. A foglalkoztatás segítése és az életminőség javítása családbarát, munkába állást segítő intézmények, közszolgáltatások fejlesztésével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52,396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61,642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2. Vállalkozásbarát, népességmegtartó településfejlesztés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125,617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147,785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2.1. Gazdaságélénkítő és népességmegtartó településfejlesztés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125,617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147,785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3. Alacsony széndioxid kibocsátású gazdaságra való áttérés kiemelten a városi területeken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170,838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200,986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3.1. Fenntartható települési közlekedésfejlesztés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63,984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75,276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3.2. Önkormányzatok energiahatékonyságának és a megújuló energia-felhasználás arányának növelése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106,854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125,710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4. A helyi közösségi szolgáltatások  fejlesztése és a társadalmi együttműködés erősítése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52,504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61,769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4.1. Egészségügyi alapellátás infrastrukturális fejlesztése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18,283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21,510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4.2. A szociális alapszolgáltatások infrastruktúrájának bővítése, fejlesztése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14,526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17,089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4.3. Leromlott városi területek rehabilitációja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19,695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23,170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5. Megyei és helyi emberi erőforrás fejlesztések, foglalkoztatás-ösztönzés  és társadalmi együttműködés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76,238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89,691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5.1. Foglalkoztatás-növelést célzó megyei és helyi foglalkoztatási együttműködések (paktumok)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56,331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66,271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5.2. A társadalmi együttműködés erősítését szolgáló helyi szintű komplex programok 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7,329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8,622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5.3. Helyi közösségi programok megvalósítása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12,578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14,798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6. Fenntartható  városfejlesztés a megyei jogú városokban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328,986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387,042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7.Közösségi szinten irányított városi helyi fejlesztések (CLLD) 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43,362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45,644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7.1. Kulturális és közösségi terek infrastrukturális fejlesztése (ERFA)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29,026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30,554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7.2 Helyi közösségszervezés a városi helyi fejlesztési stratégiához kapcsolódva (ESZA)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14,336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15,090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Végösszeg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051,23   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11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1 231,37    </a:t>
                      </a:r>
                      <a:endParaRPr lang="hu-HU" sz="1100" b="1" i="0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EFOP – TOP LEHATÁROLÁSA ÉS KAPCSOLÓDÁSA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KAPCSOLÓDÁS – LEHATÁROLÁS:</a:t>
            </a:r>
          </a:p>
          <a:p>
            <a:pPr algn="just">
              <a:buFont typeface="Arial" pitchFamily="34" charset="0"/>
              <a:buChar char="•"/>
            </a:pPr>
            <a:r>
              <a:rPr lang="hu-HU" dirty="0" smtClean="0"/>
              <a:t>Az EFOP biztosítja a közösségfejlesztési programok módszertanát és a mentorhálózatot, továbbá a több megyében megvalósuló közösségfejlesztési programokat, míg a TOP kizárólag az ERFA intézkedéseihez közvetlenül kapcsolódó programokat és helyi kihatású közösségfejlesztési folyamatokat.</a:t>
            </a:r>
          </a:p>
          <a:p>
            <a:pPr algn="just">
              <a:buFont typeface="Arial" pitchFamily="34" charset="0"/>
              <a:buChar char="•"/>
            </a:pPr>
            <a:r>
              <a:rPr lang="hu-HU" dirty="0" smtClean="0"/>
              <a:t>A TOP a városok bel- és külterületén található elmaradott településrészek rehabilitációját, míg az EFOP a nem városi területeket célozza. </a:t>
            </a:r>
          </a:p>
          <a:p>
            <a:pPr algn="just">
              <a:buFont typeface="Arial" pitchFamily="34" charset="0"/>
              <a:buChar char="•"/>
            </a:pPr>
            <a:r>
              <a:rPr lang="hu-HU" dirty="0" smtClean="0"/>
              <a:t>A </a:t>
            </a:r>
            <a:r>
              <a:rPr lang="hu-HU" dirty="0" err="1" smtClean="0"/>
              <a:t>TOP-ban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közösségi célú terek fejlesztésére kerül sor, míg az EFOP a tanulást és a kreatív tevékenységeket szolgáló terek fejlesztése valósul meg.</a:t>
            </a:r>
          </a:p>
          <a:p>
            <a:pPr algn="just">
              <a:buFont typeface="Arial" pitchFamily="34" charset="0"/>
              <a:buChar char="•"/>
            </a:pPr>
            <a:r>
              <a:rPr lang="hu-HU" dirty="0" smtClean="0"/>
              <a:t>Az egészségügyi szakellátáshoz kapcsolódó ERFA jellegű fejlesztések valamint a népegészségügyi ERFA fejlesztések és az iskola épületében található iskolaorvosi rendelők felújítása az </a:t>
            </a:r>
            <a:r>
              <a:rPr lang="hu-HU" dirty="0" err="1" smtClean="0"/>
              <a:t>EFOP-ban</a:t>
            </a:r>
            <a:r>
              <a:rPr lang="hu-HU" dirty="0" smtClean="0"/>
              <a:t> kaptak helyet. Szintén ez az ágazati operatív program kezeli az egészségügyi szektor egészére vonatkozó ESZA fejlesztéseket. </a:t>
            </a:r>
          </a:p>
          <a:p>
            <a:pPr algn="just">
              <a:buFont typeface="Arial" pitchFamily="34" charset="0"/>
              <a:buChar char="•"/>
            </a:pPr>
            <a:r>
              <a:rPr lang="hu-HU" dirty="0" smtClean="0"/>
              <a:t>A </a:t>
            </a:r>
            <a:r>
              <a:rPr lang="hu-HU" dirty="0" err="1" smtClean="0"/>
              <a:t>TOP-ból</a:t>
            </a:r>
            <a:r>
              <a:rPr lang="hu-HU" dirty="0" smtClean="0"/>
              <a:t> finanszírozott szociális alapszolgáltatásokon túlmutató, az állami szociális és gyermekvédelmi szakellátáshoz kapcsolódó infrastrukturális fejlesztéseket az EFOP finanszírozza.</a:t>
            </a:r>
          </a:p>
          <a:p>
            <a:r>
              <a:rPr lang="hu-HU" sz="2000" dirty="0" smtClean="0"/>
              <a:t> </a:t>
            </a:r>
            <a:endParaRPr lang="hu-HU" sz="2000" b="1" dirty="0" smtClean="0"/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MEGYEI KIEMELT PROJEKT/PROGRAM JAVASLATOK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611560" y="1340768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Kiemelt projekt javaslatok:</a:t>
            </a:r>
          </a:p>
          <a:p>
            <a:endParaRPr lang="hu-HU" sz="2400" dirty="0" smtClean="0"/>
          </a:p>
          <a:p>
            <a:pPr marL="514350" indent="-514350">
              <a:buAutoNum type="romanUcPeriod"/>
            </a:pPr>
            <a:r>
              <a:rPr lang="hu-HU" sz="2400" dirty="0" smtClean="0"/>
              <a:t>M</a:t>
            </a:r>
            <a:r>
              <a:rPr lang="hu-HU" sz="2400" b="1" dirty="0" smtClean="0"/>
              <a:t>unkavállalást segítő intézmények fejlesztése</a:t>
            </a:r>
          </a:p>
          <a:p>
            <a:pPr marL="514350" indent="-514350"/>
            <a:r>
              <a:rPr lang="hu-HU" sz="2400" dirty="0" smtClean="0"/>
              <a:t>II. </a:t>
            </a:r>
            <a:r>
              <a:rPr lang="hu-HU" sz="2400" b="1" dirty="0" smtClean="0"/>
              <a:t>Versenyképes üzleti infrastruktúra Békés megyében</a:t>
            </a:r>
          </a:p>
          <a:p>
            <a:pPr marL="514350" indent="-514350"/>
            <a:r>
              <a:rPr lang="hu-HU" sz="2400" dirty="0" smtClean="0"/>
              <a:t>III. </a:t>
            </a:r>
            <a:r>
              <a:rPr lang="hu-HU" sz="2400" b="1" dirty="0" smtClean="0"/>
              <a:t>Helyi gazdaság erősítése</a:t>
            </a:r>
          </a:p>
          <a:p>
            <a:pPr marL="514350" indent="-514350"/>
            <a:r>
              <a:rPr lang="hu-HU" sz="2400" dirty="0" smtClean="0"/>
              <a:t>IV. </a:t>
            </a:r>
            <a:r>
              <a:rPr lang="hu-HU" sz="2400" b="1" dirty="0" smtClean="0"/>
              <a:t>Vendégváró Békés Megye Program</a:t>
            </a:r>
          </a:p>
          <a:p>
            <a:pPr marL="514350" indent="-514350"/>
            <a:r>
              <a:rPr lang="hu-HU" sz="2400" dirty="0" smtClean="0"/>
              <a:t>V. </a:t>
            </a:r>
            <a:r>
              <a:rPr lang="hu-HU" sz="2400" b="1" dirty="0" smtClean="0"/>
              <a:t>Leszakadó társadalmi rétegek </a:t>
            </a:r>
            <a:r>
              <a:rPr lang="hu-HU" sz="2400" b="1" smtClean="0"/>
              <a:t>erősítése program</a:t>
            </a:r>
            <a:endParaRPr lang="hu-HU" sz="2400" b="1" dirty="0" smtClean="0"/>
          </a:p>
          <a:p>
            <a:pPr marL="514350" indent="-514350"/>
            <a:r>
              <a:rPr lang="hu-HU" sz="2400" dirty="0" smtClean="0"/>
              <a:t>VI. </a:t>
            </a:r>
            <a:r>
              <a:rPr lang="hu-HU" sz="2400" b="1" dirty="0" smtClean="0"/>
              <a:t>Energetikai fejlesztések egy zöldebb Békés megyéért</a:t>
            </a:r>
          </a:p>
          <a:p>
            <a:pPr marL="514350" indent="-514350"/>
            <a:r>
              <a:rPr lang="hu-HU" sz="2400" dirty="0" smtClean="0"/>
              <a:t>VII. </a:t>
            </a:r>
            <a:r>
              <a:rPr lang="hu-HU" sz="2400" b="1" dirty="0" smtClean="0"/>
              <a:t>Minőségi alapellátás Békés Megyében</a:t>
            </a:r>
          </a:p>
          <a:p>
            <a:pPr marL="514350" indent="-514350"/>
            <a:r>
              <a:rPr lang="hu-HU" sz="2400" dirty="0" smtClean="0"/>
              <a:t>VIII. </a:t>
            </a:r>
            <a:r>
              <a:rPr lang="hu-HU" sz="2400" b="1" dirty="0" smtClean="0"/>
              <a:t>Versenyképes munkaerő és vállalkozók Békés megye jövőjéért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412776"/>
            <a:ext cx="80283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NEVE: </a:t>
            </a:r>
            <a:r>
              <a:rPr lang="hu-HU" sz="2000" b="1" dirty="0" smtClean="0"/>
              <a:t>Munkavállalást segítő intézmények fejlesztése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CÉLJA: </a:t>
            </a:r>
            <a:r>
              <a:rPr lang="hu-HU" sz="2000" dirty="0" smtClean="0"/>
              <a:t>Minőségi, családbarát, munkába állást segítő intézményellátás biztosítása a megyében.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INDOKOLTSÁGA: </a:t>
            </a:r>
            <a:r>
              <a:rPr lang="hu-HU" sz="2000" dirty="0" smtClean="0"/>
              <a:t>Mind a gyermekek, mind a munkát vállalni szándékozó szülők számára szükséges a minőségi ellátás az óvodás és bölcsődés korú gyermekek számára.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FORRÁS: </a:t>
            </a:r>
            <a:r>
              <a:rPr lang="hu-HU" sz="2000" dirty="0" smtClean="0"/>
              <a:t>TOP 1.4. intézkedés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KEDVEZMÉNYEZETT(EK): </a:t>
            </a:r>
            <a:r>
              <a:rPr lang="hu-HU" sz="2000" dirty="0" smtClean="0"/>
              <a:t>Önkormányzatok, egyéb fenntartó szervezetek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CÉLCSOPORT: </a:t>
            </a:r>
            <a:r>
              <a:rPr lang="hu-HU" sz="2000" dirty="0" smtClean="0"/>
              <a:t>Munkát vállalni szándékozó szülők, 											valamint a gyermekek</a:t>
            </a:r>
          </a:p>
          <a:p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2216</TotalTime>
  <Words>2437</Words>
  <Application>Microsoft Office PowerPoint</Application>
  <PresentationFormat>Diavetítés a képernyőre (4:3 oldalarány)</PresentationFormat>
  <Paragraphs>402</Paragraphs>
  <Slides>34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Office-téma</vt:lpstr>
      <vt:lpstr>1. dia</vt:lpstr>
      <vt:lpstr>workshop</vt:lpstr>
      <vt:lpstr>Emberi Erőforrás Fejlesztési OP (efop)</vt:lpstr>
      <vt:lpstr>AZ EFOP PRIORITÁSAI</vt:lpstr>
      <vt:lpstr>A TOP FŐ CÉLJAI</vt:lpstr>
      <vt:lpstr>6. dia</vt:lpstr>
      <vt:lpstr>EFOP – TOP LEHATÁROLÁSA ÉS KAPCSOLÓDÁSA</vt:lpstr>
      <vt:lpstr>MEGYEI KIEMELT PROJEKT/PROGRAM JAVASLATOK</vt:lpstr>
      <vt:lpstr>KIEMELT PROJEKT I. Fő ADATOK</vt:lpstr>
      <vt:lpstr>KIEMELT PROJEKT I. FŐ elemei</vt:lpstr>
      <vt:lpstr>KIEMLET PROJEKT I. MILYEN EREDMÉNYT VÁRUNK TŐLE?</vt:lpstr>
      <vt:lpstr>KIEMELT PROJEKT II. Fő ADATOK</vt:lpstr>
      <vt:lpstr>KIEMELT PROJEKT II. FŐ elemei</vt:lpstr>
      <vt:lpstr>KIEMLET PROJEKT II. MILYEN EREDMÉNYT VÁRUNK TŐLE?</vt:lpstr>
      <vt:lpstr>KIEMELT PROJEKT III. Fő ADATOK</vt:lpstr>
      <vt:lpstr>KIEMELT PROJEKT III. FŐ elemei</vt:lpstr>
      <vt:lpstr>KIEMLET PROJEKT III. MILYEN EREDMÉNYT VÁRUNK TŐLE?</vt:lpstr>
      <vt:lpstr>KIEMELT PROJEKT IV. Fő ADATOK</vt:lpstr>
      <vt:lpstr>KIEMELT PROJEKT IV. FŐ elemei</vt:lpstr>
      <vt:lpstr>KIEMLET PROJEKT IV. MILYEN EREDMÉNYT VÁRUNK TŐLE?</vt:lpstr>
      <vt:lpstr>KIEMELT PROJEKT V. Fő ADATOK</vt:lpstr>
      <vt:lpstr>KIEMELT PROJEKT V. FŐ elemei</vt:lpstr>
      <vt:lpstr>KIEMLET PROJEKT V. MILYEN EREDMÉNYT VÁRUNK TŐLE?</vt:lpstr>
      <vt:lpstr>KIEMELT PROJEKT VI. Fő ADATOK</vt:lpstr>
      <vt:lpstr>KIEMELT PROJEKT VI. FŐ elemei</vt:lpstr>
      <vt:lpstr>KIEMLET PROJEKT VI. MILYEN EREDMÉNYT VÁRUNK TŐLE?</vt:lpstr>
      <vt:lpstr>KIEMELT PROJEKT VII. Fő ADATOK</vt:lpstr>
      <vt:lpstr>KIEMELT PROJEKT VII. FŐ elemei</vt:lpstr>
      <vt:lpstr>KIEMLET PROJEKT VII. MILYEN EREDMÉNYT VÁRUNK TŐLE?</vt:lpstr>
      <vt:lpstr>KIEMELT PROJEKT VIII. Fő ADATOK</vt:lpstr>
      <vt:lpstr>KIEMELT PROJEKT VIII. FŐ elemei</vt:lpstr>
      <vt:lpstr>KIEMLET PROJEKT VIII. MILYEN EREDMÉNYT VÁRUNK TŐLE?</vt:lpstr>
      <vt:lpstr>KÉRDÉSEK, JAVASLATOK</vt:lpstr>
      <vt:lpstr>KÖSZÖNÖM  megtisztelő figyelmüket, RÉSZVÉTELÜKET!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 </cp:lastModifiedBy>
  <cp:revision>303</cp:revision>
  <dcterms:created xsi:type="dcterms:W3CDTF">2014-03-03T11:13:53Z</dcterms:created>
  <dcterms:modified xsi:type="dcterms:W3CDTF">2016-01-07T17:12:01Z</dcterms:modified>
</cp:coreProperties>
</file>