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92" r:id="rId2"/>
    <p:sldId id="293" r:id="rId3"/>
    <p:sldId id="260" r:id="rId4"/>
    <p:sldId id="291" r:id="rId5"/>
    <p:sldId id="290" r:id="rId6"/>
    <p:sldId id="298" r:id="rId7"/>
    <p:sldId id="287" r:id="rId8"/>
    <p:sldId id="275" r:id="rId9"/>
    <p:sldId id="276" r:id="rId10"/>
    <p:sldId id="277" r:id="rId11"/>
    <p:sldId id="27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94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77" d="100"/>
          <a:sy n="77" d="100"/>
        </p:scale>
        <p:origin x="-136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595021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TÁMOP 7.2.1.  PROJEKT KERETÉBEN</a:t>
            </a:r>
            <a:r>
              <a:rPr lang="hu-HU" dirty="0" smtClean="0"/>
              <a:t>:</a:t>
            </a:r>
          </a:p>
          <a:p>
            <a:pPr algn="ctr"/>
            <a:endParaRPr lang="hu-HU" dirty="0" smtClean="0"/>
          </a:p>
          <a:p>
            <a:pPr algn="ctr"/>
            <a:r>
              <a:rPr lang="hu-HU" sz="2000" b="1" dirty="0" smtClean="0"/>
              <a:t>A „Szinergiavizsgálat más operatív programmal, az egymásra épülő programok nevesítése” főtevékenységen belül</a:t>
            </a:r>
          </a:p>
          <a:p>
            <a:pPr algn="ctr"/>
            <a:endParaRPr lang="hu-HU" dirty="0" smtClean="0"/>
          </a:p>
          <a:p>
            <a:pPr algn="ctr"/>
            <a:r>
              <a:rPr lang="hu-HU" b="1" i="1" dirty="0" smtClean="0"/>
              <a:t>„VP-ből finanszírozható az </a:t>
            </a:r>
            <a:r>
              <a:rPr lang="hu-HU" b="1" i="1" dirty="0" err="1" smtClean="0"/>
              <a:t>EFOP-hoz</a:t>
            </a:r>
            <a:r>
              <a:rPr lang="hu-HU" b="1" i="1" dirty="0" smtClean="0"/>
              <a:t> kapcsolódó programok/projektek”</a:t>
            </a:r>
          </a:p>
          <a:p>
            <a:pPr algn="ctr"/>
            <a:endParaRPr lang="hu-HU" b="1" i="1" dirty="0" smtClean="0"/>
          </a:p>
          <a:p>
            <a:pPr algn="ctr"/>
            <a:r>
              <a:rPr lang="hu-HU" b="1" i="1" dirty="0" smtClean="0"/>
              <a:t>című </a:t>
            </a:r>
            <a:r>
              <a:rPr lang="hu-HU" b="1" i="1" dirty="0" err="1" smtClean="0"/>
              <a:t>workshop</a:t>
            </a:r>
            <a:r>
              <a:rPr lang="hu-HU" b="1" i="1" dirty="0" smtClean="0"/>
              <a:t>.</a:t>
            </a:r>
          </a:p>
          <a:p>
            <a:pPr algn="ctr"/>
            <a:r>
              <a:rPr lang="hu-HU" i="1" dirty="0" smtClean="0"/>
              <a:t>Helyszín: Békéscsaba</a:t>
            </a:r>
          </a:p>
          <a:p>
            <a:pPr algn="ctr"/>
            <a:r>
              <a:rPr lang="hu-HU" i="1" dirty="0" smtClean="0"/>
              <a:t>Időpont: 2015.12.17.</a:t>
            </a:r>
          </a:p>
          <a:p>
            <a:pPr algn="ctr"/>
            <a:endParaRPr lang="hu-HU" b="1" i="1" dirty="0" smtClean="0"/>
          </a:p>
          <a:p>
            <a:pPr algn="ctr"/>
            <a:r>
              <a:rPr lang="hu-HU" i="1" dirty="0" smtClean="0"/>
              <a:t>Készítette: Projektfelügyelet Kft.</a:t>
            </a:r>
          </a:p>
          <a:p>
            <a:pPr algn="ctr"/>
            <a:endParaRPr lang="hu-HU" i="1" dirty="0" smtClean="0"/>
          </a:p>
          <a:p>
            <a:pPr algn="ctr"/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pPr algn="just"/>
            <a:r>
              <a:rPr lang="hu-HU" dirty="0"/>
              <a:t>A családok, fiatalok segítése érdekében fel kell készíteni a célcsoportot a pályázatokon való részvételre! Bővíteni kell az adózási és adminisztratív ismereteket, az egészséges élelmiszerek előállításával kapcsolatos jogszabályokat, előre kell mozdítani a hálózatosodást, bővíteni kell a piaci ismereteket, a termékek forgalomba hozatali szabályaival kapcsolatos képzésekre van szükség. Tudatosítani kell a minőségbiztosítási rendszerek szükségességét, és felkészíteni őket a megfelelésre! Azonosítani kell a helyi termékeket, és azokat a piacra kell juttatni! Segíteni kell az esélyegyenlőségi célcsoportokat, hogy megszerezzék azt az alapvégzettséget, amellyel részt tudnak venni a pályázatokon! A már nyertes gazdák számára piaci és csomagolástechnikai, technológiahasználati képzéseket kell szervezni, a már nyertes fiatal gazdákat egy mentorhálózat kiépítésével kell támogatni az elszámolásban, a projekt fenntartásában. </a:t>
            </a:r>
            <a:r>
              <a:rPr lang="hu-HU" dirty="0" smtClean="0"/>
              <a:t>Képzésekkel a </a:t>
            </a:r>
            <a:r>
              <a:rPr lang="hu-HU" dirty="0"/>
              <a:t>versenyképességüket és foglalkoztatási erejüket meg kell teremteni, erősíteni kell</a:t>
            </a:r>
            <a:r>
              <a:rPr lang="hu-HU" dirty="0" smtClean="0"/>
              <a:t>.</a:t>
            </a:r>
            <a:endParaRPr lang="hu-HU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r>
              <a:rPr lang="hu-HU" sz="2000" dirty="0"/>
              <a:t>VP: 500 nyertes fiatal </a:t>
            </a:r>
            <a:r>
              <a:rPr lang="hu-HU" sz="2000" dirty="0" smtClean="0"/>
              <a:t>gazda</a:t>
            </a:r>
            <a:endParaRPr lang="hu-HU" sz="2000" dirty="0"/>
          </a:p>
          <a:p>
            <a:r>
              <a:rPr lang="hu-HU" sz="2000" dirty="0"/>
              <a:t>100 diverzifikációs projekt </a:t>
            </a:r>
            <a:endParaRPr lang="hu-HU" sz="2000" dirty="0" smtClean="0"/>
          </a:p>
          <a:p>
            <a:endParaRPr lang="hu-HU" sz="2000" dirty="0"/>
          </a:p>
          <a:p>
            <a:r>
              <a:rPr lang="hu-HU" sz="2000" dirty="0"/>
              <a:t>EFOP 331 </a:t>
            </a:r>
            <a:r>
              <a:rPr lang="hu-HU" sz="2000" dirty="0" smtClean="0"/>
              <a:t>Tanoda: </a:t>
            </a:r>
            <a:r>
              <a:rPr lang="hu-HU" sz="2000" dirty="0"/>
              <a:t>10 nyertes projekt </a:t>
            </a:r>
            <a:endParaRPr lang="hu-HU" sz="2000" dirty="0" smtClean="0"/>
          </a:p>
          <a:p>
            <a:r>
              <a:rPr lang="hu-HU" sz="2000" dirty="0"/>
              <a:t>EFOP 121 Védőháló a családokért </a:t>
            </a:r>
            <a:r>
              <a:rPr lang="hu-HU" sz="2000" dirty="0" smtClean="0"/>
              <a:t>: </a:t>
            </a:r>
            <a:r>
              <a:rPr lang="hu-HU" sz="2000" dirty="0"/>
              <a:t>10 nyertes projekt </a:t>
            </a:r>
            <a:endParaRPr lang="hu-HU" sz="2000" dirty="0" smtClean="0"/>
          </a:p>
          <a:p>
            <a:r>
              <a:rPr lang="hu-HU" sz="2000" dirty="0"/>
              <a:t>EFOP 122 Ifjúsági Programok</a:t>
            </a:r>
            <a:r>
              <a:rPr lang="hu-HU" sz="2000" dirty="0" smtClean="0"/>
              <a:t>: </a:t>
            </a:r>
            <a:r>
              <a:rPr lang="hu-HU" sz="2000" dirty="0"/>
              <a:t>10 nyertes projekt </a:t>
            </a:r>
            <a:endParaRPr lang="hu-HU" sz="2000" dirty="0" smtClean="0"/>
          </a:p>
          <a:p>
            <a:r>
              <a:rPr lang="hu-HU" sz="2000" dirty="0" smtClean="0"/>
              <a:t>Egyéb EFOP: 600 </a:t>
            </a:r>
            <a:r>
              <a:rPr lang="hu-HU" sz="2000" dirty="0"/>
              <a:t>hátrányos helyzetű vállalkozóvá válása, hosszú távú megélhetésének </a:t>
            </a:r>
            <a:r>
              <a:rPr lang="hu-HU" sz="2000" dirty="0" smtClean="0"/>
              <a:t>biztosítása</a:t>
            </a:r>
            <a:endParaRPr lang="hu-HU" sz="2000" dirty="0"/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 smtClean="0"/>
              <a:t>Békés </a:t>
            </a:r>
            <a:r>
              <a:rPr lang="hu-HU" sz="2000" dirty="0"/>
              <a:t>megye, az ország éléskamrája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Mezőgazdasági termelés technológiai és humán hátterének a fejlesztése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Jó Mezőgazdasági adottságok, foglalkoztatási potenciál jobb kihasználása, humán fejlesztések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VP 6 Mrd Ft, EFOP 1,5 Mrd Ft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VP: őstermelők</a:t>
            </a:r>
            <a:r>
              <a:rPr lang="hu-HU" sz="2000" dirty="0"/>
              <a:t>, egyéni vállalkozók, mezőgazdasági profilú gazdasági társaságok. </a:t>
            </a:r>
            <a:r>
              <a:rPr lang="hu-HU" sz="2000" dirty="0" smtClean="0"/>
              <a:t>EFOP: kiemelt </a:t>
            </a:r>
            <a:r>
              <a:rPr lang="hu-HU" sz="2000" dirty="0"/>
              <a:t>projektek végrehajtói, egyéb civil szervezetek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/>
              <a:t>A fő célcsoport a vidéki térségekben élő munkanélküliek, akik tipikusan hátrányos helyzetűek (pályakezdők, munkanélküliek, alacsony iskolai végzettségűek, romák)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pPr algn="just"/>
            <a:r>
              <a:rPr lang="hu-HU" sz="2000" dirty="0"/>
              <a:t>A kertészeti tevékenységet folytatók felkészítése a kertészeti pályázatokra, állattartókat az állattartó telep korszerűsítésre, a szántóföldi növénytermelőket a szárító és terménytárolós pályázatra, területalapú támogatás és AKG program igénybevétele.</a:t>
            </a:r>
          </a:p>
          <a:p>
            <a:pPr algn="just"/>
            <a:r>
              <a:rPr lang="hu-HU" sz="2000" dirty="0"/>
              <a:t>A már nyertes fiatal gazdákat ebbe továbbléptetni, a már ilyen tevékenységet folytatók koordinálása, képzések, esélyegyenlőségi beavatkozások, gyakorlati képzőhelyekké válás támogatása, higiénia, egészséges munkahely kialakítása, élőmunka-igényes ágazatokban hátrányos helyzetűek foglalkoztatásának bővítése</a:t>
            </a:r>
            <a:r>
              <a:rPr lang="hu-HU" sz="1900" dirty="0" smtClean="0"/>
              <a:t>.</a:t>
            </a:r>
            <a:endParaRPr lang="hu-HU" sz="19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r>
              <a:rPr lang="hu-HU" sz="2000" dirty="0"/>
              <a:t>15 db kertészet korszerűsítésével 30 új munkahely létrehozása</a:t>
            </a:r>
          </a:p>
          <a:p>
            <a:r>
              <a:rPr lang="hu-HU" sz="2000" dirty="0"/>
              <a:t>10 állattartó telep korszerűsítése: 20 új munkahely</a:t>
            </a:r>
          </a:p>
          <a:p>
            <a:r>
              <a:rPr lang="hu-HU" sz="2000" dirty="0"/>
              <a:t>5 baromfinevelő telep korszerűsítése: 10 új munkahely</a:t>
            </a:r>
          </a:p>
          <a:p>
            <a:r>
              <a:rPr lang="hu-HU" sz="2000" dirty="0"/>
              <a:t>15 szárító korszerűsítése/ kisméretű gabonatároló létesítése: 15 új munkahely</a:t>
            </a:r>
          </a:p>
          <a:p>
            <a:r>
              <a:rPr lang="hu-HU" sz="2000" dirty="0"/>
              <a:t>EFOP: 1000 hátrányos helyzetű (akár ideiglenes) foglalkoztatásának a támogatása, 1500 fő képzése, 10 szemléletformáló kampány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9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tx2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sz="2000" dirty="0"/>
              <a:t>Békés megye, az élelmiszeripar fellegvára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Hozzáadott érték növelése, az </a:t>
            </a:r>
            <a:r>
              <a:rPr lang="hu-HU" sz="2000" dirty="0" err="1" smtClean="0"/>
              <a:t>élelmiszerfeldolgozást</a:t>
            </a:r>
            <a:r>
              <a:rPr lang="hu-HU" sz="2000" dirty="0" smtClean="0"/>
              <a:t> végző cégek támogatása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Meglévő alapok (működő/bezárt üzemek), jelentős foglalkoztatási potenciál, minőségi alapanyagok megléte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VP 4 Mrd, EFOP 1 Mrd Ft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VP: mezőgazdasági </a:t>
            </a:r>
            <a:r>
              <a:rPr lang="hu-HU" sz="2000" dirty="0"/>
              <a:t>profilú gazdasági társaságok, egyéni vállalkozók. </a:t>
            </a:r>
            <a:r>
              <a:rPr lang="hu-HU" sz="2000" dirty="0" smtClean="0"/>
              <a:t>EFOP: </a:t>
            </a:r>
            <a:r>
              <a:rPr lang="hu-HU" sz="2000" dirty="0"/>
              <a:t>a kiemelt projektek végrehajtói, egyéb civil </a:t>
            </a:r>
            <a:r>
              <a:rPr lang="hu-HU" sz="2000" dirty="0" smtClean="0"/>
              <a:t>szervezetek</a:t>
            </a:r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 smtClean="0"/>
              <a:t>vidéki </a:t>
            </a:r>
            <a:r>
              <a:rPr lang="hu-HU" sz="2000" dirty="0"/>
              <a:t>térségekben élő munkanélküliek, akik tipikusan hátrányos helyzetűek (pályakezdők, munkanélküliek, alacsony iskolai végzettségűek, romák).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megtermelt élelmiszerek minél magasabb </a:t>
            </a:r>
            <a:r>
              <a:rPr lang="hu-HU" dirty="0" err="1"/>
              <a:t>feldolgozottsági</a:t>
            </a:r>
            <a:r>
              <a:rPr lang="hu-HU" dirty="0"/>
              <a:t> fokban hagyják el a megyét, így a helyben élők jövedelemszerzése is javuljon. </a:t>
            </a:r>
          </a:p>
          <a:p>
            <a:pPr algn="just"/>
            <a:r>
              <a:rPr lang="hu-HU" dirty="0" smtClean="0"/>
              <a:t>A megyében </a:t>
            </a:r>
            <a:r>
              <a:rPr lang="hu-HU" dirty="0"/>
              <a:t>minél többen tudjanak részt venni a </a:t>
            </a:r>
            <a:r>
              <a:rPr lang="hu-HU" dirty="0" smtClean="0"/>
              <a:t>VP élelmiszer-feldolgozás </a:t>
            </a:r>
            <a:r>
              <a:rPr lang="hu-HU" dirty="0"/>
              <a:t>fejlesztéseinek támogatása megnevezésű intézkedésen, és az </a:t>
            </a:r>
            <a:r>
              <a:rPr lang="hu-HU" dirty="0" err="1"/>
              <a:t>EFOP-os</a:t>
            </a:r>
            <a:r>
              <a:rPr lang="hu-HU" dirty="0"/>
              <a:t> programokkal is fejleszteni tudják a célcsoportokat. </a:t>
            </a:r>
          </a:p>
          <a:p>
            <a:pPr algn="just"/>
            <a:r>
              <a:rPr lang="hu-HU" dirty="0" smtClean="0"/>
              <a:t>Célszerű hálózatot </a:t>
            </a:r>
            <a:r>
              <a:rPr lang="hu-HU" dirty="0"/>
              <a:t>létrehozni, amelyek a feladata lenne a szereplők tájékoztatása a pályázati kiírásokról, a szereplők felkészítése a pályázatokra, az elszámolások segítése, </a:t>
            </a:r>
            <a:r>
              <a:rPr lang="hu-HU" dirty="0" err="1"/>
              <a:t>nyomonkövetés</a:t>
            </a:r>
            <a:r>
              <a:rPr lang="hu-HU" dirty="0"/>
              <a:t> támogatása. </a:t>
            </a:r>
            <a:r>
              <a:rPr lang="hu-HU" dirty="0" smtClean="0"/>
              <a:t>A megyei </a:t>
            </a:r>
            <a:r>
              <a:rPr lang="hu-HU" dirty="0"/>
              <a:t>szereplők beszállítóvá </a:t>
            </a:r>
            <a:r>
              <a:rPr lang="hu-HU" dirty="0" smtClean="0"/>
              <a:t>válásának támogatása, </a:t>
            </a:r>
            <a:r>
              <a:rPr lang="hu-HU" dirty="0"/>
              <a:t>felkészíteni őket a minőségbiztosítási rendszerek elvárásaira, az azoknak való megfelelés fontosságára. </a:t>
            </a:r>
            <a:r>
              <a:rPr lang="hu-HU" dirty="0" smtClean="0"/>
              <a:t>A lehetséges </a:t>
            </a:r>
            <a:r>
              <a:rPr lang="hu-HU" dirty="0"/>
              <a:t>integrációk megszervezése, az  agrármarketing támogatása. A közmunka-program termékeinek a feldolgozása, vágópontok kialakítása is kívánatos, a kertészetkorszerűsítési pályázaton csomagolók, hűtőházak, manipuláló terek minél nagyobb számú építése</a:t>
            </a:r>
          </a:p>
          <a:p>
            <a:pPr algn="just"/>
            <a:r>
              <a:rPr lang="hu-HU" dirty="0"/>
              <a:t>A VP-s programokra építve/ azokat kiszolgálva a hátrányos helyzetűek foglalkoztatásra való felkészítése, képzése is fontos, illetve a beszállítók képzése a minőségi </a:t>
            </a:r>
            <a:r>
              <a:rPr lang="hu-HU" dirty="0" smtClean="0"/>
              <a:t>követelményekről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III.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dirty="0"/>
              <a:t>10 élelmiszer-feldolgozó </a:t>
            </a:r>
            <a:r>
              <a:rPr lang="hu-HU" sz="2000" dirty="0" smtClean="0"/>
              <a:t>korszerűsítése, 100 </a:t>
            </a:r>
            <a:r>
              <a:rPr lang="hu-HU" sz="2000" dirty="0"/>
              <a:t>munkahely megőrzése, 20 új munkahely</a:t>
            </a:r>
          </a:p>
          <a:p>
            <a:r>
              <a:rPr lang="hu-HU" sz="2000" dirty="0"/>
              <a:t>5 hűtőház </a:t>
            </a:r>
            <a:r>
              <a:rPr lang="hu-HU" sz="2000" dirty="0" smtClean="0"/>
              <a:t>építése, </a:t>
            </a:r>
            <a:r>
              <a:rPr lang="hu-HU" sz="2000" dirty="0"/>
              <a:t>25 munkahely megőrzése, 5 új munkahely</a:t>
            </a:r>
          </a:p>
          <a:p>
            <a:r>
              <a:rPr lang="hu-HU" sz="2000" dirty="0"/>
              <a:t>5 csomagolóüzem és/vagy </a:t>
            </a:r>
            <a:r>
              <a:rPr lang="hu-HU" sz="2000" dirty="0" err="1"/>
              <a:t>manipulálótér</a:t>
            </a:r>
            <a:r>
              <a:rPr lang="hu-HU" sz="2000" dirty="0"/>
              <a:t> </a:t>
            </a:r>
            <a:r>
              <a:rPr lang="hu-HU" sz="2000" dirty="0" smtClean="0"/>
              <a:t>létesítése, </a:t>
            </a:r>
            <a:r>
              <a:rPr lang="hu-HU" sz="2000" dirty="0"/>
              <a:t>25 munkahely megőrzése, 5 új munkahely</a:t>
            </a:r>
          </a:p>
          <a:p>
            <a:r>
              <a:rPr lang="hu-HU" sz="2000" dirty="0"/>
              <a:t>EFOP: 200 hátrányos helyzetű foglalkoztatása, 400 fő képzése, 10 szemléletformáló kampány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9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95812"/>
            <a:ext cx="80283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tx2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NEVE:</a:t>
            </a:r>
            <a:r>
              <a:rPr lang="hu-HU" sz="2000" dirty="0"/>
              <a:t>Békés megye, az élhető vidék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VP-s fejlesztési lehetőségek lehívása, megújuló infrastruktúra humán fejlesztésekre felhasználása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Önkormányzati fejlesztésekben a részarányos összegek lehívása, intézményi kapacitáskihasználtság javítása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VP: </a:t>
            </a:r>
            <a:r>
              <a:rPr lang="hu-HU" sz="2000" dirty="0" smtClean="0"/>
              <a:t>3,5 Mrd FT EFOP: 3 Mrd Ft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 smtClean="0"/>
              <a:t>VP: kistérségi </a:t>
            </a:r>
            <a:r>
              <a:rPr lang="hu-HU" sz="2000" dirty="0"/>
              <a:t>társulások, önkormányzatok, civil szervezetek. </a:t>
            </a:r>
            <a:r>
              <a:rPr lang="hu-HU" sz="2000" dirty="0" smtClean="0"/>
              <a:t>EFOP: </a:t>
            </a:r>
            <a:r>
              <a:rPr lang="hu-HU" sz="2000" dirty="0"/>
              <a:t>kiemelt projektek végrehajtói, egyéb civil szervezetek</a:t>
            </a: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/>
              <a:t>a vidéki térségekben élő munkanélküliek, </a:t>
            </a:r>
            <a:r>
              <a:rPr lang="hu-HU" sz="2000" dirty="0" smtClean="0"/>
              <a:t>hátrányos </a:t>
            </a:r>
            <a:r>
              <a:rPr lang="hu-HU" sz="2000" dirty="0"/>
              <a:t>helyzetűek 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pPr algn="just"/>
            <a:r>
              <a:rPr lang="hu-HU" dirty="0" smtClean="0"/>
              <a:t>Települések</a:t>
            </a:r>
            <a:r>
              <a:rPr lang="hu-HU" dirty="0"/>
              <a:t>, civil szervezetek támogatása a helyi infrastrukturális pályázatokon való részvételre (100 fő alatti települések „</a:t>
            </a:r>
            <a:r>
              <a:rPr lang="hu-HU" dirty="0" err="1"/>
              <a:t>mini-IKSZT</a:t>
            </a:r>
            <a:r>
              <a:rPr lang="hu-HU" dirty="0"/>
              <a:t>”</a:t>
            </a:r>
            <a:r>
              <a:rPr lang="hu-HU" dirty="0" err="1"/>
              <a:t>-i</a:t>
            </a:r>
            <a:r>
              <a:rPr lang="hu-HU" dirty="0"/>
              <a:t>, karbantartó gépek vásárlása, falubusz-program, közbiztonság-javítás, közkonyha-felújítás, településképet meghatározó épületek korszerűsítése</a:t>
            </a:r>
            <a:r>
              <a:rPr lang="hu-HU" dirty="0" smtClean="0"/>
              <a:t>.</a:t>
            </a:r>
          </a:p>
          <a:p>
            <a:pPr algn="just"/>
            <a:r>
              <a:rPr lang="hu-HU" dirty="0"/>
              <a:t>A VP-s önkormányzati fejlesztések közül minél többet a megyébe kell hozni, annak érdekében, hogy elsősorban a vidéki, gyakran szolgáltatáshiányos területeken is a lakosság hozzáférhessen azokhoz a közszolgáltatásokhoz, amelyek megilletik őket. A megye és a komplex porgrammal fejlesztendő kistérségek további leszakadásának a megállításának egyik fontos lépcsője ez!</a:t>
            </a:r>
          </a:p>
          <a:p>
            <a:pPr algn="just"/>
            <a:r>
              <a:rPr lang="hu-HU" dirty="0"/>
              <a:t>amennyiben nincsenek olyan szereplők, amelyek felkészítik, tájékoztatják a megye szereplőit a pályázati lehetőségekről, akkor azok nem nyújtanak be pályázatot, és így nem is tudnak fejleszteni. </a:t>
            </a:r>
          </a:p>
          <a:p>
            <a:pPr algn="just"/>
            <a:r>
              <a:rPr lang="hu-HU" dirty="0"/>
              <a:t>Félő, hogy a VP-n belül megnyíló pályázati lehetőségeknél ez ismét megtörténik, és a megye ismét lemarad a civil szervezetek, önkormányzatok fejlesztéseit támogató </a:t>
            </a:r>
            <a:r>
              <a:rPr lang="hu-HU" dirty="0" smtClean="0"/>
              <a:t>intézkedésekről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workshop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556792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r>
              <a:rPr lang="hu-HU" sz="2400" dirty="0" smtClean="0"/>
              <a:t>MI A CÉLJA ENNEK A WORKSHOPNAK?</a:t>
            </a:r>
          </a:p>
          <a:p>
            <a:endParaRPr lang="hu-HU" sz="2400" dirty="0" smtClean="0"/>
          </a:p>
          <a:p>
            <a:r>
              <a:rPr lang="hu-HU" sz="2400" dirty="0" smtClean="0"/>
              <a:t>MIRŐL FOG SZÓLNI EZ AZ ELŐADÁS?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EFOP BEMUTATÁS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VP BEMUTATÁS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EFOP ÉS </a:t>
            </a:r>
            <a:r>
              <a:rPr lang="hu-HU" sz="2400" dirty="0"/>
              <a:t>V</a:t>
            </a:r>
            <a:r>
              <a:rPr lang="hu-HU" sz="2400" dirty="0" smtClean="0"/>
              <a:t>P KAPCSOLATA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KIEMELT PROGRAM/PROJEKT ÖTELTEK BEMUTATÁSA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KÉRDÉSEK, JAVASLATOK ÁTBESZÉLÉSE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IV.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/>
              <a:t>VP: legalább 20 közösségi funkciót ellátó épület energetikai  korszerűsítése: 60 000 fő közszolgáltatásokhoz való hozzáférése javul, 20 település utcaképe javul</a:t>
            </a:r>
          </a:p>
          <a:p>
            <a:pPr algn="just"/>
            <a:r>
              <a:rPr lang="hu-HU" sz="2000" dirty="0"/>
              <a:t>20 piac korszerűsítése: 2000 őstermelő értékesítési lehetősége javul</a:t>
            </a:r>
          </a:p>
          <a:p>
            <a:pPr algn="just"/>
            <a:r>
              <a:rPr lang="hu-HU" sz="2000" dirty="0"/>
              <a:t>legalább 30 külterületi mezőgazdasági út korszerűsítése: 3000 őstermelő gazdasági feltétele javul</a:t>
            </a:r>
          </a:p>
          <a:p>
            <a:pPr algn="just"/>
            <a:r>
              <a:rPr lang="hu-HU" sz="2000" dirty="0"/>
              <a:t>legalább 30 közétkeztetést végző konyhafejlesztés : 90 000 fő élelmezése javul</a:t>
            </a:r>
          </a:p>
          <a:p>
            <a:pPr algn="just"/>
            <a:r>
              <a:rPr lang="hu-HU" sz="2000" dirty="0" smtClean="0"/>
              <a:t>legalább </a:t>
            </a:r>
            <a:r>
              <a:rPr lang="hu-HU" sz="2000" dirty="0"/>
              <a:t>30-30 polgár/mezőőri és tanya/falugondnoki gépjármű beszerzése: 120 000 fő közszolgáltatásokhoz való hozzáférése javul</a:t>
            </a:r>
          </a:p>
          <a:p>
            <a:pPr algn="just"/>
            <a:r>
              <a:rPr lang="hu-HU" sz="2000" dirty="0"/>
              <a:t>Legalább 50 önkormányzatnál útkarbantartó eszköz vásárlása: 150 000 fő közszolgáltatásokhoz való hozzáférése javul</a:t>
            </a:r>
          </a:p>
          <a:p>
            <a:r>
              <a:rPr lang="hu-HU" sz="2000" dirty="0"/>
              <a:t>EFOP: 20000 fő bevonása (ebből 10000 gyerek)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9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tx2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sz="2000" dirty="0"/>
              <a:t>Békés megye, az összefogás mintája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CÉLJA: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INDOKOLTSÁGA: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VP: 2,4 Mrd Ft, EFOP: 1 Mrd Ft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</a:t>
            </a: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pPr algn="just"/>
            <a:r>
              <a:rPr lang="hu-HU" sz="2000" dirty="0"/>
              <a:t>Békés megyei önkormányzat, LEADER </a:t>
            </a:r>
            <a:r>
              <a:rPr lang="hu-HU" sz="2000" dirty="0" err="1"/>
              <a:t>HACS-ok</a:t>
            </a:r>
            <a:r>
              <a:rPr lang="hu-HU" sz="2000" dirty="0"/>
              <a:t>, NAK és MNVH munkájának összehangolása, térségek közötti és nemzetközi projektek generálásának támogatása, megyei szociális szövetkezetek </a:t>
            </a:r>
            <a:r>
              <a:rPr lang="hu-HU" sz="2000" dirty="0" smtClean="0"/>
              <a:t>fejlesztése, termelői és értékesítő szövetkezetek létrehozása, agrár innováció fejlesztése, ezen alapokra építve komplex humán felzárkóztató programok kidolgozása és végrehajtása.</a:t>
            </a:r>
            <a:endParaRPr lang="hu-HU" sz="2000" dirty="0"/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r>
              <a:rPr lang="hu-HU" sz="2000" dirty="0"/>
              <a:t>VP: 6 térségek közötti és 4 nemzetközi együttműködési projekt: </a:t>
            </a:r>
          </a:p>
          <a:p>
            <a:pPr algn="just"/>
            <a:r>
              <a:rPr lang="hu-HU" sz="2000" dirty="0"/>
              <a:t>3 </a:t>
            </a:r>
            <a:r>
              <a:rPr lang="hu-HU" sz="2000" dirty="0" err="1"/>
              <a:t>TÉSz</a:t>
            </a:r>
            <a:r>
              <a:rPr lang="hu-HU" sz="2000" dirty="0"/>
              <a:t> létrehozása: 1000 mezőgazdasági termelő értékesítési biztonságának a növelése</a:t>
            </a:r>
          </a:p>
          <a:p>
            <a:pPr algn="just"/>
            <a:r>
              <a:rPr lang="hu-HU" sz="2000" dirty="0"/>
              <a:t>10 kis gazdasági szereplők együttműködései: legalább 50 mezőgazdasági termelő termelési feltételeinek a javítása</a:t>
            </a:r>
          </a:p>
          <a:p>
            <a:pPr algn="just"/>
            <a:r>
              <a:rPr lang="hu-HU" sz="2000" dirty="0"/>
              <a:t>3 Agrár-Innovációs Operatív Csoport létrehozása:  3 Békés megyéhez kötődő </a:t>
            </a:r>
            <a:r>
              <a:rPr lang="hu-HU" sz="2000" dirty="0" err="1"/>
              <a:t>agrárinnováció</a:t>
            </a:r>
            <a:r>
              <a:rPr lang="hu-HU" sz="2000" dirty="0"/>
              <a:t> végrehajtása</a:t>
            </a:r>
          </a:p>
          <a:p>
            <a:pPr algn="just"/>
            <a:r>
              <a:rPr lang="hu-HU" sz="2000" dirty="0"/>
              <a:t>30 Szolidáris gazdálkodás együttműködés: 30 szociális szövetkezet és így 300 hátrányos helyzetű megélhetési feltételeinek a javítása</a:t>
            </a:r>
          </a:p>
          <a:p>
            <a:pPr algn="just"/>
            <a:r>
              <a:rPr lang="hu-HU" sz="2000" dirty="0"/>
              <a:t>Legalább 10 szakmai tanulmányút, csereprogram és gyakornoki program megvalósítása: 300 személy részére korszerű, naprakész és piacképes információ átadása</a:t>
            </a:r>
          </a:p>
          <a:p>
            <a:pPr algn="just"/>
            <a:r>
              <a:rPr lang="hu-HU" sz="2000" dirty="0"/>
              <a:t>EFOP: 1.7. intézkedésen belül 2 db pályázat megvalósítása (sarkadi és mezőkovácsházi kistérség), 5.2. intézkedésen belül 3 pályázat megvalósítása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9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tx2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sz="2000" dirty="0"/>
              <a:t>Békés megye, a természeti értékek tárháza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Remek táji adottságokra építve </a:t>
            </a:r>
            <a:r>
              <a:rPr lang="hu-HU" sz="2000" dirty="0" err="1" smtClean="0"/>
              <a:t>biodiverzitás</a:t>
            </a:r>
            <a:r>
              <a:rPr lang="hu-HU" sz="2000" dirty="0" smtClean="0"/>
              <a:t> megtartása, ökológiai gazdálkodás, tájgazdálkodás népszerűsítése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fenntartható, táji adottságoknak megfelelő gazdálkodási formák kialakítása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VP: </a:t>
            </a:r>
            <a:r>
              <a:rPr lang="hu-HU" sz="2000" dirty="0" smtClean="0"/>
              <a:t>1 Mrd Ft, EFOP: 0,5 Mrd Ft</a:t>
            </a:r>
          </a:p>
          <a:p>
            <a:endParaRPr lang="hu-HU" sz="8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KEDVEZMÉNYEZETT(EK):</a:t>
            </a:r>
            <a:r>
              <a:rPr lang="hu-HU" sz="2000" dirty="0"/>
              <a:t>őstermelők, mezőgazdasági vállalkozások</a:t>
            </a:r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CÉLCSOPORT:</a:t>
            </a:r>
            <a:r>
              <a:rPr lang="hu-HU" sz="2000" dirty="0" smtClean="0"/>
              <a:t>vidéki </a:t>
            </a:r>
            <a:r>
              <a:rPr lang="hu-HU" sz="2000" dirty="0"/>
              <a:t>térségekben működő vállalkozások, és az általuk foglalkoztatott alkalmi munkavállalók, munkanélküliek, akik tipikusan hátrányos helyzetűek (pályakezdők, munkanélküliek, alacsony iskolai végzettségűek, romák)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3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PROJEKT LEÍRÁSA, ELEMEI: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dirty="0"/>
              <a:t>Erdősítési program, ültetvény-telepítések, halastavak létesítése, korszerűsítése, „legelő- és puszta-program”, meglévő tavak kihasználása, kapcsolódó szemléletformáló programok végrehajtása</a:t>
            </a:r>
            <a:endParaRPr lang="hu-HU" sz="2000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KIEMLET PROJEKT VI.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MILYEN EREDMÉNYT VÁRUNK TŐLE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/>
                </a:solidFill>
              </a:rPr>
              <a:t>A PROJEKTTŐL ELVÁRT EREDMÉNYEK: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dirty="0"/>
              <a:t>VP: erdőterületek arányának növekedése, új ültetvények telepítése, árterek karbantartása, legeltető állattartás növekedése.</a:t>
            </a:r>
          </a:p>
          <a:p>
            <a:r>
              <a:rPr lang="hu-HU" sz="2000" dirty="0"/>
              <a:t>EFOP: 50 hátrányos helyzetű foglalkoztatása 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9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KÉRDÉSEK,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CÉLUNK E WORKSHOPPAL, HOGY A MEGKÜLDÖTT KÉRDŐÍVEKEN TÚL EZENA A FÓRUMON IS MINDENKI KÉRDEZHESSEN, JAVASOLHASSON, HOZZÁTEHESSE GONDOLATAIT A FELVÁZOTL PROJEKTJAVASLATOKHOZ, VAGY ÚJAT JAVASOLJON.</a:t>
            </a: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/>
                </a:solidFill>
              </a:rPr>
              <a:t>VÁRJUK TEHÁT KÉRDÉSEIKET, JAVASLATAIKAT, MEGJEGYZÉSEIKET!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1440160"/>
          </a:xfrm>
        </p:spPr>
        <p:txBody>
          <a:bodyPr/>
          <a:lstStyle/>
          <a:p>
            <a:pPr algn="ctr"/>
            <a:r>
              <a:rPr lang="hu-HU" sz="3600" dirty="0" smtClean="0">
                <a:solidFill>
                  <a:srgbClr val="FFFF00"/>
                </a:solidFill>
              </a:rPr>
              <a:t>KÖSZÖNÖM </a:t>
            </a:r>
            <a:br>
              <a:rPr lang="hu-HU" sz="3600" dirty="0" smtClean="0">
                <a:solidFill>
                  <a:srgbClr val="FFFF00"/>
                </a:solidFill>
              </a:rPr>
            </a:br>
            <a:r>
              <a:rPr lang="hu-HU" sz="3600" dirty="0" smtClean="0">
                <a:solidFill>
                  <a:srgbClr val="FFFF00"/>
                </a:solidFill>
              </a:rPr>
              <a:t>megtisztelő figyelmüket, RÉSZVÉTELÜKET!</a:t>
            </a:r>
            <a:endParaRPr lang="hu-H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bekesmegyecimer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09654"/>
            <a:ext cx="1705818" cy="170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altLang="hu-HU" sz="2800" dirty="0" smtClean="0">
                <a:solidFill>
                  <a:srgbClr val="FFFF00"/>
                </a:solidFill>
              </a:rPr>
              <a:t>Emberi Erőforrás Fejlesztési OP (</a:t>
            </a:r>
            <a:r>
              <a:rPr lang="hu-HU" altLang="hu-HU" sz="2800" dirty="0" err="1" smtClean="0">
                <a:solidFill>
                  <a:srgbClr val="FFFF00"/>
                </a:solidFill>
              </a:rPr>
              <a:t>efop</a:t>
            </a:r>
            <a:r>
              <a:rPr lang="hu-HU" altLang="hu-HU" sz="2800" dirty="0" smtClean="0">
                <a:solidFill>
                  <a:srgbClr val="FFFF00"/>
                </a:solidFill>
              </a:rPr>
              <a:t>)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Kormány társadalompolitikai céljainak legfontosabb eszköze!</a:t>
            </a:r>
          </a:p>
          <a:p>
            <a:pPr>
              <a:spcBef>
                <a:spcPts val="1200"/>
              </a:spcBef>
            </a:pPr>
            <a:endParaRPr lang="hu-HU" sz="2000" dirty="0" smtClean="0"/>
          </a:p>
          <a:p>
            <a:pPr>
              <a:spcBef>
                <a:spcPts val="1200"/>
              </a:spcBef>
            </a:pPr>
            <a:r>
              <a:rPr lang="hu-HU" sz="2000" dirty="0" smtClean="0"/>
              <a:t>Fő társadalompolitikai céljai: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az oktatáson (tudástőkén) keresztül növelni a fiatalok munkaerő-piacon való elhelyezkedésének és ezzel társadalmi előrejutásának esélyeit,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 családok megerősítése, s ezen keresztül hozzájárulni a gyermekvállaláshoz,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az alsó középosztály felzárkózási és a középosztályon belüli tartós megkapaszkodási esélyeinek növelése,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000" dirty="0" smtClean="0"/>
              <a:t>a rászorulók társadalmi helyzetének megszilárdítása, majd javítása.</a:t>
            </a:r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AZ EFOP PRIORITÁSAI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PRIORITÁSOK: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443952"/>
              </p:ext>
            </p:extLst>
          </p:nvPr>
        </p:nvGraphicFramePr>
        <p:xfrm>
          <a:off x="457200" y="1340768"/>
          <a:ext cx="8075240" cy="478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06"/>
                <a:gridCol w="1463595"/>
                <a:gridCol w="1713139"/>
              </a:tblGrid>
              <a:tr h="69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Prioritási tengely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Finanszírozó alap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Támogatási keret (milliárd forint)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1. Együttműködő társadalom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316,91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2. Infrastrukturális beruházások a társadalmi együttműködés erősítése érdekében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ERFA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177,87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3. Gyarapodó tudástőke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294,9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4. Infrastrukturális beruházások a gyarapodó tudástőke érdekében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ERFA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152,86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5. Pénzügyi eszközök alkalmazása a társadalmi együttműködés erősítése érdekében, valamint társadalmi innováció és transznacionális együttműködések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</a:rPr>
                        <a:t>ESZA</a:t>
                      </a:r>
                      <a:endParaRPr lang="hu-H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11,17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Összesen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+mn-lt"/>
                        </a:rPr>
                        <a:t> </a:t>
                      </a:r>
                      <a:endParaRPr lang="hu-H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953,71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 VP FŐ CÉLKITŰZÉSEI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1340769"/>
            <a:ext cx="82089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u-HU" sz="2400" b="1" dirty="0"/>
              <a:t>Munkahelyteremtés, </a:t>
            </a:r>
            <a:r>
              <a:rPr lang="hu-HU" sz="2400" dirty="0"/>
              <a:t>vidéki munkahelyek megőrzése és fejlesztése </a:t>
            </a:r>
            <a:r>
              <a:rPr lang="hu-HU" sz="2400" i="1" dirty="0"/>
              <a:t>(kertészeti ágazatok, </a:t>
            </a:r>
            <a:r>
              <a:rPr lang="hu-HU" sz="2400" b="1" i="1" dirty="0"/>
              <a:t>állattenyésztés</a:t>
            </a:r>
            <a:r>
              <a:rPr lang="hu-HU" sz="2400" i="1" dirty="0"/>
              <a:t>, élelmiszeripar)</a:t>
            </a:r>
            <a:r>
              <a:rPr lang="hu-HU" sz="2400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b="1" dirty="0"/>
              <a:t>Mikro-, kis- és középvállalkozások </a:t>
            </a:r>
            <a:r>
              <a:rPr lang="hu-HU" sz="2400" dirty="0"/>
              <a:t>kiemelt fejlesztése, differenciált segítése;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/>
              <a:t>Versenyképesség javítása, termelési és jövedelembiztonság;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/>
              <a:t>Környezetkímélő gazdálkodás = erőforrás-hatékonyság;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/>
              <a:t>Korszerű tudásbővítés, tudástranszfer és innováció;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/>
              <a:t>Területi kiegyenlítés és fókuszálás;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2400" dirty="0"/>
              <a:t>Vidéki települések erőforrás-hatékony működése (helyi alapanyagok, szolgáltatások, megújuló erőforrások és együttműködések)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A VP FORRÁSKERETE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1340769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0" algn="just">
              <a:buNone/>
            </a:pPr>
            <a:r>
              <a:rPr lang="hu-HU" sz="2400" dirty="0"/>
              <a:t>A közös célok eléréséhez, a prioritások szem előtt tartásával, a VP számos lehetőséget biztosít az agrárgazdaság szereplői, valamint a vidéki térségben működő szervezetek, ott élő népesség számára.</a:t>
            </a:r>
          </a:p>
          <a:p>
            <a:pPr marL="442913" indent="0" algn="just">
              <a:buNone/>
            </a:pPr>
            <a:r>
              <a:rPr lang="hu-HU" sz="2400" dirty="0"/>
              <a:t>VP  </a:t>
            </a:r>
            <a:r>
              <a:rPr lang="hu-HU" sz="2400" b="1" dirty="0"/>
              <a:t>4.145 MILLIÁRD </a:t>
            </a:r>
            <a:r>
              <a:rPr lang="hu-HU" sz="2400" dirty="0"/>
              <a:t>euró támogatás</a:t>
            </a:r>
          </a:p>
          <a:p>
            <a:pPr marL="785813" algn="just"/>
            <a:r>
              <a:rPr lang="hu-HU" sz="2400" dirty="0"/>
              <a:t>2.767 millió euró </a:t>
            </a:r>
            <a:r>
              <a:rPr lang="hu-HU" sz="2400" b="1" dirty="0"/>
              <a:t>Mezőgazdasági termelés és élelmiszer-feldolgozás</a:t>
            </a:r>
          </a:p>
          <a:p>
            <a:pPr marL="785813" algn="just"/>
            <a:r>
              <a:rPr lang="hu-HU" sz="2400" dirty="0"/>
              <a:t>690 millió euró </a:t>
            </a:r>
            <a:r>
              <a:rPr lang="hu-HU" sz="2400" b="1" dirty="0"/>
              <a:t>Vidéki térségek</a:t>
            </a:r>
          </a:p>
          <a:p>
            <a:pPr marL="785813" algn="just"/>
            <a:r>
              <a:rPr lang="hu-HU" sz="2400" dirty="0"/>
              <a:t>343 millió euró </a:t>
            </a:r>
            <a:r>
              <a:rPr lang="hu-HU" sz="2400" b="1" dirty="0"/>
              <a:t>Erdőgazdálkodás</a:t>
            </a:r>
          </a:p>
          <a:p>
            <a:pPr marL="785813" algn="just"/>
            <a:r>
              <a:rPr lang="hu-HU" sz="2400" dirty="0"/>
              <a:t>139 millió euró </a:t>
            </a:r>
            <a:r>
              <a:rPr lang="hu-HU" sz="2400" b="1" dirty="0"/>
              <a:t>Tudásátadás és innováció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8263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EFOP – VP LEHATÁROLÁSA ÉS KAPCSOLÓDÁSA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KAPCSOLÓDÁS: A VP-EFOP szinergiák bemutatása során az irányelv a VP-s fejlesztések humán vetületeinek a megteremtése/fejlesztése.  A végrehajtott egyedi mezőgazdasági jellegű fejlesztések humán erőforrás szükségleteinek a megteremtése, kielégítése – önkormányzati beruházások esetén a megteremtett infrastruktúra kihasználása, </a:t>
            </a:r>
            <a:r>
              <a:rPr lang="hu-HU" sz="2000" b="1" dirty="0" err="1" smtClean="0">
                <a:solidFill>
                  <a:schemeClr val="tx2"/>
                </a:solidFill>
              </a:rPr>
              <a:t>aktivizálásása</a:t>
            </a:r>
            <a:r>
              <a:rPr lang="hu-HU" sz="2000" b="1" dirty="0" smtClean="0">
                <a:solidFill>
                  <a:schemeClr val="tx2"/>
                </a:solidFill>
              </a:rPr>
              <a:t> a vidéken él (jellemzően hátrányos helyzetű) emberek fejlesztése érdekében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LEHATÁROLÁS: A beruházások a VP-ből finanszírozhatók, a </a:t>
            </a:r>
            <a:r>
              <a:rPr lang="hu-HU" sz="2000" b="1" dirty="0" err="1" smtClean="0">
                <a:solidFill>
                  <a:schemeClr val="tx2"/>
                </a:solidFill>
              </a:rPr>
              <a:t>hálózatosodások</a:t>
            </a:r>
            <a:r>
              <a:rPr lang="hu-HU" sz="2000" b="1" dirty="0" smtClean="0">
                <a:solidFill>
                  <a:schemeClr val="tx2"/>
                </a:solidFill>
              </a:rPr>
              <a:t>, képzések, egyéb humán fejlesztések az </a:t>
            </a:r>
            <a:r>
              <a:rPr lang="hu-HU" sz="2000" b="1" dirty="0" err="1" smtClean="0">
                <a:solidFill>
                  <a:schemeClr val="tx2"/>
                </a:solidFill>
              </a:rPr>
              <a:t>EFOP-ból</a:t>
            </a:r>
            <a:r>
              <a:rPr lang="hu-HU" sz="2000" b="1" dirty="0" smtClean="0">
                <a:solidFill>
                  <a:schemeClr val="tx2"/>
                </a:solidFill>
              </a:rPr>
              <a:t>. A fejlesztési lehetőségek </a:t>
            </a:r>
            <a:r>
              <a:rPr lang="hu-HU" sz="2000" b="1" smtClean="0">
                <a:solidFill>
                  <a:schemeClr val="tx2"/>
                </a:solidFill>
              </a:rPr>
              <a:t>és a lehatárolások </a:t>
            </a:r>
            <a:r>
              <a:rPr lang="hu-HU" sz="2000" b="1" dirty="0" smtClean="0">
                <a:solidFill>
                  <a:schemeClr val="tx2"/>
                </a:solidFill>
              </a:rPr>
              <a:t>OP </a:t>
            </a:r>
            <a:r>
              <a:rPr lang="hu-HU" sz="2000" b="1" smtClean="0">
                <a:solidFill>
                  <a:schemeClr val="tx2"/>
                </a:solidFill>
              </a:rPr>
              <a:t>szinten rögzítettek.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MEGYEI KIEMELT PROJEKT/PROGRAM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11560" y="1556792"/>
            <a:ext cx="80648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Kiemelt projekt javaslatok:</a:t>
            </a:r>
          </a:p>
          <a:p>
            <a:endParaRPr lang="hu-HU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400" dirty="0"/>
              <a:t>Békés megye, a fiatal gazdák és a vállalkozók megyéje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400" dirty="0"/>
              <a:t>Békés megye, az ország éléskamrája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400" dirty="0"/>
              <a:t>Békés megye, az élelmiszeripar fellegvára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400" dirty="0"/>
              <a:t>Békés megye, az élhető vidék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400" dirty="0"/>
              <a:t>Békés megye, az összefogás mintája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400" dirty="0"/>
              <a:t>Békés megye, a természeti értékek tárháza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KIEMELT PROJEKT I.</a:t>
            </a:r>
            <a:br>
              <a:rPr lang="hu-HU" sz="28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Fő ADATOK (CÉL, FORRÁS, KEDVEZMÉNYEZETT STB.)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80283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tx2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tx2"/>
                </a:solidFill>
              </a:rPr>
              <a:t>NEVE: </a:t>
            </a:r>
            <a:r>
              <a:rPr lang="hu-HU" sz="2000" dirty="0"/>
              <a:t>Békés megye, a fiatal gazdák és a vállalkozók megyéje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CÉLJA: </a:t>
            </a:r>
            <a:r>
              <a:rPr lang="hu-HU" sz="2000" dirty="0" smtClean="0"/>
              <a:t>Vállalkozói attitűd javítása, vállalkozások életképességének javítása, vidéki térségek jövedelemtermelő képességének fokozása</a:t>
            </a:r>
            <a:endParaRPr lang="hu-HU" sz="2000" b="1" dirty="0" smtClean="0"/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INDOKOLTSÁGA: </a:t>
            </a:r>
            <a:r>
              <a:rPr lang="hu-HU" sz="2000" dirty="0" smtClean="0"/>
              <a:t>elöregedés, elvándorlás, fiatalok helyben tartása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FORRÁS: </a:t>
            </a:r>
            <a:r>
              <a:rPr lang="hu-HU" sz="2000" dirty="0" smtClean="0"/>
              <a:t>VP 7,2 Mrd Ft, EFOP 2,6 Mrd Ft</a:t>
            </a: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KEDVEZMÉNYEZETT(EK): </a:t>
            </a:r>
            <a:r>
              <a:rPr lang="hu-HU" sz="2000" dirty="0"/>
              <a:t>Fiatal gazdák, vállalkozó váló fiatalok, civil </a:t>
            </a:r>
            <a:r>
              <a:rPr lang="hu-HU" sz="2000" dirty="0" smtClean="0"/>
              <a:t>szervezetek</a:t>
            </a:r>
            <a:endParaRPr lang="hu-HU" sz="2000" dirty="0" smtClean="0">
              <a:solidFill>
                <a:schemeClr val="tx2"/>
              </a:solidFill>
            </a:endParaRPr>
          </a:p>
          <a:p>
            <a:r>
              <a:rPr lang="hu-HU" sz="2000" b="1" dirty="0" smtClean="0">
                <a:solidFill>
                  <a:schemeClr val="tx2"/>
                </a:solidFill>
              </a:rPr>
              <a:t>CÉLCSOPORT: </a:t>
            </a:r>
            <a:r>
              <a:rPr lang="hu-HU" sz="2000" dirty="0"/>
              <a:t>18-40 év közötti hátrányos helyzetű célcsoport tagjai (pályakezdők, romák, 8 általános iskolát végzettek, munkanélküliek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1961</Words>
  <Application>Microsoft Office PowerPoint</Application>
  <PresentationFormat>Diavetítés a képernyőre (4:3 oldalarány)</PresentationFormat>
  <Paragraphs>264</Paragraphs>
  <Slides>28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1. dia</vt:lpstr>
      <vt:lpstr>workshop</vt:lpstr>
      <vt:lpstr>Emberi Erőforrás Fejlesztési OP (efop)</vt:lpstr>
      <vt:lpstr>AZ EFOP PRIORITÁSAI</vt:lpstr>
      <vt:lpstr>A VP FŐ CÉLKITŰZÉSEI</vt:lpstr>
      <vt:lpstr>A VP FORRÁSKERETE</vt:lpstr>
      <vt:lpstr>EFOP – VP LEHATÁROLÁSA ÉS KAPCSOLÓDÁSA</vt:lpstr>
      <vt:lpstr>MEGYEI KIEMELT PROJEKT/PROGRAM JAVASLATOK</vt:lpstr>
      <vt:lpstr>KIEMELT PROJEKT I. Fő ADATOK (CÉL, FORRÁS, KEDVEZMÉNYEZETT STB.)</vt:lpstr>
      <vt:lpstr>KIEMELT PROJEKT I. FŐ elemei</vt:lpstr>
      <vt:lpstr>KIEMLET PROJEKT I. MILYEN EREDMÉNYT VÁRUNK TŐLE</vt:lpstr>
      <vt:lpstr>KIEMELT PROJEKT II. Fő ADATOK (CÉL, FORRÁS, KEDVEZMÉNYEZETT STB.)</vt:lpstr>
      <vt:lpstr>KIEMELT PROJEKT II. FŐ elemei</vt:lpstr>
      <vt:lpstr>KIEMLET PROJEKT II. MILYEN EREDMÉNYT VÁRUNK TŐLE</vt:lpstr>
      <vt:lpstr>KIEMELT PROJEKT III. Fő ADATOK (CÉL, FORRÁS, KEDVEZMÉNYEZETT STB.)</vt:lpstr>
      <vt:lpstr>KIEMELT PROJEKT III. FŐ elemei</vt:lpstr>
      <vt:lpstr>KIEMLET PROJEKT III. MILYEN EREDMÉNYT VÁRUNK TŐLE</vt:lpstr>
      <vt:lpstr>KIEMELT PROJEKT IV. Fő ADATOK (CÉL, FORRÁS, KEDVEZMÉNYEZETT STB.)</vt:lpstr>
      <vt:lpstr>KIEMELT PROJEKT IV. FŐ elemei</vt:lpstr>
      <vt:lpstr>KIEMLET PROJEKT IV. MILYEN EREDMÉNYT VÁRUNK TŐLE</vt:lpstr>
      <vt:lpstr>KIEMELT PROJEKT V. Fő ADATOK (CÉL, FORRÁS, KEDVEZMÉNYEZETT STB.)</vt:lpstr>
      <vt:lpstr>KIEMELT PROJEKT V. FŐ elemei</vt:lpstr>
      <vt:lpstr>KIEMLET PROJEKT V. MILYEN EREDMÉNYT VÁRUNK TŐLE</vt:lpstr>
      <vt:lpstr>KIEMELT PROJEKT VI. Fő ADATOK (CÉL, FORRÁS, KEDVEZMÉNYEZETT STB.)</vt:lpstr>
      <vt:lpstr>KIEMELT PROJEKT VI. FŐ elemei</vt:lpstr>
      <vt:lpstr>KIEMLET PROJEKT VI. MILYEN EREDMÉNYT VÁRUNK TŐLE</vt:lpstr>
      <vt:lpstr>KÉRDÉSEK, JAVASLATOK</vt:lpstr>
      <vt:lpstr>KÖSZÖNÖM  megtisztelő figyelmüket, RÉSZVÉTELÜKET!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 </cp:lastModifiedBy>
  <cp:revision>213</cp:revision>
  <dcterms:created xsi:type="dcterms:W3CDTF">2014-03-03T11:13:53Z</dcterms:created>
  <dcterms:modified xsi:type="dcterms:W3CDTF">2016-01-07T17:12:22Z</dcterms:modified>
</cp:coreProperties>
</file>